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2" r:id="rId1"/>
  </p:sldMasterIdLst>
  <p:notesMasterIdLst>
    <p:notesMasterId r:id="rId75"/>
  </p:notesMasterIdLst>
  <p:sldIdLst>
    <p:sldId id="256" r:id="rId2"/>
    <p:sldId id="360" r:id="rId3"/>
    <p:sldId id="257" r:id="rId4"/>
    <p:sldId id="529" r:id="rId5"/>
    <p:sldId id="530" r:id="rId6"/>
    <p:sldId id="531" r:id="rId7"/>
    <p:sldId id="390" r:id="rId8"/>
    <p:sldId id="532" r:id="rId9"/>
    <p:sldId id="533" r:id="rId10"/>
    <p:sldId id="534" r:id="rId11"/>
    <p:sldId id="535" r:id="rId12"/>
    <p:sldId id="536" r:id="rId13"/>
    <p:sldId id="537" r:id="rId14"/>
    <p:sldId id="538" r:id="rId15"/>
    <p:sldId id="539" r:id="rId16"/>
    <p:sldId id="540" r:id="rId17"/>
    <p:sldId id="578" r:id="rId18"/>
    <p:sldId id="579" r:id="rId19"/>
    <p:sldId id="580" r:id="rId20"/>
    <p:sldId id="581" r:id="rId21"/>
    <p:sldId id="582" r:id="rId22"/>
    <p:sldId id="583" r:id="rId23"/>
    <p:sldId id="584" r:id="rId24"/>
    <p:sldId id="585" r:id="rId25"/>
    <p:sldId id="586" r:id="rId26"/>
    <p:sldId id="542" r:id="rId27"/>
    <p:sldId id="541" r:id="rId28"/>
    <p:sldId id="543" r:id="rId29"/>
    <p:sldId id="278" r:id="rId30"/>
    <p:sldId id="544" r:id="rId31"/>
    <p:sldId id="545" r:id="rId32"/>
    <p:sldId id="546" r:id="rId33"/>
    <p:sldId id="587" r:id="rId34"/>
    <p:sldId id="588" r:id="rId35"/>
    <p:sldId id="589" r:id="rId36"/>
    <p:sldId id="590" r:id="rId37"/>
    <p:sldId id="591" r:id="rId38"/>
    <p:sldId id="592" r:id="rId39"/>
    <p:sldId id="547" r:id="rId40"/>
    <p:sldId id="548" r:id="rId41"/>
    <p:sldId id="549" r:id="rId42"/>
    <p:sldId id="593" r:id="rId43"/>
    <p:sldId id="550" r:id="rId44"/>
    <p:sldId id="551" r:id="rId45"/>
    <p:sldId id="552" r:id="rId46"/>
    <p:sldId id="553" r:id="rId47"/>
    <p:sldId id="595" r:id="rId48"/>
    <p:sldId id="554" r:id="rId49"/>
    <p:sldId id="594" r:id="rId50"/>
    <p:sldId id="555" r:id="rId51"/>
    <p:sldId id="596" r:id="rId52"/>
    <p:sldId id="556" r:id="rId53"/>
    <p:sldId id="557" r:id="rId54"/>
    <p:sldId id="559" r:id="rId55"/>
    <p:sldId id="558" r:id="rId56"/>
    <p:sldId id="560" r:id="rId57"/>
    <p:sldId id="561" r:id="rId58"/>
    <p:sldId id="562" r:id="rId59"/>
    <p:sldId id="563" r:id="rId60"/>
    <p:sldId id="564" r:id="rId61"/>
    <p:sldId id="565" r:id="rId62"/>
    <p:sldId id="566" r:id="rId63"/>
    <p:sldId id="567" r:id="rId64"/>
    <p:sldId id="568" r:id="rId65"/>
    <p:sldId id="569" r:id="rId66"/>
    <p:sldId id="570" r:id="rId67"/>
    <p:sldId id="571" r:id="rId68"/>
    <p:sldId id="572" r:id="rId69"/>
    <p:sldId id="573" r:id="rId70"/>
    <p:sldId id="574" r:id="rId71"/>
    <p:sldId id="575" r:id="rId72"/>
    <p:sldId id="576" r:id="rId73"/>
    <p:sldId id="577" r:id="rId74"/>
  </p:sldIdLst>
  <p:sldSz cx="9144000" cy="5143500" type="screen16x9"/>
  <p:notesSz cx="6858000" cy="9144000"/>
  <p:embeddedFontLst>
    <p:embeddedFont>
      <p:font typeface="Calibri" panose="020F0502020204030204" pitchFamily="34" charset="0"/>
      <p:regular r:id="rId76"/>
      <p:bold r:id="rId77"/>
      <p:italic r:id="rId78"/>
      <p:boldItalic r:id="rId79"/>
    </p:embeddedFont>
    <p:embeddedFont>
      <p:font typeface="Cambria Math" panose="02040503050406030204" pitchFamily="18" charset="0"/>
      <p:regular r:id="rId80"/>
    </p:embeddedFont>
    <p:embeddedFont>
      <p:font typeface="Cascadia Code" panose="020B0609020000020004" pitchFamily="49" charset="0"/>
      <p:regular r:id="rId81"/>
      <p:bold r:id="rId82"/>
      <p:italic r:id="rId83"/>
      <p:boldItalic r:id="rId84"/>
    </p:embeddedFont>
    <p:embeddedFont>
      <p:font typeface="Lucida Sans Unicode" panose="020B0602030504020204" pitchFamily="34" charset="0"/>
      <p:regular r:id="rId85"/>
    </p:embeddedFont>
    <p:embeddedFont>
      <p:font typeface="Meiryo UI" panose="020B0604030504040204" pitchFamily="34" charset="-128"/>
      <p:regular r:id="rId86"/>
      <p:bold r:id="rId87"/>
      <p:italic r:id="rId88"/>
      <p:boldItalic r:id="rId89"/>
    </p:embeddedFont>
    <p:embeddedFont>
      <p:font typeface="Segoe UI" panose="020B0502040204020203" pitchFamily="34" charset="0"/>
      <p:regular r:id="rId90"/>
      <p:bold r:id="rId91"/>
      <p:italic r:id="rId92"/>
      <p:boldItalic r:id="rId93"/>
    </p:embeddedFont>
    <p:embeddedFont>
      <p:font typeface="SimSun" panose="02010600030101010101" pitchFamily="2" charset="-122"/>
      <p:regular r:id="rId94"/>
    </p:embeddedFont>
    <p:embeddedFont>
      <p:font typeface="SimSun-ExtB" panose="02010609060101010101" pitchFamily="49" charset="-122"/>
      <p:regular r:id="rId95"/>
    </p:embeddedFont>
    <p:embeddedFont>
      <p:font typeface="Tahoma" panose="020B0604030504040204" pitchFamily="34" charset="0"/>
      <p:regular r:id="rId96"/>
      <p:bold r:id="rId97"/>
    </p:embeddedFont>
    <p:embeddedFont>
      <p:font typeface="Trebuchet MS" panose="020B0603020202020204" pitchFamily="34" charset="0"/>
      <p:regular r:id="rId98"/>
      <p:bold r:id="rId99"/>
      <p:italic r:id="rId100"/>
      <p:boldItalic r:id="rId101"/>
    </p:embeddedFont>
    <p:embeddedFont>
      <p:font typeface="verdana" panose="020B0604030504040204" pitchFamily="34" charset="0"/>
      <p:regular r:id="rId102"/>
      <p:bold r:id="rId103"/>
      <p:italic r:id="rId104"/>
      <p:boldItalic r:id="rId10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76A0B11-58ED-41CD-900F-ABCC5BD48B6E}">
  <a:tblStyle styleId="{A76A0B11-58ED-41CD-900F-ABCC5BD48B6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741" autoAdjust="0"/>
  </p:normalViewPr>
  <p:slideViewPr>
    <p:cSldViewPr snapToGrid="0">
      <p:cViewPr varScale="1">
        <p:scale>
          <a:sx n="82" d="100"/>
          <a:sy n="82" d="100"/>
        </p:scale>
        <p:origin x="820" y="60"/>
      </p:cViewPr>
      <p:guideLst>
        <p:guide orient="horz" pos="1620"/>
        <p:guide pos="288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9.fntdata"/><Relationship Id="rId89"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viewProps" Target="view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font" Target="fonts/font4.fntdata"/><Relationship Id="rId87" Type="http://schemas.openxmlformats.org/officeDocument/2006/relationships/font" Target="fonts/font12.fntdata"/><Relationship Id="rId102" Type="http://schemas.openxmlformats.org/officeDocument/2006/relationships/font" Target="fonts/font27.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7.fntdata"/><Relationship Id="rId90" Type="http://schemas.openxmlformats.org/officeDocument/2006/relationships/font" Target="fonts/font15.fntdata"/><Relationship Id="rId95" Type="http://schemas.openxmlformats.org/officeDocument/2006/relationships/font" Target="fonts/font2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2.fntdata"/><Relationship Id="rId100" Type="http://schemas.openxmlformats.org/officeDocument/2006/relationships/font" Target="fonts/font25.fntdata"/><Relationship Id="rId105" Type="http://schemas.openxmlformats.org/officeDocument/2006/relationships/font" Target="fonts/font3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5.fntdata"/><Relationship Id="rId85" Type="http://schemas.openxmlformats.org/officeDocument/2006/relationships/font" Target="fonts/font10.fntdata"/><Relationship Id="rId93" Type="http://schemas.openxmlformats.org/officeDocument/2006/relationships/font" Target="fonts/font18.fntdata"/><Relationship Id="rId98" Type="http://schemas.openxmlformats.org/officeDocument/2006/relationships/font" Target="fonts/font2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28.fntdata"/><Relationship Id="rId10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83" Type="http://schemas.openxmlformats.org/officeDocument/2006/relationships/font" Target="fonts/font8.fntdata"/><Relationship Id="rId88" Type="http://schemas.openxmlformats.org/officeDocument/2006/relationships/font" Target="fonts/font13.fntdata"/><Relationship Id="rId91" Type="http://schemas.openxmlformats.org/officeDocument/2006/relationships/font" Target="fonts/font16.fntdata"/><Relationship Id="rId96"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font" Target="fonts/font11.fntdata"/><Relationship Id="rId94" Type="http://schemas.openxmlformats.org/officeDocument/2006/relationships/font" Target="fonts/font19.fntdata"/><Relationship Id="rId99" Type="http://schemas.openxmlformats.org/officeDocument/2006/relationships/font" Target="fonts/font24.fntdata"/><Relationship Id="rId101" Type="http://schemas.openxmlformats.org/officeDocument/2006/relationships/font" Target="fonts/font2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fntdata"/><Relationship Id="rId97" Type="http://schemas.openxmlformats.org/officeDocument/2006/relationships/font" Target="fonts/font22.fntdata"/><Relationship Id="rId104" Type="http://schemas.openxmlformats.org/officeDocument/2006/relationships/font" Target="fonts/font2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7.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26F68F-7CAA-4171-B572-9C8F1EA49A17}"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2D5158C8-B9DC-4895-9BEA-8DDF07B56816}">
      <dgm:prSet/>
      <dgm:spPr>
        <a:solidFill>
          <a:srgbClr val="0070C0"/>
        </a:solidFill>
      </dgm:spPr>
      <dgm:t>
        <a:bodyPr/>
        <a:lstStyle/>
        <a:p>
          <a:r>
            <a:rPr lang="en-US"/>
            <a:t>Tree search</a:t>
          </a:r>
        </a:p>
      </dgm:t>
    </dgm:pt>
    <dgm:pt modelId="{5F1A3043-6C73-41C9-9443-BDF1EEEE716C}" type="parTrans" cxnId="{F66ABA96-EDB4-4721-8231-024EA28DD525}">
      <dgm:prSet/>
      <dgm:spPr/>
      <dgm:t>
        <a:bodyPr/>
        <a:lstStyle/>
        <a:p>
          <a:endParaRPr lang="en-US"/>
        </a:p>
      </dgm:t>
    </dgm:pt>
    <dgm:pt modelId="{349B6934-8EDE-47ED-AC2B-4E35E4DC2667}" type="sibTrans" cxnId="{F66ABA96-EDB4-4721-8231-024EA28DD525}">
      <dgm:prSet/>
      <dgm:spPr/>
      <dgm:t>
        <a:bodyPr/>
        <a:lstStyle/>
        <a:p>
          <a:endParaRPr lang="en-US"/>
        </a:p>
      </dgm:t>
    </dgm:pt>
    <dgm:pt modelId="{4E3284A0-1CFE-4BCB-9C56-DFB5625D0FF5}">
      <dgm:prSet/>
      <dgm:spPr>
        <a:solidFill>
          <a:schemeClr val="bg1"/>
        </a:solidFill>
        <a:ln>
          <a:solidFill>
            <a:srgbClr val="0070C0"/>
          </a:solidFill>
        </a:ln>
      </dgm:spPr>
      <dgm:t>
        <a:bodyPr/>
        <a:lstStyle/>
        <a:p>
          <a:r>
            <a:rPr lang="en-US" dirty="0">
              <a:solidFill>
                <a:srgbClr val="0070C0"/>
              </a:solidFill>
            </a:rPr>
            <a:t>Dynamic programming</a:t>
          </a:r>
        </a:p>
      </dgm:t>
    </dgm:pt>
    <dgm:pt modelId="{7C1BF994-8499-4139-9BDF-502F46FB0520}" type="parTrans" cxnId="{984B41A7-D9B3-4099-8379-E1ADFB8E1A8B}">
      <dgm:prSet/>
      <dgm:spPr/>
      <dgm:t>
        <a:bodyPr/>
        <a:lstStyle/>
        <a:p>
          <a:endParaRPr lang="en-US"/>
        </a:p>
      </dgm:t>
    </dgm:pt>
    <dgm:pt modelId="{2DABC36A-9643-46CC-B208-4B266A566C07}" type="sibTrans" cxnId="{984B41A7-D9B3-4099-8379-E1ADFB8E1A8B}">
      <dgm:prSet/>
      <dgm:spPr/>
      <dgm:t>
        <a:bodyPr/>
        <a:lstStyle/>
        <a:p>
          <a:endParaRPr lang="en-US"/>
        </a:p>
      </dgm:t>
    </dgm:pt>
    <dgm:pt modelId="{DBC628B2-D245-4D34-B2EC-BD59BF897F73}">
      <dgm:prSet/>
      <dgm:spPr>
        <a:noFill/>
        <a:ln>
          <a:solidFill>
            <a:srgbClr val="0070C0"/>
          </a:solidFill>
        </a:ln>
      </dgm:spPr>
      <dgm:t>
        <a:bodyPr/>
        <a:lstStyle/>
        <a:p>
          <a:r>
            <a:rPr lang="en-US" dirty="0">
              <a:solidFill>
                <a:srgbClr val="0070C0"/>
              </a:solidFill>
            </a:rPr>
            <a:t>Uniform cost search</a:t>
          </a:r>
        </a:p>
      </dgm:t>
    </dgm:pt>
    <dgm:pt modelId="{1A826FE1-05D9-4F5D-987F-DAE439B0E008}" type="parTrans" cxnId="{26CC5AAA-19DC-49D5-8566-CC1B4ECC242E}">
      <dgm:prSet/>
      <dgm:spPr/>
      <dgm:t>
        <a:bodyPr/>
        <a:lstStyle/>
        <a:p>
          <a:endParaRPr lang="en-US"/>
        </a:p>
      </dgm:t>
    </dgm:pt>
    <dgm:pt modelId="{FBD8446B-A089-4CA7-BC79-F21F241E743E}" type="sibTrans" cxnId="{26CC5AAA-19DC-49D5-8566-CC1B4ECC242E}">
      <dgm:prSet/>
      <dgm:spPr/>
      <dgm:t>
        <a:bodyPr/>
        <a:lstStyle/>
        <a:p>
          <a:endParaRPr lang="en-US"/>
        </a:p>
      </dgm:t>
    </dgm:pt>
    <dgm:pt modelId="{C8B0F38A-9D8F-4D9A-9E69-6132E115643B}" type="pres">
      <dgm:prSet presAssocID="{BA26F68F-7CAA-4171-B572-9C8F1EA49A17}" presName="Name0" presStyleCnt="0">
        <dgm:presLayoutVars>
          <dgm:dir/>
          <dgm:resizeHandles val="exact"/>
        </dgm:presLayoutVars>
      </dgm:prSet>
      <dgm:spPr/>
    </dgm:pt>
    <dgm:pt modelId="{00094B01-FCAE-4E62-877E-19E0E82028DA}" type="pres">
      <dgm:prSet presAssocID="{2D5158C8-B9DC-4895-9BEA-8DDF07B56816}" presName="node" presStyleLbl="node1" presStyleIdx="0" presStyleCnt="3">
        <dgm:presLayoutVars>
          <dgm:bulletEnabled val="1"/>
        </dgm:presLayoutVars>
      </dgm:prSet>
      <dgm:spPr/>
    </dgm:pt>
    <dgm:pt modelId="{31E269EC-C68C-4B15-9480-7E78D2BE98F6}" type="pres">
      <dgm:prSet presAssocID="{349B6934-8EDE-47ED-AC2B-4E35E4DC2667}" presName="sibTrans" presStyleLbl="sibTrans2D1" presStyleIdx="0" presStyleCnt="2"/>
      <dgm:spPr/>
    </dgm:pt>
    <dgm:pt modelId="{C1CBEE7E-D0DA-42F5-A5C5-2B62DBC1B302}" type="pres">
      <dgm:prSet presAssocID="{349B6934-8EDE-47ED-AC2B-4E35E4DC2667}" presName="connectorText" presStyleLbl="sibTrans2D1" presStyleIdx="0" presStyleCnt="2"/>
      <dgm:spPr/>
    </dgm:pt>
    <dgm:pt modelId="{20AF442E-D30B-4DAB-893C-554FB523632E}" type="pres">
      <dgm:prSet presAssocID="{4E3284A0-1CFE-4BCB-9C56-DFB5625D0FF5}" presName="node" presStyleLbl="node1" presStyleIdx="1" presStyleCnt="3">
        <dgm:presLayoutVars>
          <dgm:bulletEnabled val="1"/>
        </dgm:presLayoutVars>
      </dgm:prSet>
      <dgm:spPr/>
    </dgm:pt>
    <dgm:pt modelId="{D0A090E3-0029-4E57-928E-2A2D8B62E6FD}" type="pres">
      <dgm:prSet presAssocID="{2DABC36A-9643-46CC-B208-4B266A566C07}" presName="sibTrans" presStyleLbl="sibTrans2D1" presStyleIdx="1" presStyleCnt="2"/>
      <dgm:spPr/>
    </dgm:pt>
    <dgm:pt modelId="{39FED9DC-CA70-4D4D-B01A-56D472448D0F}" type="pres">
      <dgm:prSet presAssocID="{2DABC36A-9643-46CC-B208-4B266A566C07}" presName="connectorText" presStyleLbl="sibTrans2D1" presStyleIdx="1" presStyleCnt="2"/>
      <dgm:spPr/>
    </dgm:pt>
    <dgm:pt modelId="{B778E8ED-F25B-4099-9BF6-38AE2DD1A2BC}" type="pres">
      <dgm:prSet presAssocID="{DBC628B2-D245-4D34-B2EC-BD59BF897F73}" presName="node" presStyleLbl="node1" presStyleIdx="2" presStyleCnt="3">
        <dgm:presLayoutVars>
          <dgm:bulletEnabled val="1"/>
        </dgm:presLayoutVars>
      </dgm:prSet>
      <dgm:spPr/>
    </dgm:pt>
  </dgm:ptLst>
  <dgm:cxnLst>
    <dgm:cxn modelId="{DF4B6107-A74A-43FF-895F-C15D8F11F4D8}" type="presOf" srcId="{2DABC36A-9643-46CC-B208-4B266A566C07}" destId="{D0A090E3-0029-4E57-928E-2A2D8B62E6FD}" srcOrd="0" destOrd="0" presId="urn:microsoft.com/office/officeart/2005/8/layout/process1"/>
    <dgm:cxn modelId="{23712328-4B92-4E8A-8BA7-4E358552E3FD}" type="presOf" srcId="{BA26F68F-7CAA-4171-B572-9C8F1EA49A17}" destId="{C8B0F38A-9D8F-4D9A-9E69-6132E115643B}" srcOrd="0" destOrd="0" presId="urn:microsoft.com/office/officeart/2005/8/layout/process1"/>
    <dgm:cxn modelId="{E189C62A-D614-4E56-A5E1-FBD8A8583CFF}" type="presOf" srcId="{349B6934-8EDE-47ED-AC2B-4E35E4DC2667}" destId="{31E269EC-C68C-4B15-9480-7E78D2BE98F6}" srcOrd="0" destOrd="0" presId="urn:microsoft.com/office/officeart/2005/8/layout/process1"/>
    <dgm:cxn modelId="{3479A464-5676-423E-9568-189FE1358BD4}" type="presOf" srcId="{349B6934-8EDE-47ED-AC2B-4E35E4DC2667}" destId="{C1CBEE7E-D0DA-42F5-A5C5-2B62DBC1B302}" srcOrd="1" destOrd="0" presId="urn:microsoft.com/office/officeart/2005/8/layout/process1"/>
    <dgm:cxn modelId="{6537F585-BAAA-47D0-A096-A7C3B1DC7C88}" type="presOf" srcId="{4E3284A0-1CFE-4BCB-9C56-DFB5625D0FF5}" destId="{20AF442E-D30B-4DAB-893C-554FB523632E}" srcOrd="0" destOrd="0" presId="urn:microsoft.com/office/officeart/2005/8/layout/process1"/>
    <dgm:cxn modelId="{F66ABA96-EDB4-4721-8231-024EA28DD525}" srcId="{BA26F68F-7CAA-4171-B572-9C8F1EA49A17}" destId="{2D5158C8-B9DC-4895-9BEA-8DDF07B56816}" srcOrd="0" destOrd="0" parTransId="{5F1A3043-6C73-41C9-9443-BDF1EEEE716C}" sibTransId="{349B6934-8EDE-47ED-AC2B-4E35E4DC2667}"/>
    <dgm:cxn modelId="{B8FA6E97-57C6-4846-8299-05CD2D7A4762}" type="presOf" srcId="{2DABC36A-9643-46CC-B208-4B266A566C07}" destId="{39FED9DC-CA70-4D4D-B01A-56D472448D0F}" srcOrd="1" destOrd="0" presId="urn:microsoft.com/office/officeart/2005/8/layout/process1"/>
    <dgm:cxn modelId="{984B41A7-D9B3-4099-8379-E1ADFB8E1A8B}" srcId="{BA26F68F-7CAA-4171-B572-9C8F1EA49A17}" destId="{4E3284A0-1CFE-4BCB-9C56-DFB5625D0FF5}" srcOrd="1" destOrd="0" parTransId="{7C1BF994-8499-4139-9BDF-502F46FB0520}" sibTransId="{2DABC36A-9643-46CC-B208-4B266A566C07}"/>
    <dgm:cxn modelId="{26CC5AAA-19DC-49D5-8566-CC1B4ECC242E}" srcId="{BA26F68F-7CAA-4171-B572-9C8F1EA49A17}" destId="{DBC628B2-D245-4D34-B2EC-BD59BF897F73}" srcOrd="2" destOrd="0" parTransId="{1A826FE1-05D9-4F5D-987F-DAE439B0E008}" sibTransId="{FBD8446B-A089-4CA7-BC79-F21F241E743E}"/>
    <dgm:cxn modelId="{B00D3BB4-B362-467D-9506-E4ED71414651}" type="presOf" srcId="{2D5158C8-B9DC-4895-9BEA-8DDF07B56816}" destId="{00094B01-FCAE-4E62-877E-19E0E82028DA}" srcOrd="0" destOrd="0" presId="urn:microsoft.com/office/officeart/2005/8/layout/process1"/>
    <dgm:cxn modelId="{6EF840D6-4E51-4040-B685-89B942EA8B3A}" type="presOf" srcId="{DBC628B2-D245-4D34-B2EC-BD59BF897F73}" destId="{B778E8ED-F25B-4099-9BF6-38AE2DD1A2BC}" srcOrd="0" destOrd="0" presId="urn:microsoft.com/office/officeart/2005/8/layout/process1"/>
    <dgm:cxn modelId="{9037582F-4C6E-4D1A-B534-355076233695}" type="presParOf" srcId="{C8B0F38A-9D8F-4D9A-9E69-6132E115643B}" destId="{00094B01-FCAE-4E62-877E-19E0E82028DA}" srcOrd="0" destOrd="0" presId="urn:microsoft.com/office/officeart/2005/8/layout/process1"/>
    <dgm:cxn modelId="{01A0E367-B80A-4374-A5C1-39F6E36303E2}" type="presParOf" srcId="{C8B0F38A-9D8F-4D9A-9E69-6132E115643B}" destId="{31E269EC-C68C-4B15-9480-7E78D2BE98F6}" srcOrd="1" destOrd="0" presId="urn:microsoft.com/office/officeart/2005/8/layout/process1"/>
    <dgm:cxn modelId="{A28AEA33-9523-4994-8801-DD0E9097BCAC}" type="presParOf" srcId="{31E269EC-C68C-4B15-9480-7E78D2BE98F6}" destId="{C1CBEE7E-D0DA-42F5-A5C5-2B62DBC1B302}" srcOrd="0" destOrd="0" presId="urn:microsoft.com/office/officeart/2005/8/layout/process1"/>
    <dgm:cxn modelId="{C04BD7BF-9365-4F3C-B7F6-CCB28AEB8846}" type="presParOf" srcId="{C8B0F38A-9D8F-4D9A-9E69-6132E115643B}" destId="{20AF442E-D30B-4DAB-893C-554FB523632E}" srcOrd="2" destOrd="0" presId="urn:microsoft.com/office/officeart/2005/8/layout/process1"/>
    <dgm:cxn modelId="{E1DAFACA-013C-4957-880B-999FBC854986}" type="presParOf" srcId="{C8B0F38A-9D8F-4D9A-9E69-6132E115643B}" destId="{D0A090E3-0029-4E57-928E-2A2D8B62E6FD}" srcOrd="3" destOrd="0" presId="urn:microsoft.com/office/officeart/2005/8/layout/process1"/>
    <dgm:cxn modelId="{CA50B2DF-9BF7-4798-ADA2-75DD28CA0B89}" type="presParOf" srcId="{D0A090E3-0029-4E57-928E-2A2D8B62E6FD}" destId="{39FED9DC-CA70-4D4D-B01A-56D472448D0F}" srcOrd="0" destOrd="0" presId="urn:microsoft.com/office/officeart/2005/8/layout/process1"/>
    <dgm:cxn modelId="{736AF158-1624-4B83-B41F-BD1E4A0A9483}" type="presParOf" srcId="{C8B0F38A-9D8F-4D9A-9E69-6132E115643B}" destId="{B778E8ED-F25B-4099-9BF6-38AE2DD1A2BC}"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26F68F-7CAA-4171-B572-9C8F1EA49A17}"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2D5158C8-B9DC-4895-9BEA-8DDF07B56816}">
      <dgm:prSet/>
      <dgm:spPr>
        <a:noFill/>
        <a:ln>
          <a:solidFill>
            <a:srgbClr val="0070C0"/>
          </a:solidFill>
        </a:ln>
      </dgm:spPr>
      <dgm:t>
        <a:bodyPr/>
        <a:lstStyle/>
        <a:p>
          <a:r>
            <a:rPr lang="en-US" dirty="0">
              <a:solidFill>
                <a:srgbClr val="0070C0"/>
              </a:solidFill>
            </a:rPr>
            <a:t>Tree search</a:t>
          </a:r>
        </a:p>
      </dgm:t>
    </dgm:pt>
    <dgm:pt modelId="{5F1A3043-6C73-41C9-9443-BDF1EEEE716C}" type="parTrans" cxnId="{F66ABA96-EDB4-4721-8231-024EA28DD525}">
      <dgm:prSet/>
      <dgm:spPr/>
      <dgm:t>
        <a:bodyPr/>
        <a:lstStyle/>
        <a:p>
          <a:endParaRPr lang="en-US"/>
        </a:p>
      </dgm:t>
    </dgm:pt>
    <dgm:pt modelId="{349B6934-8EDE-47ED-AC2B-4E35E4DC2667}" type="sibTrans" cxnId="{F66ABA96-EDB4-4721-8231-024EA28DD525}">
      <dgm:prSet/>
      <dgm:spPr/>
      <dgm:t>
        <a:bodyPr/>
        <a:lstStyle/>
        <a:p>
          <a:endParaRPr lang="en-US"/>
        </a:p>
      </dgm:t>
    </dgm:pt>
    <dgm:pt modelId="{4E3284A0-1CFE-4BCB-9C56-DFB5625D0FF5}">
      <dgm:prSet/>
      <dgm:spPr>
        <a:solidFill>
          <a:srgbClr val="0070C0"/>
        </a:solidFill>
        <a:ln>
          <a:solidFill>
            <a:srgbClr val="0070C0"/>
          </a:solidFill>
        </a:ln>
      </dgm:spPr>
      <dgm:t>
        <a:bodyPr/>
        <a:lstStyle/>
        <a:p>
          <a:r>
            <a:rPr lang="en-US" dirty="0">
              <a:solidFill>
                <a:schemeClr val="bg1"/>
              </a:solidFill>
            </a:rPr>
            <a:t>Dynamic programming</a:t>
          </a:r>
        </a:p>
      </dgm:t>
    </dgm:pt>
    <dgm:pt modelId="{7C1BF994-8499-4139-9BDF-502F46FB0520}" type="parTrans" cxnId="{984B41A7-D9B3-4099-8379-E1ADFB8E1A8B}">
      <dgm:prSet/>
      <dgm:spPr/>
      <dgm:t>
        <a:bodyPr/>
        <a:lstStyle/>
        <a:p>
          <a:endParaRPr lang="en-US"/>
        </a:p>
      </dgm:t>
    </dgm:pt>
    <dgm:pt modelId="{2DABC36A-9643-46CC-B208-4B266A566C07}" type="sibTrans" cxnId="{984B41A7-D9B3-4099-8379-E1ADFB8E1A8B}">
      <dgm:prSet/>
      <dgm:spPr/>
      <dgm:t>
        <a:bodyPr/>
        <a:lstStyle/>
        <a:p>
          <a:endParaRPr lang="en-US"/>
        </a:p>
      </dgm:t>
    </dgm:pt>
    <dgm:pt modelId="{DBC628B2-D245-4D34-B2EC-BD59BF897F73}">
      <dgm:prSet/>
      <dgm:spPr>
        <a:noFill/>
        <a:ln>
          <a:solidFill>
            <a:srgbClr val="0070C0"/>
          </a:solidFill>
        </a:ln>
      </dgm:spPr>
      <dgm:t>
        <a:bodyPr/>
        <a:lstStyle/>
        <a:p>
          <a:r>
            <a:rPr lang="en-US" dirty="0">
              <a:solidFill>
                <a:srgbClr val="0070C0"/>
              </a:solidFill>
            </a:rPr>
            <a:t>Uniform cost search</a:t>
          </a:r>
        </a:p>
      </dgm:t>
    </dgm:pt>
    <dgm:pt modelId="{1A826FE1-05D9-4F5D-987F-DAE439B0E008}" type="parTrans" cxnId="{26CC5AAA-19DC-49D5-8566-CC1B4ECC242E}">
      <dgm:prSet/>
      <dgm:spPr/>
      <dgm:t>
        <a:bodyPr/>
        <a:lstStyle/>
        <a:p>
          <a:endParaRPr lang="en-US"/>
        </a:p>
      </dgm:t>
    </dgm:pt>
    <dgm:pt modelId="{FBD8446B-A089-4CA7-BC79-F21F241E743E}" type="sibTrans" cxnId="{26CC5AAA-19DC-49D5-8566-CC1B4ECC242E}">
      <dgm:prSet/>
      <dgm:spPr/>
      <dgm:t>
        <a:bodyPr/>
        <a:lstStyle/>
        <a:p>
          <a:endParaRPr lang="en-US"/>
        </a:p>
      </dgm:t>
    </dgm:pt>
    <dgm:pt modelId="{C8B0F38A-9D8F-4D9A-9E69-6132E115643B}" type="pres">
      <dgm:prSet presAssocID="{BA26F68F-7CAA-4171-B572-9C8F1EA49A17}" presName="Name0" presStyleCnt="0">
        <dgm:presLayoutVars>
          <dgm:dir/>
          <dgm:resizeHandles val="exact"/>
        </dgm:presLayoutVars>
      </dgm:prSet>
      <dgm:spPr/>
    </dgm:pt>
    <dgm:pt modelId="{00094B01-FCAE-4E62-877E-19E0E82028DA}" type="pres">
      <dgm:prSet presAssocID="{2D5158C8-B9DC-4895-9BEA-8DDF07B56816}" presName="node" presStyleLbl="node1" presStyleIdx="0" presStyleCnt="3">
        <dgm:presLayoutVars>
          <dgm:bulletEnabled val="1"/>
        </dgm:presLayoutVars>
      </dgm:prSet>
      <dgm:spPr/>
    </dgm:pt>
    <dgm:pt modelId="{31E269EC-C68C-4B15-9480-7E78D2BE98F6}" type="pres">
      <dgm:prSet presAssocID="{349B6934-8EDE-47ED-AC2B-4E35E4DC2667}" presName="sibTrans" presStyleLbl="sibTrans2D1" presStyleIdx="0" presStyleCnt="2"/>
      <dgm:spPr/>
    </dgm:pt>
    <dgm:pt modelId="{C1CBEE7E-D0DA-42F5-A5C5-2B62DBC1B302}" type="pres">
      <dgm:prSet presAssocID="{349B6934-8EDE-47ED-AC2B-4E35E4DC2667}" presName="connectorText" presStyleLbl="sibTrans2D1" presStyleIdx="0" presStyleCnt="2"/>
      <dgm:spPr/>
    </dgm:pt>
    <dgm:pt modelId="{20AF442E-D30B-4DAB-893C-554FB523632E}" type="pres">
      <dgm:prSet presAssocID="{4E3284A0-1CFE-4BCB-9C56-DFB5625D0FF5}" presName="node" presStyleLbl="node1" presStyleIdx="1" presStyleCnt="3">
        <dgm:presLayoutVars>
          <dgm:bulletEnabled val="1"/>
        </dgm:presLayoutVars>
      </dgm:prSet>
      <dgm:spPr/>
    </dgm:pt>
    <dgm:pt modelId="{D0A090E3-0029-4E57-928E-2A2D8B62E6FD}" type="pres">
      <dgm:prSet presAssocID="{2DABC36A-9643-46CC-B208-4B266A566C07}" presName="sibTrans" presStyleLbl="sibTrans2D1" presStyleIdx="1" presStyleCnt="2"/>
      <dgm:spPr/>
    </dgm:pt>
    <dgm:pt modelId="{39FED9DC-CA70-4D4D-B01A-56D472448D0F}" type="pres">
      <dgm:prSet presAssocID="{2DABC36A-9643-46CC-B208-4B266A566C07}" presName="connectorText" presStyleLbl="sibTrans2D1" presStyleIdx="1" presStyleCnt="2"/>
      <dgm:spPr/>
    </dgm:pt>
    <dgm:pt modelId="{B778E8ED-F25B-4099-9BF6-38AE2DD1A2BC}" type="pres">
      <dgm:prSet presAssocID="{DBC628B2-D245-4D34-B2EC-BD59BF897F73}" presName="node" presStyleLbl="node1" presStyleIdx="2" presStyleCnt="3">
        <dgm:presLayoutVars>
          <dgm:bulletEnabled val="1"/>
        </dgm:presLayoutVars>
      </dgm:prSet>
      <dgm:spPr/>
    </dgm:pt>
  </dgm:ptLst>
  <dgm:cxnLst>
    <dgm:cxn modelId="{DF4B6107-A74A-43FF-895F-C15D8F11F4D8}" type="presOf" srcId="{2DABC36A-9643-46CC-B208-4B266A566C07}" destId="{D0A090E3-0029-4E57-928E-2A2D8B62E6FD}" srcOrd="0" destOrd="0" presId="urn:microsoft.com/office/officeart/2005/8/layout/process1"/>
    <dgm:cxn modelId="{23712328-4B92-4E8A-8BA7-4E358552E3FD}" type="presOf" srcId="{BA26F68F-7CAA-4171-B572-9C8F1EA49A17}" destId="{C8B0F38A-9D8F-4D9A-9E69-6132E115643B}" srcOrd="0" destOrd="0" presId="urn:microsoft.com/office/officeart/2005/8/layout/process1"/>
    <dgm:cxn modelId="{E189C62A-D614-4E56-A5E1-FBD8A8583CFF}" type="presOf" srcId="{349B6934-8EDE-47ED-AC2B-4E35E4DC2667}" destId="{31E269EC-C68C-4B15-9480-7E78D2BE98F6}" srcOrd="0" destOrd="0" presId="urn:microsoft.com/office/officeart/2005/8/layout/process1"/>
    <dgm:cxn modelId="{3479A464-5676-423E-9568-189FE1358BD4}" type="presOf" srcId="{349B6934-8EDE-47ED-AC2B-4E35E4DC2667}" destId="{C1CBEE7E-D0DA-42F5-A5C5-2B62DBC1B302}" srcOrd="1" destOrd="0" presId="urn:microsoft.com/office/officeart/2005/8/layout/process1"/>
    <dgm:cxn modelId="{6537F585-BAAA-47D0-A096-A7C3B1DC7C88}" type="presOf" srcId="{4E3284A0-1CFE-4BCB-9C56-DFB5625D0FF5}" destId="{20AF442E-D30B-4DAB-893C-554FB523632E}" srcOrd="0" destOrd="0" presId="urn:microsoft.com/office/officeart/2005/8/layout/process1"/>
    <dgm:cxn modelId="{F66ABA96-EDB4-4721-8231-024EA28DD525}" srcId="{BA26F68F-7CAA-4171-B572-9C8F1EA49A17}" destId="{2D5158C8-B9DC-4895-9BEA-8DDF07B56816}" srcOrd="0" destOrd="0" parTransId="{5F1A3043-6C73-41C9-9443-BDF1EEEE716C}" sibTransId="{349B6934-8EDE-47ED-AC2B-4E35E4DC2667}"/>
    <dgm:cxn modelId="{B8FA6E97-57C6-4846-8299-05CD2D7A4762}" type="presOf" srcId="{2DABC36A-9643-46CC-B208-4B266A566C07}" destId="{39FED9DC-CA70-4D4D-B01A-56D472448D0F}" srcOrd="1" destOrd="0" presId="urn:microsoft.com/office/officeart/2005/8/layout/process1"/>
    <dgm:cxn modelId="{984B41A7-D9B3-4099-8379-E1ADFB8E1A8B}" srcId="{BA26F68F-7CAA-4171-B572-9C8F1EA49A17}" destId="{4E3284A0-1CFE-4BCB-9C56-DFB5625D0FF5}" srcOrd="1" destOrd="0" parTransId="{7C1BF994-8499-4139-9BDF-502F46FB0520}" sibTransId="{2DABC36A-9643-46CC-B208-4B266A566C07}"/>
    <dgm:cxn modelId="{26CC5AAA-19DC-49D5-8566-CC1B4ECC242E}" srcId="{BA26F68F-7CAA-4171-B572-9C8F1EA49A17}" destId="{DBC628B2-D245-4D34-B2EC-BD59BF897F73}" srcOrd="2" destOrd="0" parTransId="{1A826FE1-05D9-4F5D-987F-DAE439B0E008}" sibTransId="{FBD8446B-A089-4CA7-BC79-F21F241E743E}"/>
    <dgm:cxn modelId="{B00D3BB4-B362-467D-9506-E4ED71414651}" type="presOf" srcId="{2D5158C8-B9DC-4895-9BEA-8DDF07B56816}" destId="{00094B01-FCAE-4E62-877E-19E0E82028DA}" srcOrd="0" destOrd="0" presId="urn:microsoft.com/office/officeart/2005/8/layout/process1"/>
    <dgm:cxn modelId="{6EF840D6-4E51-4040-B685-89B942EA8B3A}" type="presOf" srcId="{DBC628B2-D245-4D34-B2EC-BD59BF897F73}" destId="{B778E8ED-F25B-4099-9BF6-38AE2DD1A2BC}" srcOrd="0" destOrd="0" presId="urn:microsoft.com/office/officeart/2005/8/layout/process1"/>
    <dgm:cxn modelId="{9037582F-4C6E-4D1A-B534-355076233695}" type="presParOf" srcId="{C8B0F38A-9D8F-4D9A-9E69-6132E115643B}" destId="{00094B01-FCAE-4E62-877E-19E0E82028DA}" srcOrd="0" destOrd="0" presId="urn:microsoft.com/office/officeart/2005/8/layout/process1"/>
    <dgm:cxn modelId="{01A0E367-B80A-4374-A5C1-39F6E36303E2}" type="presParOf" srcId="{C8B0F38A-9D8F-4D9A-9E69-6132E115643B}" destId="{31E269EC-C68C-4B15-9480-7E78D2BE98F6}" srcOrd="1" destOrd="0" presId="urn:microsoft.com/office/officeart/2005/8/layout/process1"/>
    <dgm:cxn modelId="{A28AEA33-9523-4994-8801-DD0E9097BCAC}" type="presParOf" srcId="{31E269EC-C68C-4B15-9480-7E78D2BE98F6}" destId="{C1CBEE7E-D0DA-42F5-A5C5-2B62DBC1B302}" srcOrd="0" destOrd="0" presId="urn:microsoft.com/office/officeart/2005/8/layout/process1"/>
    <dgm:cxn modelId="{C04BD7BF-9365-4F3C-B7F6-CCB28AEB8846}" type="presParOf" srcId="{C8B0F38A-9D8F-4D9A-9E69-6132E115643B}" destId="{20AF442E-D30B-4DAB-893C-554FB523632E}" srcOrd="2" destOrd="0" presId="urn:microsoft.com/office/officeart/2005/8/layout/process1"/>
    <dgm:cxn modelId="{E1DAFACA-013C-4957-880B-999FBC854986}" type="presParOf" srcId="{C8B0F38A-9D8F-4D9A-9E69-6132E115643B}" destId="{D0A090E3-0029-4E57-928E-2A2D8B62E6FD}" srcOrd="3" destOrd="0" presId="urn:microsoft.com/office/officeart/2005/8/layout/process1"/>
    <dgm:cxn modelId="{CA50B2DF-9BF7-4798-ADA2-75DD28CA0B89}" type="presParOf" srcId="{D0A090E3-0029-4E57-928E-2A2D8B62E6FD}" destId="{39FED9DC-CA70-4D4D-B01A-56D472448D0F}" srcOrd="0" destOrd="0" presId="urn:microsoft.com/office/officeart/2005/8/layout/process1"/>
    <dgm:cxn modelId="{736AF158-1624-4B83-B41F-BD1E4A0A9483}" type="presParOf" srcId="{C8B0F38A-9D8F-4D9A-9E69-6132E115643B}" destId="{B778E8ED-F25B-4099-9BF6-38AE2DD1A2BC}"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26F68F-7CAA-4171-B572-9C8F1EA49A17}"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2D5158C8-B9DC-4895-9BEA-8DDF07B56816}">
      <dgm:prSet/>
      <dgm:spPr>
        <a:noFill/>
        <a:ln>
          <a:solidFill>
            <a:srgbClr val="0070C0"/>
          </a:solidFill>
        </a:ln>
      </dgm:spPr>
      <dgm:t>
        <a:bodyPr/>
        <a:lstStyle/>
        <a:p>
          <a:r>
            <a:rPr lang="en-US" dirty="0">
              <a:solidFill>
                <a:srgbClr val="0070C0"/>
              </a:solidFill>
            </a:rPr>
            <a:t>Tree search</a:t>
          </a:r>
        </a:p>
      </dgm:t>
    </dgm:pt>
    <dgm:pt modelId="{5F1A3043-6C73-41C9-9443-BDF1EEEE716C}" type="parTrans" cxnId="{F66ABA96-EDB4-4721-8231-024EA28DD525}">
      <dgm:prSet/>
      <dgm:spPr/>
      <dgm:t>
        <a:bodyPr/>
        <a:lstStyle/>
        <a:p>
          <a:endParaRPr lang="en-US"/>
        </a:p>
      </dgm:t>
    </dgm:pt>
    <dgm:pt modelId="{349B6934-8EDE-47ED-AC2B-4E35E4DC2667}" type="sibTrans" cxnId="{F66ABA96-EDB4-4721-8231-024EA28DD525}">
      <dgm:prSet/>
      <dgm:spPr/>
      <dgm:t>
        <a:bodyPr/>
        <a:lstStyle/>
        <a:p>
          <a:endParaRPr lang="en-US"/>
        </a:p>
      </dgm:t>
    </dgm:pt>
    <dgm:pt modelId="{4E3284A0-1CFE-4BCB-9C56-DFB5625D0FF5}">
      <dgm:prSet/>
      <dgm:spPr>
        <a:noFill/>
        <a:ln>
          <a:solidFill>
            <a:srgbClr val="0070C0"/>
          </a:solidFill>
        </a:ln>
      </dgm:spPr>
      <dgm:t>
        <a:bodyPr/>
        <a:lstStyle/>
        <a:p>
          <a:r>
            <a:rPr lang="en-US" dirty="0">
              <a:solidFill>
                <a:srgbClr val="0070C0"/>
              </a:solidFill>
            </a:rPr>
            <a:t>Dynamic programming</a:t>
          </a:r>
        </a:p>
      </dgm:t>
    </dgm:pt>
    <dgm:pt modelId="{7C1BF994-8499-4139-9BDF-502F46FB0520}" type="parTrans" cxnId="{984B41A7-D9B3-4099-8379-E1ADFB8E1A8B}">
      <dgm:prSet/>
      <dgm:spPr/>
      <dgm:t>
        <a:bodyPr/>
        <a:lstStyle/>
        <a:p>
          <a:endParaRPr lang="en-US"/>
        </a:p>
      </dgm:t>
    </dgm:pt>
    <dgm:pt modelId="{2DABC36A-9643-46CC-B208-4B266A566C07}" type="sibTrans" cxnId="{984B41A7-D9B3-4099-8379-E1ADFB8E1A8B}">
      <dgm:prSet/>
      <dgm:spPr/>
      <dgm:t>
        <a:bodyPr/>
        <a:lstStyle/>
        <a:p>
          <a:endParaRPr lang="en-US"/>
        </a:p>
      </dgm:t>
    </dgm:pt>
    <dgm:pt modelId="{DBC628B2-D245-4D34-B2EC-BD59BF897F73}">
      <dgm:prSet/>
      <dgm:spPr>
        <a:solidFill>
          <a:srgbClr val="0070C0"/>
        </a:solidFill>
        <a:ln>
          <a:solidFill>
            <a:srgbClr val="0070C0"/>
          </a:solidFill>
        </a:ln>
      </dgm:spPr>
      <dgm:t>
        <a:bodyPr/>
        <a:lstStyle/>
        <a:p>
          <a:r>
            <a:rPr lang="en-US" dirty="0">
              <a:solidFill>
                <a:schemeClr val="bg1"/>
              </a:solidFill>
            </a:rPr>
            <a:t>Uniform cost search</a:t>
          </a:r>
        </a:p>
      </dgm:t>
    </dgm:pt>
    <dgm:pt modelId="{1A826FE1-05D9-4F5D-987F-DAE439B0E008}" type="parTrans" cxnId="{26CC5AAA-19DC-49D5-8566-CC1B4ECC242E}">
      <dgm:prSet/>
      <dgm:spPr/>
      <dgm:t>
        <a:bodyPr/>
        <a:lstStyle/>
        <a:p>
          <a:endParaRPr lang="en-US"/>
        </a:p>
      </dgm:t>
    </dgm:pt>
    <dgm:pt modelId="{FBD8446B-A089-4CA7-BC79-F21F241E743E}" type="sibTrans" cxnId="{26CC5AAA-19DC-49D5-8566-CC1B4ECC242E}">
      <dgm:prSet/>
      <dgm:spPr/>
      <dgm:t>
        <a:bodyPr/>
        <a:lstStyle/>
        <a:p>
          <a:endParaRPr lang="en-US"/>
        </a:p>
      </dgm:t>
    </dgm:pt>
    <dgm:pt modelId="{C8B0F38A-9D8F-4D9A-9E69-6132E115643B}" type="pres">
      <dgm:prSet presAssocID="{BA26F68F-7CAA-4171-B572-9C8F1EA49A17}" presName="Name0" presStyleCnt="0">
        <dgm:presLayoutVars>
          <dgm:dir/>
          <dgm:resizeHandles val="exact"/>
        </dgm:presLayoutVars>
      </dgm:prSet>
      <dgm:spPr/>
    </dgm:pt>
    <dgm:pt modelId="{00094B01-FCAE-4E62-877E-19E0E82028DA}" type="pres">
      <dgm:prSet presAssocID="{2D5158C8-B9DC-4895-9BEA-8DDF07B56816}" presName="node" presStyleLbl="node1" presStyleIdx="0" presStyleCnt="3">
        <dgm:presLayoutVars>
          <dgm:bulletEnabled val="1"/>
        </dgm:presLayoutVars>
      </dgm:prSet>
      <dgm:spPr/>
    </dgm:pt>
    <dgm:pt modelId="{31E269EC-C68C-4B15-9480-7E78D2BE98F6}" type="pres">
      <dgm:prSet presAssocID="{349B6934-8EDE-47ED-AC2B-4E35E4DC2667}" presName="sibTrans" presStyleLbl="sibTrans2D1" presStyleIdx="0" presStyleCnt="2"/>
      <dgm:spPr/>
    </dgm:pt>
    <dgm:pt modelId="{C1CBEE7E-D0DA-42F5-A5C5-2B62DBC1B302}" type="pres">
      <dgm:prSet presAssocID="{349B6934-8EDE-47ED-AC2B-4E35E4DC2667}" presName="connectorText" presStyleLbl="sibTrans2D1" presStyleIdx="0" presStyleCnt="2"/>
      <dgm:spPr/>
    </dgm:pt>
    <dgm:pt modelId="{20AF442E-D30B-4DAB-893C-554FB523632E}" type="pres">
      <dgm:prSet presAssocID="{4E3284A0-1CFE-4BCB-9C56-DFB5625D0FF5}" presName="node" presStyleLbl="node1" presStyleIdx="1" presStyleCnt="3">
        <dgm:presLayoutVars>
          <dgm:bulletEnabled val="1"/>
        </dgm:presLayoutVars>
      </dgm:prSet>
      <dgm:spPr/>
    </dgm:pt>
    <dgm:pt modelId="{D0A090E3-0029-4E57-928E-2A2D8B62E6FD}" type="pres">
      <dgm:prSet presAssocID="{2DABC36A-9643-46CC-B208-4B266A566C07}" presName="sibTrans" presStyleLbl="sibTrans2D1" presStyleIdx="1" presStyleCnt="2"/>
      <dgm:spPr/>
    </dgm:pt>
    <dgm:pt modelId="{39FED9DC-CA70-4D4D-B01A-56D472448D0F}" type="pres">
      <dgm:prSet presAssocID="{2DABC36A-9643-46CC-B208-4B266A566C07}" presName="connectorText" presStyleLbl="sibTrans2D1" presStyleIdx="1" presStyleCnt="2"/>
      <dgm:spPr/>
    </dgm:pt>
    <dgm:pt modelId="{B778E8ED-F25B-4099-9BF6-38AE2DD1A2BC}" type="pres">
      <dgm:prSet presAssocID="{DBC628B2-D245-4D34-B2EC-BD59BF897F73}" presName="node" presStyleLbl="node1" presStyleIdx="2" presStyleCnt="3">
        <dgm:presLayoutVars>
          <dgm:bulletEnabled val="1"/>
        </dgm:presLayoutVars>
      </dgm:prSet>
      <dgm:spPr/>
    </dgm:pt>
  </dgm:ptLst>
  <dgm:cxnLst>
    <dgm:cxn modelId="{DF4B6107-A74A-43FF-895F-C15D8F11F4D8}" type="presOf" srcId="{2DABC36A-9643-46CC-B208-4B266A566C07}" destId="{D0A090E3-0029-4E57-928E-2A2D8B62E6FD}" srcOrd="0" destOrd="0" presId="urn:microsoft.com/office/officeart/2005/8/layout/process1"/>
    <dgm:cxn modelId="{23712328-4B92-4E8A-8BA7-4E358552E3FD}" type="presOf" srcId="{BA26F68F-7CAA-4171-B572-9C8F1EA49A17}" destId="{C8B0F38A-9D8F-4D9A-9E69-6132E115643B}" srcOrd="0" destOrd="0" presId="urn:microsoft.com/office/officeart/2005/8/layout/process1"/>
    <dgm:cxn modelId="{E189C62A-D614-4E56-A5E1-FBD8A8583CFF}" type="presOf" srcId="{349B6934-8EDE-47ED-AC2B-4E35E4DC2667}" destId="{31E269EC-C68C-4B15-9480-7E78D2BE98F6}" srcOrd="0" destOrd="0" presId="urn:microsoft.com/office/officeart/2005/8/layout/process1"/>
    <dgm:cxn modelId="{3479A464-5676-423E-9568-189FE1358BD4}" type="presOf" srcId="{349B6934-8EDE-47ED-AC2B-4E35E4DC2667}" destId="{C1CBEE7E-D0DA-42F5-A5C5-2B62DBC1B302}" srcOrd="1" destOrd="0" presId="urn:microsoft.com/office/officeart/2005/8/layout/process1"/>
    <dgm:cxn modelId="{6537F585-BAAA-47D0-A096-A7C3B1DC7C88}" type="presOf" srcId="{4E3284A0-1CFE-4BCB-9C56-DFB5625D0FF5}" destId="{20AF442E-D30B-4DAB-893C-554FB523632E}" srcOrd="0" destOrd="0" presId="urn:microsoft.com/office/officeart/2005/8/layout/process1"/>
    <dgm:cxn modelId="{F66ABA96-EDB4-4721-8231-024EA28DD525}" srcId="{BA26F68F-7CAA-4171-B572-9C8F1EA49A17}" destId="{2D5158C8-B9DC-4895-9BEA-8DDF07B56816}" srcOrd="0" destOrd="0" parTransId="{5F1A3043-6C73-41C9-9443-BDF1EEEE716C}" sibTransId="{349B6934-8EDE-47ED-AC2B-4E35E4DC2667}"/>
    <dgm:cxn modelId="{B8FA6E97-57C6-4846-8299-05CD2D7A4762}" type="presOf" srcId="{2DABC36A-9643-46CC-B208-4B266A566C07}" destId="{39FED9DC-CA70-4D4D-B01A-56D472448D0F}" srcOrd="1" destOrd="0" presId="urn:microsoft.com/office/officeart/2005/8/layout/process1"/>
    <dgm:cxn modelId="{984B41A7-D9B3-4099-8379-E1ADFB8E1A8B}" srcId="{BA26F68F-7CAA-4171-B572-9C8F1EA49A17}" destId="{4E3284A0-1CFE-4BCB-9C56-DFB5625D0FF5}" srcOrd="1" destOrd="0" parTransId="{7C1BF994-8499-4139-9BDF-502F46FB0520}" sibTransId="{2DABC36A-9643-46CC-B208-4B266A566C07}"/>
    <dgm:cxn modelId="{26CC5AAA-19DC-49D5-8566-CC1B4ECC242E}" srcId="{BA26F68F-7CAA-4171-B572-9C8F1EA49A17}" destId="{DBC628B2-D245-4D34-B2EC-BD59BF897F73}" srcOrd="2" destOrd="0" parTransId="{1A826FE1-05D9-4F5D-987F-DAE439B0E008}" sibTransId="{FBD8446B-A089-4CA7-BC79-F21F241E743E}"/>
    <dgm:cxn modelId="{B00D3BB4-B362-467D-9506-E4ED71414651}" type="presOf" srcId="{2D5158C8-B9DC-4895-9BEA-8DDF07B56816}" destId="{00094B01-FCAE-4E62-877E-19E0E82028DA}" srcOrd="0" destOrd="0" presId="urn:microsoft.com/office/officeart/2005/8/layout/process1"/>
    <dgm:cxn modelId="{6EF840D6-4E51-4040-B685-89B942EA8B3A}" type="presOf" srcId="{DBC628B2-D245-4D34-B2EC-BD59BF897F73}" destId="{B778E8ED-F25B-4099-9BF6-38AE2DD1A2BC}" srcOrd="0" destOrd="0" presId="urn:microsoft.com/office/officeart/2005/8/layout/process1"/>
    <dgm:cxn modelId="{9037582F-4C6E-4D1A-B534-355076233695}" type="presParOf" srcId="{C8B0F38A-9D8F-4D9A-9E69-6132E115643B}" destId="{00094B01-FCAE-4E62-877E-19E0E82028DA}" srcOrd="0" destOrd="0" presId="urn:microsoft.com/office/officeart/2005/8/layout/process1"/>
    <dgm:cxn modelId="{01A0E367-B80A-4374-A5C1-39F6E36303E2}" type="presParOf" srcId="{C8B0F38A-9D8F-4D9A-9E69-6132E115643B}" destId="{31E269EC-C68C-4B15-9480-7E78D2BE98F6}" srcOrd="1" destOrd="0" presId="urn:microsoft.com/office/officeart/2005/8/layout/process1"/>
    <dgm:cxn modelId="{A28AEA33-9523-4994-8801-DD0E9097BCAC}" type="presParOf" srcId="{31E269EC-C68C-4B15-9480-7E78D2BE98F6}" destId="{C1CBEE7E-D0DA-42F5-A5C5-2B62DBC1B302}" srcOrd="0" destOrd="0" presId="urn:microsoft.com/office/officeart/2005/8/layout/process1"/>
    <dgm:cxn modelId="{C04BD7BF-9365-4F3C-B7F6-CCB28AEB8846}" type="presParOf" srcId="{C8B0F38A-9D8F-4D9A-9E69-6132E115643B}" destId="{20AF442E-D30B-4DAB-893C-554FB523632E}" srcOrd="2" destOrd="0" presId="urn:microsoft.com/office/officeart/2005/8/layout/process1"/>
    <dgm:cxn modelId="{E1DAFACA-013C-4957-880B-999FBC854986}" type="presParOf" srcId="{C8B0F38A-9D8F-4D9A-9E69-6132E115643B}" destId="{D0A090E3-0029-4E57-928E-2A2D8B62E6FD}" srcOrd="3" destOrd="0" presId="urn:microsoft.com/office/officeart/2005/8/layout/process1"/>
    <dgm:cxn modelId="{CA50B2DF-9BF7-4798-ADA2-75DD28CA0B89}" type="presParOf" srcId="{D0A090E3-0029-4E57-928E-2A2D8B62E6FD}" destId="{39FED9DC-CA70-4D4D-B01A-56D472448D0F}" srcOrd="0" destOrd="0" presId="urn:microsoft.com/office/officeart/2005/8/layout/process1"/>
    <dgm:cxn modelId="{736AF158-1624-4B83-B41F-BD1E4A0A9483}" type="presParOf" srcId="{C8B0F38A-9D8F-4D9A-9E69-6132E115643B}" destId="{B778E8ED-F25B-4099-9BF6-38AE2DD1A2BC}"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094B01-FCAE-4E62-877E-19E0E82028DA}">
      <dsp:nvSpPr>
        <dsp:cNvPr id="0" name=""/>
        <dsp:cNvSpPr/>
      </dsp:nvSpPr>
      <dsp:spPr>
        <a:xfrm>
          <a:off x="6518" y="0"/>
          <a:ext cx="1948358" cy="923330"/>
        </a:xfrm>
        <a:prstGeom prst="roundRect">
          <a:avLst>
            <a:gd name="adj" fmla="val 10000"/>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Tree search</a:t>
          </a:r>
        </a:p>
      </dsp:txBody>
      <dsp:txXfrm>
        <a:off x="33561" y="27043"/>
        <a:ext cx="1894272" cy="869244"/>
      </dsp:txXfrm>
    </dsp:sp>
    <dsp:sp modelId="{31E269EC-C68C-4B15-9480-7E78D2BE98F6}">
      <dsp:nvSpPr>
        <dsp:cNvPr id="0" name=""/>
        <dsp:cNvSpPr/>
      </dsp:nvSpPr>
      <dsp:spPr>
        <a:xfrm>
          <a:off x="2149713" y="220068"/>
          <a:ext cx="413052" cy="4831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149713" y="316706"/>
        <a:ext cx="289136" cy="289916"/>
      </dsp:txXfrm>
    </dsp:sp>
    <dsp:sp modelId="{20AF442E-D30B-4DAB-893C-554FB523632E}">
      <dsp:nvSpPr>
        <dsp:cNvPr id="0" name=""/>
        <dsp:cNvSpPr/>
      </dsp:nvSpPr>
      <dsp:spPr>
        <a:xfrm>
          <a:off x="2734220" y="0"/>
          <a:ext cx="1948358" cy="923330"/>
        </a:xfrm>
        <a:prstGeom prst="roundRect">
          <a:avLst>
            <a:gd name="adj" fmla="val 10000"/>
          </a:avLst>
        </a:prstGeom>
        <a:solidFill>
          <a:schemeClr val="bg1"/>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0070C0"/>
              </a:solidFill>
            </a:rPr>
            <a:t>Dynamic programming</a:t>
          </a:r>
        </a:p>
      </dsp:txBody>
      <dsp:txXfrm>
        <a:off x="2761263" y="27043"/>
        <a:ext cx="1894272" cy="869244"/>
      </dsp:txXfrm>
    </dsp:sp>
    <dsp:sp modelId="{D0A090E3-0029-4E57-928E-2A2D8B62E6FD}">
      <dsp:nvSpPr>
        <dsp:cNvPr id="0" name=""/>
        <dsp:cNvSpPr/>
      </dsp:nvSpPr>
      <dsp:spPr>
        <a:xfrm>
          <a:off x="4877415" y="220068"/>
          <a:ext cx="413052" cy="4831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4877415" y="316706"/>
        <a:ext cx="289136" cy="289916"/>
      </dsp:txXfrm>
    </dsp:sp>
    <dsp:sp modelId="{B778E8ED-F25B-4099-9BF6-38AE2DD1A2BC}">
      <dsp:nvSpPr>
        <dsp:cNvPr id="0" name=""/>
        <dsp:cNvSpPr/>
      </dsp:nvSpPr>
      <dsp:spPr>
        <a:xfrm>
          <a:off x="5461922" y="0"/>
          <a:ext cx="1948358" cy="923330"/>
        </a:xfrm>
        <a:prstGeom prst="roundRect">
          <a:avLst>
            <a:gd name="adj" fmla="val 10000"/>
          </a:avLst>
        </a:prstGeom>
        <a:no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0070C0"/>
              </a:solidFill>
            </a:rPr>
            <a:t>Uniform cost search</a:t>
          </a:r>
        </a:p>
      </dsp:txBody>
      <dsp:txXfrm>
        <a:off x="5488965" y="27043"/>
        <a:ext cx="1894272" cy="8692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094B01-FCAE-4E62-877E-19E0E82028DA}">
      <dsp:nvSpPr>
        <dsp:cNvPr id="0" name=""/>
        <dsp:cNvSpPr/>
      </dsp:nvSpPr>
      <dsp:spPr>
        <a:xfrm>
          <a:off x="6518" y="0"/>
          <a:ext cx="1948358" cy="923330"/>
        </a:xfrm>
        <a:prstGeom prst="roundRect">
          <a:avLst>
            <a:gd name="adj" fmla="val 10000"/>
          </a:avLst>
        </a:prstGeom>
        <a:no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0070C0"/>
              </a:solidFill>
            </a:rPr>
            <a:t>Tree search</a:t>
          </a:r>
        </a:p>
      </dsp:txBody>
      <dsp:txXfrm>
        <a:off x="33561" y="27043"/>
        <a:ext cx="1894272" cy="869244"/>
      </dsp:txXfrm>
    </dsp:sp>
    <dsp:sp modelId="{31E269EC-C68C-4B15-9480-7E78D2BE98F6}">
      <dsp:nvSpPr>
        <dsp:cNvPr id="0" name=""/>
        <dsp:cNvSpPr/>
      </dsp:nvSpPr>
      <dsp:spPr>
        <a:xfrm>
          <a:off x="2149713" y="220068"/>
          <a:ext cx="413052" cy="4831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149713" y="316706"/>
        <a:ext cx="289136" cy="289916"/>
      </dsp:txXfrm>
    </dsp:sp>
    <dsp:sp modelId="{20AF442E-D30B-4DAB-893C-554FB523632E}">
      <dsp:nvSpPr>
        <dsp:cNvPr id="0" name=""/>
        <dsp:cNvSpPr/>
      </dsp:nvSpPr>
      <dsp:spPr>
        <a:xfrm>
          <a:off x="2734220" y="0"/>
          <a:ext cx="1948358" cy="923330"/>
        </a:xfrm>
        <a:prstGeom prst="roundRect">
          <a:avLst>
            <a:gd name="adj" fmla="val 10000"/>
          </a:avLst>
        </a:prstGeom>
        <a:solidFill>
          <a:srgbClr val="0070C0"/>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bg1"/>
              </a:solidFill>
            </a:rPr>
            <a:t>Dynamic programming</a:t>
          </a:r>
        </a:p>
      </dsp:txBody>
      <dsp:txXfrm>
        <a:off x="2761263" y="27043"/>
        <a:ext cx="1894272" cy="869244"/>
      </dsp:txXfrm>
    </dsp:sp>
    <dsp:sp modelId="{D0A090E3-0029-4E57-928E-2A2D8B62E6FD}">
      <dsp:nvSpPr>
        <dsp:cNvPr id="0" name=""/>
        <dsp:cNvSpPr/>
      </dsp:nvSpPr>
      <dsp:spPr>
        <a:xfrm>
          <a:off x="4877415" y="220068"/>
          <a:ext cx="413052" cy="4831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4877415" y="316706"/>
        <a:ext cx="289136" cy="289916"/>
      </dsp:txXfrm>
    </dsp:sp>
    <dsp:sp modelId="{B778E8ED-F25B-4099-9BF6-38AE2DD1A2BC}">
      <dsp:nvSpPr>
        <dsp:cNvPr id="0" name=""/>
        <dsp:cNvSpPr/>
      </dsp:nvSpPr>
      <dsp:spPr>
        <a:xfrm>
          <a:off x="5461922" y="0"/>
          <a:ext cx="1948358" cy="923330"/>
        </a:xfrm>
        <a:prstGeom prst="roundRect">
          <a:avLst>
            <a:gd name="adj" fmla="val 10000"/>
          </a:avLst>
        </a:prstGeom>
        <a:no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0070C0"/>
              </a:solidFill>
            </a:rPr>
            <a:t>Uniform cost search</a:t>
          </a:r>
        </a:p>
      </dsp:txBody>
      <dsp:txXfrm>
        <a:off x="5488965" y="27043"/>
        <a:ext cx="1894272" cy="8692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094B01-FCAE-4E62-877E-19E0E82028DA}">
      <dsp:nvSpPr>
        <dsp:cNvPr id="0" name=""/>
        <dsp:cNvSpPr/>
      </dsp:nvSpPr>
      <dsp:spPr>
        <a:xfrm>
          <a:off x="6518" y="0"/>
          <a:ext cx="1948358" cy="923330"/>
        </a:xfrm>
        <a:prstGeom prst="roundRect">
          <a:avLst>
            <a:gd name="adj" fmla="val 10000"/>
          </a:avLst>
        </a:prstGeom>
        <a:no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0070C0"/>
              </a:solidFill>
            </a:rPr>
            <a:t>Tree search</a:t>
          </a:r>
        </a:p>
      </dsp:txBody>
      <dsp:txXfrm>
        <a:off x="33561" y="27043"/>
        <a:ext cx="1894272" cy="869244"/>
      </dsp:txXfrm>
    </dsp:sp>
    <dsp:sp modelId="{31E269EC-C68C-4B15-9480-7E78D2BE98F6}">
      <dsp:nvSpPr>
        <dsp:cNvPr id="0" name=""/>
        <dsp:cNvSpPr/>
      </dsp:nvSpPr>
      <dsp:spPr>
        <a:xfrm>
          <a:off x="2149713" y="220068"/>
          <a:ext cx="413052" cy="4831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149713" y="316706"/>
        <a:ext cx="289136" cy="289916"/>
      </dsp:txXfrm>
    </dsp:sp>
    <dsp:sp modelId="{20AF442E-D30B-4DAB-893C-554FB523632E}">
      <dsp:nvSpPr>
        <dsp:cNvPr id="0" name=""/>
        <dsp:cNvSpPr/>
      </dsp:nvSpPr>
      <dsp:spPr>
        <a:xfrm>
          <a:off x="2734220" y="0"/>
          <a:ext cx="1948358" cy="923330"/>
        </a:xfrm>
        <a:prstGeom prst="roundRect">
          <a:avLst>
            <a:gd name="adj" fmla="val 10000"/>
          </a:avLst>
        </a:prstGeom>
        <a:no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0070C0"/>
              </a:solidFill>
            </a:rPr>
            <a:t>Dynamic programming</a:t>
          </a:r>
        </a:p>
      </dsp:txBody>
      <dsp:txXfrm>
        <a:off x="2761263" y="27043"/>
        <a:ext cx="1894272" cy="869244"/>
      </dsp:txXfrm>
    </dsp:sp>
    <dsp:sp modelId="{D0A090E3-0029-4E57-928E-2A2D8B62E6FD}">
      <dsp:nvSpPr>
        <dsp:cNvPr id="0" name=""/>
        <dsp:cNvSpPr/>
      </dsp:nvSpPr>
      <dsp:spPr>
        <a:xfrm>
          <a:off x="4877415" y="220068"/>
          <a:ext cx="413052" cy="4831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4877415" y="316706"/>
        <a:ext cx="289136" cy="289916"/>
      </dsp:txXfrm>
    </dsp:sp>
    <dsp:sp modelId="{B778E8ED-F25B-4099-9BF6-38AE2DD1A2BC}">
      <dsp:nvSpPr>
        <dsp:cNvPr id="0" name=""/>
        <dsp:cNvSpPr/>
      </dsp:nvSpPr>
      <dsp:spPr>
        <a:xfrm>
          <a:off x="5461922" y="0"/>
          <a:ext cx="1948358" cy="923330"/>
        </a:xfrm>
        <a:prstGeom prst="roundRect">
          <a:avLst>
            <a:gd name="adj" fmla="val 10000"/>
          </a:avLst>
        </a:prstGeom>
        <a:solidFill>
          <a:srgbClr val="0070C0"/>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bg1"/>
              </a:solidFill>
            </a:rPr>
            <a:t>Uniform cost search</a:t>
          </a:r>
        </a:p>
      </dsp:txBody>
      <dsp:txXfrm>
        <a:off x="5488965" y="27043"/>
        <a:ext cx="1894272" cy="86924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0T14:42:28.893"/>
    </inkml:context>
    <inkml:brush xml:id="br0">
      <inkml:brushProperty name="width" value="0.05" units="cm"/>
      <inkml:brushProperty name="height" value="0.05" units="cm"/>
      <inkml:brushProperty name="color" value="#E71224"/>
    </inkml:brush>
  </inkml:definitions>
  <inkml:trace contextRef="#ctx0" brushRef="#br0">2430 324 24575,'2'-1'0,"0"0"0,-1 0 0,1 0 0,0 0 0,0 0 0,0 0 0,0 0 0,-1 1 0,1-1 0,0 1 0,0-1 0,0 1 0,0 0 0,1-1 0,-1 1 0,0 0 0,0 1 0,0-1 0,0 0 0,0 0 0,2 2 0,2-1 0,-1 1 0,0 0 0,1 0 0,-1 0 0,0 1 0,8 4 0,-2 2 0,-1-1 0,0 2 0,0-1 0,-1 1 0,0 0 0,-1 1 0,8 14 0,44 90 0,-7-11 0,54 85 0,-84-142 0,-3 1 0,18 58 0,11 91 0,-41-154 0,-3 1 0,1 73 0,-6-46 0,-4 86 0,2-137 0,-1 0 0,-1 0 0,-1 0 0,-1-1 0,-11 27 0,-50 92 0,39-84 0,12-27 0,-1-1 0,-1-1 0,-35 38 0,23-29 0,-32 34 0,42-48 0,0 1 0,1 2 0,2-1 0,-19 31 0,16-15 0,-55 90 0,64-112 0,-2-1 0,1 0 0,-2 0 0,0-1 0,-25 19 0,-33 15 0,-137 69 0,88-54 0,70-33 0,19-11 0,-34 16 0,-4-4 0,18-7 0,-1-2 0,-60 16 0,92-32 0,-1 1 0,1 2 0,-33 17 0,-55 42 0,-27 14 0,88-60 0,-90 27 0,-55 1 0,83-23 0,70-19 0,-1-3 0,1 0 0,-77-4 0,-30 4 0,-50 8 0,195-13 0,0 1 0,-1-1 0,1 0 0,-1 1 0,1 0 0,0-1 0,0 1 0,-1 0 0,1 0 0,0 0 0,0 1 0,0-1 0,0 0 0,0 1 0,0-1 0,1 1 0,-1 0 0,-2 3 0,2-2 0,0 1 0,0 0 0,0-1 0,1 1 0,0 0 0,0 0 0,0 0 0,0 0 0,0 0 0,1 5 0,0 8 0,1 0 0,0 1 0,1-1 0,6 19 0,24 71 0,-23-84 0,-1 2 0,-1-1 0,-1 1 0,-2 0 0,3 39 0,-7-45 0,0 0 0,1 0 0,1-1 0,1 1 0,0-1 0,2 1 0,0-1 0,1 0 0,0-1 0,10 18 0,2-1 0,-1 1 0,-2 1 0,-2 0 0,-1 1 0,-2 1 0,9 63 0,-16-81 0,1-1 0,0 0 0,2 1 0,0-2 0,2 1 0,9 17 0,8 8 0,35 47 0,-44-67 0,-3-4 0,2 1 0,0-2 0,1 0 0,34 31 0,4-5 0,-29-22 0,1-1 0,2-2 0,54 33 0,-10-18 0,227 101 0,-290-133 0,85 35 0,-83-33 0,-1 1 0,0 0 0,0 0 0,0 1 0,-1 0 0,12 12 0,-17-14 0,-1-1 0,0 0 0,0 1 0,-1-1 0,1 1 0,-1 0 0,0 0 0,-1 0 0,1 0 0,-1 0 0,0 0 0,1 7 0,0 7 0,-2 39 0,-1-34 0,0 40 0,-3-1 0,-3 0 0,-23 97 0,13-80 0,4 0 0,-3 94 0,12-124 0,-1 0 0,-12 50 0,8-58 0,2 1 0,-2 67 0,11 90 0,0-71 0,-2-74 0,2-1 0,9 59 0,72 277 0,-45-218 0,-10 6 0,1 1 0,-19-123 0,-1 1 0,0 69 0,-10 116 0,-1-97 0,3-75 0,0-20 0,-1-1 0,-3 1 0,-13 72 0,-23 99 0,-13 55 0,-16 19 0,-8 30 0,53-257 0,-55 113 0,62-146 0,9-15 0,0 1 0,2 0 0,0 0 0,2 1 0,0-1 0,1 24 0,0-17 0,-5 323 0,8-236 0,0-79 0,1 0 0,1-1 0,2 1 0,2-1 0,1 0 0,2 0 0,1-1 0,1-1 0,2 0 0,2-1 0,1 0 0,1-1 0,29 36 0,-39-57 0,0 0 0,1-1 0,0 0 0,0 0 0,1-1 0,0 0 0,0-1 0,1 0 0,12 6 0,48 20 0,2-2 0,118 33 0,-56-23 0,-90-25 0,0-2 0,1-2 0,0-3 0,61 6 0,103-15 0,-104-2 0,-86 1 0,1-1 0,-1 0 0,0-2 0,0 0 0,0-1 0,29-12 0,-3-3 0,66-40 0,-70 38 0,1 2 0,65-20 0,17-8 0,-76 27 0,170-79 0,-197 87 0,-1 0 0,0-2 0,0-1 0,-2-1 0,35-37 0,20-18 0,-28 28 0,-3-2 0,-1-1 0,56-85 0,-86 114 0,0 0 0,-2 0 0,0-1 0,-1 0 0,-1-1 0,0 0 0,-2-1 0,-1 1 0,4-23 0,12-97 0,5-257 0,-27-442 0,11 688 0,1 15 0,-9-721 0,-4 439 0,2 279 0,13-461 0,-11 556 0,-2 29 0,1 0 0,0 0 0,1 0 0,6-24 0,-5 30 0,2 0 0,-1 0 0,9-12 0,-8 14 0,-1 0 0,0-1 0,0 0 0,0 1 0,2-13 0,0-12 0,-2 0 0,-2-1 0,-1 1 0,-4-46 0,1 11 0,2-369 0,-2 406 0,-2 1 0,0 0 0,-2 0 0,-13-39 0,-11-57 0,22 86 0,-2 0 0,-15-39 0,11 36 0,-13-57 0,11 18 0,-3 2 0,-31-79 0,38 126 0,-22-60 0,-71-134 0,82 183 0,-3 1 0,-1 2 0,-2 0 0,-49-50 0,-11-13 0,6 7 0,70 83 0,-1 1 0,0 0 0,0 0 0,-31-16 0,-4 4 0,-1 3 0,-1 1 0,-88-20 0,105 29 0,-36-16 0,-19-7 0,-101-30 0,24 8 0,127 46 0,0 2 0,0 2 0,-58-2 0,64 7 0,-1-2 0,1-1 0,-1-1 0,1-2 0,-36-13 0,60 16 0,0 1 0,1-1 0,0-1 0,0 1 0,0-1 0,1-1 0,-1 1 0,-12-14 0,17 14 0,-1 1 0,1-1 0,0 0 0,0-1 0,0 1 0,1 0 0,0-1 0,0 0 0,0 1 0,1-1 0,0 0 0,0 0 0,0 0 0,0-10 0,1 7 0,1-1 0,0 0 0,0 0 0,0 1 0,1-1 0,1 1 0,0 0 0,0-1 0,1 1 0,0 0 0,8-12 0,-9 16 0,1-1 0,1 1 0,-1 0 0,1 0 0,0 1 0,0-1 0,0 1 0,1 0 0,-1 0 0,1 1 0,0 0 0,0 0 0,0 0 0,1 1 0,-1 0 0,1 0 0,9-1 0,17-1 0,62 3 0,-60 1 0,54-4 0,34-13 0,0 6 0,165 5 0,-254 10 0,0 1 0,56 17 0,-53-12 0,67 10 0,-65-16 0,0-3 0,54-3 0,-74 0 0,1-1 0,-1-1 0,0 0 0,-1-2 0,1 0 0,30-15 0,-15 4 0,-1-3 0,0-1 0,-2-1 0,0-1 0,42-44 0,62-63 0,-116 111 0,-7 7 0,0-1 0,-1 0 0,0 0 0,-1-1 0,-1 0 0,0-1 0,8-17 0,-13 21 0,1 0 0,0 0 0,1 0 0,0 1 0,1 0 0,8-9 0,-10 14 0,0 0 0,1 0 0,-1 0 0,1 1 0,0 0 0,0 0 0,1 1 0,-1 0 0,1 0 0,-1 0 0,11-2 0,116-23 0,-91 22 0,-1-2 0,69-24 0,-65 14 0,0-1 0,-2-3 0,0-1 0,77-56 0,-47 24 0,-36 28 0,-1-1 0,49-50 0,-74 64 0,-1-1 0,0 0 0,-2-1 0,1 1 0,10-32 0,-2 7 0,-13 29 0,1-1 0,-2-1 0,0 1 0,0 0 0,-1-1 0,0-16 0,-3-80 0,-1 46 0,2-13 0,-3-116 0,0 148 0,-2 0 0,-14-58 0,10 74 0,-17-40 0,17 49 0,1-1 0,1 1 0,1-1 0,-6-33 0,8-11 0,5-102 0,2 56 0,-4 91 0,2 0 0,0 0 0,1 0 0,1 1 0,0-1 0,12-33 0,-8 32 0,6-38 0,4-11 0,-10 44 0,-1 0 0,-1-1 0,-1 1 0,0-28 0,-4-106 0,-2 79 0,2 71 0,-1 0 0,-1 0 0,0 0 0,0 0 0,0 0 0,-1 0 0,0 0 0,-1 0 0,0 1 0,-1 0 0,1 0 0,-2 0 0,1 1 0,-1-1 0,0 1 0,0 1 0,-15-13 0,-4 0 0,-2 0 0,0 2 0,-54-27 0,39 26 0,-77-22 0,21 8 0,78 24 0,0 1 0,-1 1 0,0 1 0,0 1 0,-26-2 0,32 4 0,-1 0 0,1-1 0,-22-7 0,-24-5 0,-497-65 0,429 62 0,-233-2 0,223 27 0,119-5 0,1 2 0,0 0 0,0 1 0,0 0 0,-19 10 0,14-4 0,-9 4 0,-62 21 0,49-21-455,0 2 0,-84 44 0,97-44-6371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0T14:42:33.462"/>
    </inkml:context>
    <inkml:brush xml:id="br0">
      <inkml:brushProperty name="width" value="0.05" units="cm"/>
      <inkml:brushProperty name="height" value="0.05" units="cm"/>
      <inkml:brushProperty name="color" value="#E71224"/>
    </inkml:brush>
  </inkml:definitions>
  <inkml:trace contextRef="#ctx0" brushRef="#br0">0 95 24575,'5'-3'0,"-1"0"0,1 1 0,-1-1 0,1 1 0,0 0 0,0 0 0,0 1 0,1 0 0,-1-1 0,0 2 0,0-1 0,9 0 0,8-1 0,163-17 0,-182 19 0,120-19 0,-15 2 0,17 12 0,21-2 0,-140 6 0,1 1 0,0-1 0,-1 1 0,1 0 0,0 1 0,7 1 0,-12-2 0,1 1 0,-1 0 0,0-1 0,0 1 0,0 0 0,0 0 0,-1 1 0,1-1 0,0 0 0,0 1 0,-1-1 0,1 1 0,-1-1 0,1 1 0,-1 0 0,0 0 0,1-1 0,-1 1 0,0 0 0,0 0 0,0 0 0,-1 0 0,2 3 0,3 23 0,-1-1 0,0 1 0,-3 0 0,0 0 0,-3 32 0,0-10 0,-25 364 0,-12 27 0,38-435 0,-2 63-1365,2-42-5461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0T14:47:17.022"/>
    </inkml:context>
    <inkml:brush xml:id="br0">
      <inkml:brushProperty name="width" value="0.05" units="cm"/>
      <inkml:brushProperty name="height" value="0.05" units="cm"/>
      <inkml:brushProperty name="color" value="#E71224"/>
    </inkml:brush>
  </inkml:definitions>
  <inkml:trace contextRef="#ctx0" brushRef="#br0">0 1146 24575,'2'-1'0,"0"-1"0,0 1 0,1 0 0,-1 0 0,0 0 0,1 0 0,-1 0 0,1 0 0,-1 1 0,1-1 0,-1 1 0,1 0 0,-1-1 0,1 1 0,-1 0 0,5 1 0,2 0 0,0 0 0,0 1 0,12 4 0,0 3 0,0 0 0,-1 2 0,0 0 0,34 27 0,-8-6 0,475 306 0,-318-188 0,-137-99 0,-18-11 0,-3 2 0,-1 2 0,52 70 0,-91-108 0,0 0 0,-1 0 0,0 1 0,0 0 0,-1 0 0,0 0 0,0 0 0,-1 0 0,0 1 0,0-1 0,-1 1 0,0-1 0,0 1 0,0-1 0,-1 1 0,0 0 0,-1 0 0,0-1 0,-3 12 0,3-17 0,0 1 0,0-1 0,-1 0 0,1 0 0,-1 1 0,1-1 0,-1 0 0,0 0 0,0 0 0,0-1 0,0 1 0,0 0 0,0-1 0,-1 1 0,1-1 0,-1 0 0,1 0 0,-1 0 0,1 0 0,-1 0 0,1-1 0,-1 1 0,0-1 0,1 1 0,-1-1 0,0 0 0,0 0 0,-3-1 0,-4 1 0,0-1 0,-1-1 0,1 0 0,0 0 0,0-1 0,-10-4 0,-13-6 0,-4-3 0,-2 1 0,0 2 0,0 2 0,-55-9 0,-92-4 0,179 22 0,-1 1 0,0 1 0,0-1 0,0 1 0,0 1 0,0-1 0,-11 4 0,17-4 0,-1 1 0,1 0 0,-1 0 0,1 0 0,0 1 0,0-1 0,-1 0 0,1 1 0,0 0 0,0-1 0,0 1 0,1 0 0,-1 0 0,0 0 0,1 0 0,-1 0 0,1 0 0,-1 1 0,1-1 0,0 0 0,0 1 0,0-1 0,1 1 0,-1-1 0,1 1 0,-1 3 0,0 1 0,1 1 0,0 0 0,0 0 0,0 0 0,1 0 0,1-1 0,-1 1 0,5 11 0,27 60 0,-24-58 0,175 387 0,-172-381 0,1 0 0,2 0 0,0-2 0,2 0 0,27 33 0,-30-44 0,0-1 0,1-1 0,1 0 0,0-1 0,0-1 0,1 0 0,0-1 0,1-1 0,22 7 0,19 3 0,95 15 0,-153-33 0,118 17 0,0-5 0,202-7 0,-315-5 0,-1 0 0,1 1 0,0 0 0,-1 0 0,1 0 0,-1 1 0,1 0 0,-1 0 0,6 3 0,44 29 0,-13-6 0,-30-22 0,0 0 0,-1 2 0,-1-1 0,1 1 0,15 17 0,-22-22 0,-1 1 0,-1 0 0,1 0 0,0 0 0,-1 0 0,0 1 0,0-1 0,0 1 0,-1-1 0,1 1 0,-1 0 0,0-1 0,-1 1 0,1 0 0,-1 0 0,0 0 0,0-1 0,0 1 0,-2 6 0,-5 18 0,-1 0 0,-1 0 0,-2 0 0,-1-1 0,-26 44 0,27-51 0,1 1 0,0 0 0,2 1 0,0 1 0,2-1 0,0 1 0,2 0 0,-2 28 0,5 175 0,4-121 0,-4 114 0,12 281 0,14-299 0,6 79 0,-30 217 0,-3-232 0,1-126 0,3 157 0,8-163 0,2 59 0,-12-172 0,0-1 0,-2 1 0,0 0 0,-1-1 0,-1 1 0,-1-1 0,-8 24 0,7-25 0,2 0 0,0 0 0,2 1 0,0 0 0,1 29 0,0-19 0,-5 38 0,-8-2 0,8-42 0,1-1 0,-3 36 0,6-37 0,-1 0 0,-1 0 0,-1-1 0,0 1 0,-2-1 0,-1 0 0,0-1 0,-2 0 0,-23 38 0,20-36 0,2 1 0,0 1 0,1 0 0,2 0 0,0 1 0,2 0 0,0 1 0,-1 30 0,0 32 0,6 93 0,2-106 0,-1-51 0,1-1 0,1 1 0,1 0 0,1-1 0,1 1 0,1-1 0,12 30 0,13 12 0,64 101 0,-51-95 0,-17-26 0,33 42 0,-46-70 0,0-1 0,2 0 0,-1 0 0,2-2 0,22 16 0,196 113 0,-202-126 0,1-2 0,0-1 0,1-1 0,1-3 0,53 10 0,12-10 0,199-5 0,-188-7 0,10 2 0,186-7 0,-257 2 0,0-1 0,0-3 0,95-29 0,-101 22 0,-1-2 0,61-35 0,-79 37 0,-1-1 0,0-1 0,-1-1 0,41-44 0,-18 12 0,-3-2 0,62-95 0,-97 130 0,0 0 0,-1-1 0,-1 0 0,8-32 0,10-83 0,-15 77 0,8-77 0,-6-1 0,-9-248 0,-8 300 0,-5 0 0,-3 0 0,-26-88 0,20 89 0,4 0 0,-8-148 0,30 38 0,-2 113 0,12-137 0,65-312 0,-34 265 0,12-57 0,-23 155 0,71-190 0,-58 248 0,-33 74 0,22-60 0,-18 8 0,-2-1 0,8-111 0,-4 23 0,41-243 0,-57 366 0,-2 0 0,-3 0 0,-2 0 0,-1-1 0,-11-55 0,5 64 0,-3 1 0,-1 0 0,-2 0 0,-2 1 0,-2 1 0,-29-50 0,-2 9 0,-36-67 0,79 139 0,-8-21 0,-1 0 0,-2 1 0,-1 1 0,-1 1 0,-34-40 0,24 38 0,-10-10 0,-54-70 0,81 94 0,-1 0 0,0 2 0,-1-1 0,0 2 0,-1-1 0,0 2 0,-1 0 0,0 1 0,-1 0 0,0 1 0,0 1 0,-30-10 0,-1 1 0,-24-9 0,-82-42 0,-151-107 0,179 109 0,-1-1 0,67 31 0,20 14 0,2-1 0,0-2 0,2-2 0,-48-46 0,51 38 0,1-2 0,2 0 0,1-2 0,3-2 0,-24-47 0,-62-193 0,12 25 0,93 244 0,-1 1 0,-1 0 0,0 0 0,-16-18 0,-16-19 0,15 7 0,17 25 0,-1 1 0,-1 0 0,0 1 0,-1 0 0,-1 0 0,-24-21 0,-5 6 0,-81-42 0,32 20 0,-163-92 0,201 118 0,0 2 0,-2 3 0,-59-15 0,-178-34 0,264 63 0,-1 1 0,0 1 0,-32 0 0,-87 6 0,47 0 0,90-1 0,0 0 0,0 0 0,0 1 0,0 0 0,1 1 0,-1 0 0,1 0 0,-10 6 0,-11 7 0,-29 20 0,17-10 0,-110 77 0,23-22-1103,125-79 841,-25 15-6564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0T14:49:58.860"/>
    </inkml:context>
    <inkml:brush xml:id="br0">
      <inkml:brushProperty name="width" value="0.05" units="cm"/>
      <inkml:brushProperty name="height" value="0.05" units="cm"/>
      <inkml:brushProperty name="color" value="#FF0066"/>
    </inkml:brush>
  </inkml:definitions>
  <inkml:trace contextRef="#ctx0" brushRef="#br0">1 13 24575,'0'0'0,"0"-1"0,1 0 0,-1 1 0,1-1 0,-1 1 0,0-1 0,1 1 0,-1-1 0,1 1 0,-1 0 0,1-1 0,0 1 0,-1 0 0,1-1 0,-1 1 0,1 0 0,0 0 0,-1-1 0,1 1 0,0 0 0,-1 0 0,1 0 0,0 0 0,-1 0 0,1 0 0,1 0 0,1-1 0,13-1 0,1 1 0,-1 1 0,0 0 0,1 0 0,18 5 0,88 20 0,-63-11 0,1055 196 0,-1085-205 0,117 25 0,-140-29 0,0 1 0,0 0 0,-1 1 0,1 0 0,6 4 0,-11-6 0,-1 0 0,1 0 0,-1 0 0,0 0 0,0 0 0,1 0 0,-1 1 0,0-1 0,0 0 0,0 1 0,-1-1 0,1 1 0,0-1 0,-1 1 0,1 0 0,0-1 0,-1 1 0,0-1 0,1 1 0,-1 0 0,0 0 0,0-1 0,0 1 0,0 0 0,-1 2 0,-2 13 0,-2 0 0,0-1 0,0 1 0,-2-1 0,-10 18 0,-3 10 0,-87 231 0,13-28 0,-176 332-483,110-245 269,123-246-1035,29-64-4996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1df3b6b9a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1df3b6b9a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3210" marR="93345" indent="-207645" algn="just">
              <a:lnSpc>
                <a:spcPct val="102000"/>
              </a:lnSpc>
              <a:spcBef>
                <a:spcPts val="90"/>
              </a:spcBef>
              <a:buFont typeface="SimSun-ExtB"/>
              <a:buChar char="•"/>
              <a:tabLst>
                <a:tab pos="283845" algn="l"/>
              </a:tabLst>
            </a:pPr>
            <a:r>
              <a:rPr lang="en-US" sz="1100" spc="-70" dirty="0">
                <a:latin typeface="Trebuchet MS"/>
                <a:cs typeface="Trebuchet MS"/>
              </a:rPr>
              <a:t>Yes, </a:t>
            </a:r>
            <a:r>
              <a:rPr lang="en-US" sz="1100" spc="-140" dirty="0">
                <a:latin typeface="Trebuchet MS"/>
                <a:cs typeface="Trebuchet MS"/>
              </a:rPr>
              <a:t>we </a:t>
            </a:r>
            <a:r>
              <a:rPr lang="en-US" sz="1100" spc="-55" dirty="0">
                <a:latin typeface="Trebuchet MS"/>
                <a:cs typeface="Trebuchet MS"/>
              </a:rPr>
              <a:t>can </a:t>
            </a:r>
            <a:r>
              <a:rPr lang="en-US" sz="1100" spc="-50" dirty="0">
                <a:latin typeface="Trebuchet MS"/>
                <a:cs typeface="Trebuchet MS"/>
              </a:rPr>
              <a:t>do </a:t>
            </a:r>
            <a:r>
              <a:rPr lang="en-US" sz="1100" spc="-80" dirty="0">
                <a:latin typeface="Trebuchet MS"/>
                <a:cs typeface="Trebuchet MS"/>
              </a:rPr>
              <a:t>better </a:t>
            </a:r>
            <a:r>
              <a:rPr lang="en-US" sz="1100" spc="-60" dirty="0">
                <a:latin typeface="Trebuchet MS"/>
                <a:cs typeface="Trebuchet MS"/>
              </a:rPr>
              <a:t>with a </a:t>
            </a:r>
            <a:r>
              <a:rPr lang="en-US" sz="1100" spc="-55" dirty="0">
                <a:latin typeface="Trebuchet MS"/>
                <a:cs typeface="Trebuchet MS"/>
              </a:rPr>
              <a:t>trick </a:t>
            </a:r>
            <a:r>
              <a:rPr lang="en-US" sz="1100" spc="-85" dirty="0">
                <a:latin typeface="Trebuchet MS"/>
                <a:cs typeface="Trebuchet MS"/>
              </a:rPr>
              <a:t>called </a:t>
            </a:r>
            <a:r>
              <a:rPr lang="en-US" sz="1100" b="1" spc="-40" dirty="0">
                <a:latin typeface="Trebuchet MS"/>
                <a:cs typeface="Trebuchet MS"/>
              </a:rPr>
              <a:t>iterative </a:t>
            </a:r>
            <a:r>
              <a:rPr lang="en-US" sz="1100" b="1" spc="-45" dirty="0">
                <a:latin typeface="Trebuchet MS"/>
                <a:cs typeface="Trebuchet MS"/>
              </a:rPr>
              <a:t>deepening</a:t>
            </a:r>
            <a:r>
              <a:rPr lang="en-US" sz="1100" spc="-45" dirty="0">
                <a:latin typeface="Trebuchet MS"/>
                <a:cs typeface="Trebuchet MS"/>
              </a:rPr>
              <a:t>. </a:t>
            </a:r>
            <a:r>
              <a:rPr lang="en-US" sz="1100" dirty="0">
                <a:latin typeface="Trebuchet MS"/>
                <a:cs typeface="Trebuchet MS"/>
              </a:rPr>
              <a:t>The </a:t>
            </a:r>
            <a:r>
              <a:rPr lang="en-US" sz="1100" spc="-85" dirty="0">
                <a:latin typeface="Trebuchet MS"/>
                <a:cs typeface="Trebuchet MS"/>
              </a:rPr>
              <a:t>idea </a:t>
            </a:r>
            <a:r>
              <a:rPr lang="en-US" sz="1100" spc="-50" dirty="0">
                <a:latin typeface="Trebuchet MS"/>
                <a:cs typeface="Trebuchet MS"/>
              </a:rPr>
              <a:t>is </a:t>
            </a:r>
            <a:r>
              <a:rPr lang="en-US" sz="1100" spc="-45" dirty="0">
                <a:latin typeface="Trebuchet MS"/>
                <a:cs typeface="Trebuchet MS"/>
              </a:rPr>
              <a:t>to </a:t>
            </a:r>
            <a:r>
              <a:rPr lang="en-US" sz="1100" spc="-50" dirty="0">
                <a:latin typeface="Trebuchet MS"/>
                <a:cs typeface="Trebuchet MS"/>
              </a:rPr>
              <a:t>modify </a:t>
            </a:r>
            <a:r>
              <a:rPr lang="en-US" sz="1100" spc="140" dirty="0">
                <a:latin typeface="Trebuchet MS"/>
                <a:cs typeface="Trebuchet MS"/>
              </a:rPr>
              <a:t>DFS </a:t>
            </a:r>
            <a:r>
              <a:rPr lang="en-US" sz="1100" spc="-45" dirty="0">
                <a:latin typeface="Trebuchet MS"/>
                <a:cs typeface="Trebuchet MS"/>
              </a:rPr>
              <a:t>to </a:t>
            </a:r>
            <a:r>
              <a:rPr lang="en-US" sz="1100" spc="-75" dirty="0">
                <a:latin typeface="Trebuchet MS"/>
                <a:cs typeface="Trebuchet MS"/>
              </a:rPr>
              <a:t>make </a:t>
            </a:r>
            <a:r>
              <a:rPr lang="en-US" sz="1100" spc="-60" dirty="0">
                <a:latin typeface="Trebuchet MS"/>
                <a:cs typeface="Trebuchet MS"/>
              </a:rPr>
              <a:t>it </a:t>
            </a:r>
            <a:r>
              <a:rPr lang="en-US" sz="1100" spc="-40" dirty="0">
                <a:latin typeface="Trebuchet MS"/>
                <a:cs typeface="Trebuchet MS"/>
              </a:rPr>
              <a:t>stop </a:t>
            </a:r>
            <a:r>
              <a:rPr lang="en-US" sz="1100" spc="-35" dirty="0">
                <a:latin typeface="Trebuchet MS"/>
                <a:cs typeface="Trebuchet MS"/>
              </a:rPr>
              <a:t> </a:t>
            </a:r>
            <a:r>
              <a:rPr lang="en-US" sz="1100" spc="-85" dirty="0">
                <a:latin typeface="Trebuchet MS"/>
                <a:cs typeface="Trebuchet MS"/>
              </a:rPr>
              <a:t>after </a:t>
            </a:r>
            <a:r>
              <a:rPr lang="en-US" sz="1100" spc="-60" dirty="0">
                <a:latin typeface="Trebuchet MS"/>
                <a:cs typeface="Trebuchet MS"/>
              </a:rPr>
              <a:t>reaching a </a:t>
            </a:r>
            <a:r>
              <a:rPr lang="en-US" sz="1100" spc="-70" dirty="0">
                <a:latin typeface="Trebuchet MS"/>
                <a:cs typeface="Trebuchet MS"/>
              </a:rPr>
              <a:t>certain </a:t>
            </a:r>
            <a:r>
              <a:rPr lang="en-US" sz="1100" spc="-80" dirty="0">
                <a:latin typeface="Trebuchet MS"/>
                <a:cs typeface="Trebuchet MS"/>
              </a:rPr>
              <a:t>depth.</a:t>
            </a:r>
            <a:r>
              <a:rPr lang="en-US" sz="1100" spc="-75" dirty="0">
                <a:latin typeface="Trebuchet MS"/>
                <a:cs typeface="Trebuchet MS"/>
              </a:rPr>
              <a:t> Therefore, </a:t>
            </a:r>
            <a:r>
              <a:rPr lang="en-US" sz="1100" spc="-140" dirty="0">
                <a:latin typeface="Trebuchet MS"/>
                <a:cs typeface="Trebuchet MS"/>
              </a:rPr>
              <a:t>we </a:t>
            </a:r>
            <a:r>
              <a:rPr lang="en-US" sz="1100" spc="-55" dirty="0">
                <a:latin typeface="Trebuchet MS"/>
                <a:cs typeface="Trebuchet MS"/>
              </a:rPr>
              <a:t>can </a:t>
            </a:r>
            <a:r>
              <a:rPr lang="en-US" sz="1100" spc="-65" dirty="0">
                <a:latin typeface="Trebuchet MS"/>
                <a:cs typeface="Trebuchet MS"/>
              </a:rPr>
              <a:t>invoke </a:t>
            </a:r>
            <a:r>
              <a:rPr lang="en-US" sz="1100" spc="-45" dirty="0">
                <a:latin typeface="Trebuchet MS"/>
                <a:cs typeface="Trebuchet MS"/>
              </a:rPr>
              <a:t>this </a:t>
            </a:r>
            <a:r>
              <a:rPr lang="en-US" sz="1100" spc="-65" dirty="0">
                <a:latin typeface="Trebuchet MS"/>
                <a:cs typeface="Trebuchet MS"/>
              </a:rPr>
              <a:t>modified </a:t>
            </a:r>
            <a:r>
              <a:rPr lang="en-US" sz="1100" spc="140" dirty="0">
                <a:latin typeface="Trebuchet MS"/>
                <a:cs typeface="Trebuchet MS"/>
              </a:rPr>
              <a:t>DFS </a:t>
            </a:r>
            <a:r>
              <a:rPr lang="en-US" sz="1100" spc="-45" dirty="0">
                <a:latin typeface="Trebuchet MS"/>
                <a:cs typeface="Trebuchet MS"/>
              </a:rPr>
              <a:t>to </a:t>
            </a:r>
            <a:r>
              <a:rPr lang="en-US" sz="1100" spc="-65" dirty="0">
                <a:latin typeface="Trebuchet MS"/>
                <a:cs typeface="Trebuchet MS"/>
              </a:rPr>
              <a:t>find </a:t>
            </a:r>
            <a:r>
              <a:rPr lang="en-US" sz="1100" spc="-80" dirty="0">
                <a:latin typeface="Trebuchet MS"/>
                <a:cs typeface="Trebuchet MS"/>
              </a:rPr>
              <a:t>whether </a:t>
            </a:r>
            <a:r>
              <a:rPr lang="en-US" sz="1100" spc="-60" dirty="0">
                <a:latin typeface="Trebuchet MS"/>
                <a:cs typeface="Trebuchet MS"/>
              </a:rPr>
              <a:t>a valid </a:t>
            </a:r>
            <a:r>
              <a:rPr lang="en-US" sz="1100" spc="-50" dirty="0">
                <a:latin typeface="Trebuchet MS"/>
                <a:cs typeface="Trebuchet MS"/>
              </a:rPr>
              <a:t>path </a:t>
            </a:r>
            <a:r>
              <a:rPr lang="en-US" sz="1100" spc="-45" dirty="0">
                <a:latin typeface="Trebuchet MS"/>
                <a:cs typeface="Trebuchet MS"/>
              </a:rPr>
              <a:t> </a:t>
            </a:r>
            <a:r>
              <a:rPr lang="en-US" sz="1100" spc="-60" dirty="0">
                <a:latin typeface="Trebuchet MS"/>
                <a:cs typeface="Trebuchet MS"/>
              </a:rPr>
              <a:t>exists</a:t>
            </a:r>
            <a:r>
              <a:rPr lang="en-US" sz="1100" spc="60" dirty="0">
                <a:latin typeface="Trebuchet MS"/>
                <a:cs typeface="Trebuchet MS"/>
              </a:rPr>
              <a:t> </a:t>
            </a:r>
            <a:r>
              <a:rPr lang="en-US" sz="1100" spc="-60" dirty="0">
                <a:latin typeface="Trebuchet MS"/>
                <a:cs typeface="Trebuchet MS"/>
              </a:rPr>
              <a:t>with</a:t>
            </a:r>
            <a:r>
              <a:rPr lang="en-US" sz="1100" spc="60" dirty="0">
                <a:latin typeface="Trebuchet MS"/>
                <a:cs typeface="Trebuchet MS"/>
              </a:rPr>
              <a:t> </a:t>
            </a:r>
            <a:r>
              <a:rPr lang="en-US" sz="1100" spc="-55" dirty="0">
                <a:latin typeface="Trebuchet MS"/>
                <a:cs typeface="Trebuchet MS"/>
              </a:rPr>
              <a:t>at</a:t>
            </a:r>
            <a:r>
              <a:rPr lang="en-US" sz="1100" spc="65" dirty="0">
                <a:latin typeface="Trebuchet MS"/>
                <a:cs typeface="Trebuchet MS"/>
              </a:rPr>
              <a:t> </a:t>
            </a:r>
            <a:r>
              <a:rPr lang="en-US" sz="1100" spc="-40" dirty="0">
                <a:latin typeface="Trebuchet MS"/>
                <a:cs typeface="Trebuchet MS"/>
              </a:rPr>
              <a:t>most</a:t>
            </a:r>
            <a:r>
              <a:rPr lang="en-US" sz="1100" spc="60" dirty="0">
                <a:latin typeface="Trebuchet MS"/>
                <a:cs typeface="Trebuchet MS"/>
              </a:rPr>
              <a:t> </a:t>
            </a:r>
            <a:r>
              <a:rPr lang="en-US" sz="1100" i="1" spc="25" dirty="0">
                <a:latin typeface="Calibri"/>
                <a:cs typeface="Calibri"/>
              </a:rPr>
              <a:t>d</a:t>
            </a:r>
            <a:r>
              <a:rPr lang="en-US" sz="1100" i="1" spc="185" dirty="0">
                <a:latin typeface="Calibri"/>
                <a:cs typeface="Calibri"/>
              </a:rPr>
              <a:t> </a:t>
            </a:r>
            <a:r>
              <a:rPr lang="en-US" sz="1100" spc="-85" dirty="0">
                <a:latin typeface="Trebuchet MS"/>
                <a:cs typeface="Trebuchet MS"/>
              </a:rPr>
              <a:t>edges,</a:t>
            </a:r>
            <a:r>
              <a:rPr lang="en-US" sz="1100" spc="60" dirty="0">
                <a:latin typeface="Trebuchet MS"/>
                <a:cs typeface="Trebuchet MS"/>
              </a:rPr>
              <a:t> </a:t>
            </a:r>
            <a:r>
              <a:rPr lang="en-US" sz="1100" spc="-55" dirty="0">
                <a:latin typeface="Trebuchet MS"/>
                <a:cs typeface="Trebuchet MS"/>
              </a:rPr>
              <a:t>which</a:t>
            </a:r>
            <a:r>
              <a:rPr lang="en-US" sz="1100" spc="65" dirty="0">
                <a:latin typeface="Trebuchet MS"/>
                <a:cs typeface="Trebuchet MS"/>
              </a:rPr>
              <a:t> </a:t>
            </a:r>
            <a:r>
              <a:rPr lang="en-US" sz="1100" spc="-40" dirty="0">
                <a:latin typeface="Trebuchet MS"/>
                <a:cs typeface="Trebuchet MS"/>
              </a:rPr>
              <a:t>as</a:t>
            </a:r>
            <a:r>
              <a:rPr lang="en-US" sz="1100" spc="60" dirty="0">
                <a:latin typeface="Trebuchet MS"/>
                <a:cs typeface="Trebuchet MS"/>
              </a:rPr>
              <a:t> </a:t>
            </a:r>
            <a:r>
              <a:rPr lang="en-US" sz="1100" spc="-55" dirty="0">
                <a:latin typeface="Trebuchet MS"/>
                <a:cs typeface="Trebuchet MS"/>
              </a:rPr>
              <a:t>discussed</a:t>
            </a:r>
            <a:r>
              <a:rPr lang="en-US" sz="1100" spc="65" dirty="0">
                <a:latin typeface="Trebuchet MS"/>
                <a:cs typeface="Trebuchet MS"/>
              </a:rPr>
              <a:t> </a:t>
            </a:r>
            <a:r>
              <a:rPr lang="en-US" sz="1100" spc="-100" dirty="0">
                <a:latin typeface="Trebuchet MS"/>
                <a:cs typeface="Trebuchet MS"/>
              </a:rPr>
              <a:t>earlier</a:t>
            </a:r>
            <a:r>
              <a:rPr lang="en-US" sz="1100" spc="60" dirty="0">
                <a:latin typeface="Trebuchet MS"/>
                <a:cs typeface="Trebuchet MS"/>
              </a:rPr>
              <a:t> </a:t>
            </a:r>
            <a:r>
              <a:rPr lang="en-US" sz="1100" spc="-70" dirty="0">
                <a:latin typeface="Trebuchet MS"/>
                <a:cs typeface="Trebuchet MS"/>
              </a:rPr>
              <a:t>takes</a:t>
            </a:r>
            <a:r>
              <a:rPr lang="en-US" sz="1100" spc="65" dirty="0">
                <a:latin typeface="Trebuchet MS"/>
                <a:cs typeface="Trebuchet MS"/>
              </a:rPr>
              <a:t> </a:t>
            </a:r>
            <a:r>
              <a:rPr lang="en-US" sz="1100" i="1" spc="140" dirty="0">
                <a:latin typeface="Calibri"/>
                <a:cs typeface="Calibri"/>
              </a:rPr>
              <a:t>O</a:t>
            </a:r>
            <a:r>
              <a:rPr lang="en-US" sz="1100" spc="140" dirty="0">
                <a:latin typeface="Calibri"/>
                <a:cs typeface="Calibri"/>
              </a:rPr>
              <a:t>(</a:t>
            </a:r>
            <a:r>
              <a:rPr lang="en-US" sz="1100" i="1" spc="140" dirty="0">
                <a:latin typeface="Calibri"/>
                <a:cs typeface="Calibri"/>
              </a:rPr>
              <a:t>d</a:t>
            </a:r>
            <a:r>
              <a:rPr lang="en-US" sz="1100" spc="140" dirty="0">
                <a:latin typeface="Calibri"/>
                <a:cs typeface="Calibri"/>
              </a:rPr>
              <a:t>)</a:t>
            </a:r>
            <a:r>
              <a:rPr lang="en-US" sz="1100" spc="185" dirty="0">
                <a:latin typeface="Calibri"/>
                <a:cs typeface="Calibri"/>
              </a:rPr>
              <a:t> </a:t>
            </a:r>
            <a:r>
              <a:rPr lang="en-US" sz="1100" spc="-70" dirty="0">
                <a:latin typeface="Trebuchet MS"/>
                <a:cs typeface="Trebuchet MS"/>
              </a:rPr>
              <a:t>space</a:t>
            </a:r>
            <a:r>
              <a:rPr lang="en-US" sz="1100" spc="65" dirty="0">
                <a:latin typeface="Trebuchet MS"/>
                <a:cs typeface="Trebuchet MS"/>
              </a:rPr>
              <a:t> </a:t>
            </a:r>
            <a:r>
              <a:rPr lang="en-US" sz="1100" spc="-50" dirty="0">
                <a:latin typeface="Trebuchet MS"/>
                <a:cs typeface="Trebuchet MS"/>
              </a:rPr>
              <a:t>and</a:t>
            </a:r>
            <a:r>
              <a:rPr lang="en-US" sz="1100" spc="65" dirty="0">
                <a:latin typeface="Trebuchet MS"/>
                <a:cs typeface="Trebuchet MS"/>
              </a:rPr>
              <a:t> </a:t>
            </a:r>
            <a:r>
              <a:rPr lang="en-US" sz="1100" i="1" spc="114" dirty="0">
                <a:latin typeface="Calibri"/>
                <a:cs typeface="Calibri"/>
              </a:rPr>
              <a:t>O</a:t>
            </a:r>
            <a:r>
              <a:rPr lang="en-US" sz="1100" spc="114" dirty="0">
                <a:latin typeface="Calibri"/>
                <a:cs typeface="Calibri"/>
              </a:rPr>
              <a:t>(</a:t>
            </a:r>
            <a:r>
              <a:rPr lang="en-US" sz="1100" i="1" spc="114" dirty="0">
                <a:latin typeface="Calibri"/>
                <a:cs typeface="Calibri"/>
              </a:rPr>
              <a:t>b</a:t>
            </a:r>
            <a:r>
              <a:rPr lang="en-US" sz="1200" i="1" spc="172" baseline="28985" dirty="0">
                <a:latin typeface="Calibri"/>
                <a:cs typeface="Calibri"/>
              </a:rPr>
              <a:t>d</a:t>
            </a:r>
            <a:r>
              <a:rPr lang="en-US" sz="1100" spc="114" dirty="0">
                <a:latin typeface="Calibri"/>
                <a:cs typeface="Calibri"/>
              </a:rPr>
              <a:t>)</a:t>
            </a:r>
            <a:r>
              <a:rPr lang="en-US" sz="1100" spc="185" dirty="0">
                <a:latin typeface="Calibri"/>
                <a:cs typeface="Calibri"/>
              </a:rPr>
              <a:t> </a:t>
            </a:r>
            <a:r>
              <a:rPr lang="en-US" sz="1100" spc="-90" dirty="0">
                <a:latin typeface="Trebuchet MS"/>
                <a:cs typeface="Trebuchet MS"/>
              </a:rPr>
              <a:t>time.</a:t>
            </a:r>
            <a:endParaRPr lang="en-US" sz="1100" dirty="0">
              <a:latin typeface="Trebuchet MS"/>
              <a:cs typeface="Trebuchet MS"/>
            </a:endParaRPr>
          </a:p>
          <a:p>
            <a:pPr marL="283210" marR="93345" indent="-207645" algn="just">
              <a:lnSpc>
                <a:spcPct val="102000"/>
              </a:lnSpc>
              <a:spcBef>
                <a:spcPts val="85"/>
              </a:spcBef>
              <a:buFont typeface="SimSun-ExtB"/>
              <a:buChar char="•"/>
              <a:tabLst>
                <a:tab pos="283845" algn="l"/>
              </a:tabLst>
            </a:pPr>
            <a:r>
              <a:rPr lang="en-US" sz="1100" spc="-15" dirty="0">
                <a:latin typeface="Trebuchet MS"/>
                <a:cs typeface="Trebuchet MS"/>
              </a:rPr>
              <a:t>Now </a:t>
            </a:r>
            <a:r>
              <a:rPr lang="en-US" sz="1100" spc="-75" dirty="0">
                <a:latin typeface="Trebuchet MS"/>
                <a:cs typeface="Trebuchet MS"/>
              </a:rPr>
              <a:t>the </a:t>
            </a:r>
            <a:r>
              <a:rPr lang="en-US" sz="1100" spc="-55" dirty="0">
                <a:latin typeface="Trebuchet MS"/>
                <a:cs typeface="Trebuchet MS"/>
              </a:rPr>
              <a:t>trick </a:t>
            </a:r>
            <a:r>
              <a:rPr lang="en-US" sz="1100" spc="-50" dirty="0">
                <a:latin typeface="Trebuchet MS"/>
                <a:cs typeface="Trebuchet MS"/>
              </a:rPr>
              <a:t>is simply </a:t>
            </a:r>
            <a:r>
              <a:rPr lang="en-US" sz="1100" spc="-45" dirty="0">
                <a:latin typeface="Trebuchet MS"/>
                <a:cs typeface="Trebuchet MS"/>
              </a:rPr>
              <a:t>to </a:t>
            </a:r>
            <a:r>
              <a:rPr lang="en-US" sz="1100" spc="-65" dirty="0">
                <a:latin typeface="Trebuchet MS"/>
                <a:cs typeface="Trebuchet MS"/>
              </a:rPr>
              <a:t>invoke </a:t>
            </a:r>
            <a:r>
              <a:rPr lang="en-US" sz="1100" spc="-45" dirty="0">
                <a:latin typeface="Trebuchet MS"/>
                <a:cs typeface="Trebuchet MS"/>
              </a:rPr>
              <a:t>this </a:t>
            </a:r>
            <a:r>
              <a:rPr lang="en-US" sz="1100" spc="-65" dirty="0">
                <a:latin typeface="Trebuchet MS"/>
                <a:cs typeface="Trebuchet MS"/>
              </a:rPr>
              <a:t>modified </a:t>
            </a:r>
            <a:r>
              <a:rPr lang="en-US" sz="1100" spc="140" dirty="0">
                <a:latin typeface="Trebuchet MS"/>
                <a:cs typeface="Trebuchet MS"/>
              </a:rPr>
              <a:t>DFS </a:t>
            </a:r>
            <a:r>
              <a:rPr lang="en-US" sz="1100" spc="-60" dirty="0">
                <a:latin typeface="Trebuchet MS"/>
                <a:cs typeface="Trebuchet MS"/>
              </a:rPr>
              <a:t>with </a:t>
            </a:r>
            <a:r>
              <a:rPr lang="en-US" sz="1100" spc="-70" dirty="0">
                <a:latin typeface="Trebuchet MS"/>
                <a:cs typeface="Trebuchet MS"/>
              </a:rPr>
              <a:t>cutoff </a:t>
            </a:r>
            <a:r>
              <a:rPr lang="en-US" sz="1100" spc="-60" dirty="0">
                <a:latin typeface="Trebuchet MS"/>
                <a:cs typeface="Trebuchet MS"/>
              </a:rPr>
              <a:t>depths </a:t>
            </a:r>
            <a:r>
              <a:rPr lang="en-US" sz="1100" spc="-70" dirty="0">
                <a:latin typeface="Trebuchet MS"/>
                <a:cs typeface="Trebuchet MS"/>
              </a:rPr>
              <a:t>of </a:t>
            </a:r>
            <a:r>
              <a:rPr lang="en-US" sz="1100" spc="25" dirty="0">
                <a:latin typeface="Calibri"/>
                <a:cs typeface="Calibri"/>
              </a:rPr>
              <a:t>1</a:t>
            </a:r>
            <a:r>
              <a:rPr lang="en-US" sz="1100" i="1" spc="25" dirty="0">
                <a:latin typeface="Calibri"/>
                <a:cs typeface="Calibri"/>
              </a:rPr>
              <a:t>, </a:t>
            </a:r>
            <a:r>
              <a:rPr lang="en-US" sz="1100" spc="25" dirty="0">
                <a:latin typeface="Calibri"/>
                <a:cs typeface="Calibri"/>
              </a:rPr>
              <a:t>2</a:t>
            </a:r>
            <a:r>
              <a:rPr lang="en-US" sz="1100" i="1" spc="25" dirty="0">
                <a:latin typeface="Calibri"/>
                <a:cs typeface="Calibri"/>
              </a:rPr>
              <a:t>, </a:t>
            </a:r>
            <a:r>
              <a:rPr lang="en-US" sz="1100" spc="25" dirty="0">
                <a:latin typeface="Calibri"/>
                <a:cs typeface="Calibri"/>
              </a:rPr>
              <a:t>3</a:t>
            </a:r>
            <a:r>
              <a:rPr lang="en-US" sz="1100" i="1" spc="25" dirty="0">
                <a:latin typeface="Calibri"/>
                <a:cs typeface="Calibri"/>
              </a:rPr>
              <a:t>, </a:t>
            </a:r>
            <a:r>
              <a:rPr lang="en-US" sz="1100" i="1" spc="45" dirty="0">
                <a:latin typeface="Calibri"/>
                <a:cs typeface="Calibri"/>
              </a:rPr>
              <a:t>. . .  </a:t>
            </a:r>
            <a:r>
              <a:rPr lang="en-US" sz="1100" spc="-55" dirty="0">
                <a:latin typeface="Trebuchet MS"/>
                <a:cs typeface="Trebuchet MS"/>
              </a:rPr>
              <a:t>until </a:t>
            </a:r>
            <a:r>
              <a:rPr lang="en-US" sz="1100" spc="-140" dirty="0">
                <a:latin typeface="Trebuchet MS"/>
                <a:cs typeface="Trebuchet MS"/>
              </a:rPr>
              <a:t>we</a:t>
            </a:r>
            <a:r>
              <a:rPr lang="en-US" sz="1100" spc="200" dirty="0">
                <a:latin typeface="Trebuchet MS"/>
                <a:cs typeface="Trebuchet MS"/>
              </a:rPr>
              <a:t> </a:t>
            </a:r>
            <a:r>
              <a:rPr lang="en-US" sz="1100" spc="-65" dirty="0">
                <a:latin typeface="Trebuchet MS"/>
                <a:cs typeface="Trebuchet MS"/>
              </a:rPr>
              <a:t>find </a:t>
            </a:r>
            <a:r>
              <a:rPr lang="en-US" sz="1100" spc="-60" dirty="0">
                <a:latin typeface="Trebuchet MS"/>
                <a:cs typeface="Trebuchet MS"/>
              </a:rPr>
              <a:t>a </a:t>
            </a:r>
            <a:r>
              <a:rPr lang="en-US" sz="1100" spc="-55" dirty="0">
                <a:latin typeface="Trebuchet MS"/>
                <a:cs typeface="Trebuchet MS"/>
              </a:rPr>
              <a:t> </a:t>
            </a:r>
            <a:r>
              <a:rPr lang="en-US" sz="1100" spc="-50" dirty="0">
                <a:latin typeface="Trebuchet MS"/>
                <a:cs typeface="Trebuchet MS"/>
              </a:rPr>
              <a:t>solution </a:t>
            </a:r>
            <a:r>
              <a:rPr lang="en-US" sz="1100" spc="-80" dirty="0">
                <a:latin typeface="Trebuchet MS"/>
                <a:cs typeface="Trebuchet MS"/>
              </a:rPr>
              <a:t>or </a:t>
            </a:r>
            <a:r>
              <a:rPr lang="en-US" sz="1100" spc="-60" dirty="0">
                <a:latin typeface="Trebuchet MS"/>
                <a:cs typeface="Trebuchet MS"/>
              </a:rPr>
              <a:t>give </a:t>
            </a:r>
            <a:r>
              <a:rPr lang="en-US" sz="1100" spc="-75" dirty="0">
                <a:latin typeface="Trebuchet MS"/>
                <a:cs typeface="Trebuchet MS"/>
              </a:rPr>
              <a:t>up.</a:t>
            </a:r>
            <a:r>
              <a:rPr lang="en-US" sz="1100" spc="330" dirty="0">
                <a:latin typeface="Trebuchet MS"/>
                <a:cs typeface="Trebuchet MS"/>
              </a:rPr>
              <a:t> </a:t>
            </a:r>
            <a:r>
              <a:rPr lang="en-US" sz="1100" spc="10" dirty="0">
                <a:latin typeface="Trebuchet MS"/>
                <a:cs typeface="Trebuchet MS"/>
              </a:rPr>
              <a:t>This </a:t>
            </a:r>
            <a:r>
              <a:rPr lang="en-US" sz="1100" spc="-55" dirty="0">
                <a:latin typeface="Trebuchet MS"/>
                <a:cs typeface="Trebuchet MS"/>
              </a:rPr>
              <a:t>algorithm </a:t>
            </a:r>
            <a:r>
              <a:rPr lang="en-US" sz="1100" spc="-50" dirty="0">
                <a:latin typeface="Trebuchet MS"/>
                <a:cs typeface="Trebuchet MS"/>
              </a:rPr>
              <a:t>is </a:t>
            </a:r>
            <a:r>
              <a:rPr lang="en-US" sz="1100" spc="-85" dirty="0">
                <a:latin typeface="Trebuchet MS"/>
                <a:cs typeface="Trebuchet MS"/>
              </a:rPr>
              <a:t>called</a:t>
            </a:r>
            <a:r>
              <a:rPr lang="en-US" sz="1100" spc="310" dirty="0">
                <a:latin typeface="Trebuchet MS"/>
                <a:cs typeface="Trebuchet MS"/>
              </a:rPr>
              <a:t> </a:t>
            </a:r>
            <a:r>
              <a:rPr lang="en-US" sz="1100" spc="140" dirty="0">
                <a:latin typeface="Trebuchet MS"/>
                <a:cs typeface="Trebuchet MS"/>
              </a:rPr>
              <a:t>DFS </a:t>
            </a:r>
            <a:r>
              <a:rPr lang="en-US" sz="1100" spc="-60" dirty="0">
                <a:latin typeface="Trebuchet MS"/>
                <a:cs typeface="Trebuchet MS"/>
              </a:rPr>
              <a:t>with </a:t>
            </a:r>
            <a:r>
              <a:rPr lang="en-US" sz="1100" spc="-75" dirty="0">
                <a:latin typeface="Trebuchet MS"/>
                <a:cs typeface="Trebuchet MS"/>
              </a:rPr>
              <a:t>iterative </a:t>
            </a:r>
            <a:r>
              <a:rPr lang="en-US" sz="1100" spc="-70" dirty="0">
                <a:latin typeface="Trebuchet MS"/>
                <a:cs typeface="Trebuchet MS"/>
              </a:rPr>
              <a:t>deepening </a:t>
            </a:r>
            <a:r>
              <a:rPr lang="en-US" sz="1100" spc="55" dirty="0">
                <a:latin typeface="Trebuchet MS"/>
                <a:cs typeface="Trebuchet MS"/>
              </a:rPr>
              <a:t>(DFS-ID). </a:t>
            </a:r>
            <a:r>
              <a:rPr lang="en-US" sz="1100" spc="-15" dirty="0">
                <a:latin typeface="Trebuchet MS"/>
                <a:cs typeface="Trebuchet MS"/>
              </a:rPr>
              <a:t>In </a:t>
            </a:r>
            <a:r>
              <a:rPr lang="en-US" sz="1100" spc="-45" dirty="0">
                <a:latin typeface="Trebuchet MS"/>
                <a:cs typeface="Trebuchet MS"/>
              </a:rPr>
              <a:t>this </a:t>
            </a:r>
            <a:r>
              <a:rPr lang="en-US" sz="1100" spc="-75" dirty="0">
                <a:latin typeface="Trebuchet MS"/>
                <a:cs typeface="Trebuchet MS"/>
              </a:rPr>
              <a:t>manner,</a:t>
            </a:r>
            <a:r>
              <a:rPr lang="en-US" sz="1100" spc="335" dirty="0">
                <a:latin typeface="Trebuchet MS"/>
                <a:cs typeface="Trebuchet MS"/>
              </a:rPr>
              <a:t> </a:t>
            </a:r>
            <a:r>
              <a:rPr lang="en-US" sz="1100" spc="-140" dirty="0">
                <a:latin typeface="Trebuchet MS"/>
                <a:cs typeface="Trebuchet MS"/>
              </a:rPr>
              <a:t>we </a:t>
            </a:r>
            <a:r>
              <a:rPr lang="en-US" sz="1100" spc="-135" dirty="0">
                <a:latin typeface="Trebuchet MS"/>
                <a:cs typeface="Trebuchet MS"/>
              </a:rPr>
              <a:t> </a:t>
            </a:r>
            <a:r>
              <a:rPr lang="en-US" sz="1100" spc="-110" dirty="0">
                <a:latin typeface="Trebuchet MS"/>
                <a:cs typeface="Trebuchet MS"/>
              </a:rPr>
              <a:t>are </a:t>
            </a:r>
            <a:r>
              <a:rPr lang="en-US" sz="1100" spc="-70" dirty="0">
                <a:latin typeface="Trebuchet MS"/>
                <a:cs typeface="Trebuchet MS"/>
              </a:rPr>
              <a:t>guaranteed </a:t>
            </a:r>
            <a:r>
              <a:rPr lang="en-US" sz="1100" spc="-60" dirty="0">
                <a:latin typeface="Trebuchet MS"/>
                <a:cs typeface="Trebuchet MS"/>
              </a:rPr>
              <a:t>optimality </a:t>
            </a:r>
            <a:r>
              <a:rPr lang="en-US" sz="1100" spc="-75" dirty="0">
                <a:latin typeface="Trebuchet MS"/>
                <a:cs typeface="Trebuchet MS"/>
              </a:rPr>
              <a:t>when all </a:t>
            </a:r>
            <a:r>
              <a:rPr lang="en-US" sz="1100" spc="-55" dirty="0">
                <a:latin typeface="Trebuchet MS"/>
                <a:cs typeface="Trebuchet MS"/>
              </a:rPr>
              <a:t>action </a:t>
            </a:r>
            <a:r>
              <a:rPr lang="en-US" sz="1100" spc="-40" dirty="0">
                <a:latin typeface="Trebuchet MS"/>
                <a:cs typeface="Trebuchet MS"/>
              </a:rPr>
              <a:t>costs </a:t>
            </a:r>
            <a:r>
              <a:rPr lang="en-US" sz="1100" spc="-110" dirty="0">
                <a:latin typeface="Trebuchet MS"/>
                <a:cs typeface="Trebuchet MS"/>
              </a:rPr>
              <a:t>are </a:t>
            </a:r>
            <a:r>
              <a:rPr lang="en-US" sz="1100" spc="-75" dirty="0">
                <a:latin typeface="Trebuchet MS"/>
                <a:cs typeface="Trebuchet MS"/>
              </a:rPr>
              <a:t>equal </a:t>
            </a:r>
            <a:r>
              <a:rPr lang="en-US" sz="1100" spc="-65" dirty="0">
                <a:latin typeface="Trebuchet MS"/>
                <a:cs typeface="Trebuchet MS"/>
              </a:rPr>
              <a:t>(like </a:t>
            </a:r>
            <a:r>
              <a:rPr lang="en-US" sz="1100" spc="60" dirty="0">
                <a:latin typeface="Trebuchet MS"/>
                <a:cs typeface="Trebuchet MS"/>
              </a:rPr>
              <a:t>BFS), </a:t>
            </a:r>
            <a:r>
              <a:rPr lang="en-US" sz="1100" spc="-45" dirty="0">
                <a:latin typeface="Trebuchet MS"/>
                <a:cs typeface="Trebuchet MS"/>
              </a:rPr>
              <a:t>but </a:t>
            </a:r>
            <a:r>
              <a:rPr lang="en-US" sz="1100" spc="-140" dirty="0">
                <a:latin typeface="Trebuchet MS"/>
                <a:cs typeface="Trebuchet MS"/>
              </a:rPr>
              <a:t>we </a:t>
            </a:r>
            <a:r>
              <a:rPr lang="en-US" sz="1100" spc="-95" dirty="0">
                <a:latin typeface="Trebuchet MS"/>
                <a:cs typeface="Trebuchet MS"/>
              </a:rPr>
              <a:t>enjoy </a:t>
            </a:r>
            <a:r>
              <a:rPr lang="en-US" sz="1100" spc="-75" dirty="0">
                <a:latin typeface="Trebuchet MS"/>
                <a:cs typeface="Trebuchet MS"/>
              </a:rPr>
              <a:t>the </a:t>
            </a:r>
            <a:r>
              <a:rPr lang="en-US" sz="1100" spc="-50" dirty="0">
                <a:latin typeface="Trebuchet MS"/>
                <a:cs typeface="Trebuchet MS"/>
              </a:rPr>
              <a:t>parsimonious </a:t>
            </a:r>
            <a:r>
              <a:rPr lang="en-US" sz="1100" spc="-70" dirty="0">
                <a:latin typeface="Trebuchet MS"/>
                <a:cs typeface="Trebuchet MS"/>
              </a:rPr>
              <a:t>space </a:t>
            </a:r>
            <a:r>
              <a:rPr lang="en-US" sz="1100" spc="-65" dirty="0">
                <a:latin typeface="Trebuchet MS"/>
                <a:cs typeface="Trebuchet MS"/>
              </a:rPr>
              <a:t> </a:t>
            </a:r>
            <a:r>
              <a:rPr lang="en-US" sz="1100" spc="-75" dirty="0">
                <a:latin typeface="Trebuchet MS"/>
                <a:cs typeface="Trebuchet MS"/>
              </a:rPr>
              <a:t>requirements</a:t>
            </a:r>
            <a:r>
              <a:rPr lang="en-US" sz="1100" spc="55" dirty="0">
                <a:latin typeface="Trebuchet MS"/>
                <a:cs typeface="Trebuchet MS"/>
              </a:rPr>
              <a:t> </a:t>
            </a:r>
            <a:r>
              <a:rPr lang="en-US" sz="1100" spc="-70" dirty="0">
                <a:latin typeface="Trebuchet MS"/>
                <a:cs typeface="Trebuchet MS"/>
              </a:rPr>
              <a:t>of</a:t>
            </a:r>
            <a:r>
              <a:rPr lang="en-US" sz="1100" spc="60" dirty="0">
                <a:latin typeface="Trebuchet MS"/>
                <a:cs typeface="Trebuchet MS"/>
              </a:rPr>
              <a:t> </a:t>
            </a:r>
            <a:r>
              <a:rPr lang="en-US" sz="1100" spc="70" dirty="0">
                <a:latin typeface="Trebuchet MS"/>
                <a:cs typeface="Trebuchet MS"/>
              </a:rPr>
              <a:t>DFS.</a:t>
            </a:r>
            <a:endParaRPr lang="en-US" sz="1100" dirty="0">
              <a:latin typeface="Trebuchet MS"/>
              <a:cs typeface="Trebuchet MS"/>
            </a:endParaRPr>
          </a:p>
          <a:p>
            <a:pPr marL="283210" marR="92710" indent="-207645" algn="just">
              <a:lnSpc>
                <a:spcPts val="1960"/>
              </a:lnSpc>
              <a:spcBef>
                <a:spcPts val="65"/>
              </a:spcBef>
              <a:buFont typeface="SimSun-ExtB"/>
              <a:buChar char="•"/>
              <a:tabLst>
                <a:tab pos="283845" algn="l"/>
              </a:tabLst>
            </a:pPr>
            <a:r>
              <a:rPr lang="en-US" sz="1100" spc="-20" dirty="0">
                <a:latin typeface="Trebuchet MS"/>
                <a:cs typeface="Trebuchet MS"/>
              </a:rPr>
              <a:t>One </a:t>
            </a:r>
            <a:r>
              <a:rPr lang="en-US" sz="1100" spc="-35" dirty="0">
                <a:latin typeface="Trebuchet MS"/>
                <a:cs typeface="Trebuchet MS"/>
              </a:rPr>
              <a:t>might </a:t>
            </a:r>
            <a:r>
              <a:rPr lang="en-US" sz="1100" spc="-80" dirty="0">
                <a:latin typeface="Trebuchet MS"/>
                <a:cs typeface="Trebuchet MS"/>
              </a:rPr>
              <a:t>worry </a:t>
            </a:r>
            <a:r>
              <a:rPr lang="en-US" sz="1100" spc="-45" dirty="0">
                <a:latin typeface="Trebuchet MS"/>
                <a:cs typeface="Trebuchet MS"/>
              </a:rPr>
              <a:t>that </a:t>
            </a:r>
            <a:r>
              <a:rPr lang="en-US" sz="1100" spc="-135" dirty="0">
                <a:latin typeface="Trebuchet MS"/>
                <a:cs typeface="Trebuchet MS"/>
              </a:rPr>
              <a:t>we</a:t>
            </a:r>
            <a:r>
              <a:rPr lang="en-US" sz="1100" spc="-130" dirty="0">
                <a:latin typeface="Trebuchet MS"/>
                <a:cs typeface="Trebuchet MS"/>
              </a:rPr>
              <a:t> </a:t>
            </a:r>
            <a:r>
              <a:rPr lang="en-US" sz="1100" spc="-110" dirty="0">
                <a:latin typeface="Trebuchet MS"/>
                <a:cs typeface="Trebuchet MS"/>
              </a:rPr>
              <a:t>are</a:t>
            </a:r>
            <a:r>
              <a:rPr lang="en-US" sz="1100" spc="-105" dirty="0">
                <a:latin typeface="Trebuchet MS"/>
                <a:cs typeface="Trebuchet MS"/>
              </a:rPr>
              <a:t> </a:t>
            </a:r>
            <a:r>
              <a:rPr lang="en-US" sz="1100" spc="-40" dirty="0">
                <a:latin typeface="Trebuchet MS"/>
                <a:cs typeface="Trebuchet MS"/>
              </a:rPr>
              <a:t>doing </a:t>
            </a:r>
            <a:r>
              <a:rPr lang="en-US" sz="1100" spc="-60" dirty="0">
                <a:latin typeface="Trebuchet MS"/>
                <a:cs typeface="Trebuchet MS"/>
              </a:rPr>
              <a:t>a lot </a:t>
            </a:r>
            <a:r>
              <a:rPr lang="en-US" sz="1100" spc="-70" dirty="0">
                <a:latin typeface="Trebuchet MS"/>
                <a:cs typeface="Trebuchet MS"/>
              </a:rPr>
              <a:t>of </a:t>
            </a:r>
            <a:r>
              <a:rPr lang="en-US" sz="1100" spc="-90" dirty="0">
                <a:latin typeface="Trebuchet MS"/>
                <a:cs typeface="Trebuchet MS"/>
              </a:rPr>
              <a:t>work,</a:t>
            </a:r>
            <a:r>
              <a:rPr lang="en-US" sz="1100" spc="300" dirty="0">
                <a:latin typeface="Trebuchet MS"/>
                <a:cs typeface="Trebuchet MS"/>
              </a:rPr>
              <a:t> </a:t>
            </a:r>
            <a:r>
              <a:rPr lang="en-US" sz="1100" spc="-60" dirty="0">
                <a:latin typeface="Trebuchet MS"/>
                <a:cs typeface="Trebuchet MS"/>
              </a:rPr>
              <a:t>searching </a:t>
            </a:r>
            <a:r>
              <a:rPr lang="en-US" sz="1100" spc="-65" dirty="0">
                <a:latin typeface="Trebuchet MS"/>
                <a:cs typeface="Trebuchet MS"/>
              </a:rPr>
              <a:t>some </a:t>
            </a:r>
            <a:r>
              <a:rPr lang="en-US" sz="1100" spc="-55" dirty="0">
                <a:latin typeface="Trebuchet MS"/>
                <a:cs typeface="Trebuchet MS"/>
              </a:rPr>
              <a:t>nodes </a:t>
            </a:r>
            <a:r>
              <a:rPr lang="en-US" sz="1100" spc="-40" dirty="0">
                <a:latin typeface="Trebuchet MS"/>
                <a:cs typeface="Trebuchet MS"/>
              </a:rPr>
              <a:t>many </a:t>
            </a:r>
            <a:r>
              <a:rPr lang="en-US" sz="1100" spc="-80" dirty="0">
                <a:latin typeface="Trebuchet MS"/>
                <a:cs typeface="Trebuchet MS"/>
              </a:rPr>
              <a:t>times.</a:t>
            </a:r>
            <a:r>
              <a:rPr lang="en-US" sz="1100" spc="320" dirty="0">
                <a:latin typeface="Trebuchet MS"/>
                <a:cs typeface="Trebuchet MS"/>
              </a:rPr>
              <a:t> </a:t>
            </a:r>
            <a:r>
              <a:rPr lang="en-US" sz="1100" spc="-80" dirty="0">
                <a:latin typeface="Trebuchet MS"/>
                <a:cs typeface="Trebuchet MS"/>
              </a:rPr>
              <a:t>However, </a:t>
            </a:r>
            <a:r>
              <a:rPr lang="en-US" sz="1100" spc="-105" dirty="0">
                <a:latin typeface="Trebuchet MS"/>
                <a:cs typeface="Trebuchet MS"/>
              </a:rPr>
              <a:t>keep</a:t>
            </a:r>
            <a:r>
              <a:rPr lang="en-US" sz="1100" spc="275" dirty="0">
                <a:latin typeface="Trebuchet MS"/>
                <a:cs typeface="Trebuchet MS"/>
              </a:rPr>
              <a:t> </a:t>
            </a:r>
            <a:r>
              <a:rPr lang="en-US" sz="1100" spc="-50" dirty="0">
                <a:latin typeface="Trebuchet MS"/>
                <a:cs typeface="Trebuchet MS"/>
              </a:rPr>
              <a:t>in </a:t>
            </a:r>
            <a:r>
              <a:rPr lang="en-US" sz="1100" spc="-45" dirty="0">
                <a:latin typeface="Trebuchet MS"/>
                <a:cs typeface="Trebuchet MS"/>
              </a:rPr>
              <a:t> </a:t>
            </a:r>
            <a:r>
              <a:rPr lang="en-US" sz="1100" spc="-50" dirty="0">
                <a:latin typeface="Trebuchet MS"/>
                <a:cs typeface="Trebuchet MS"/>
              </a:rPr>
              <a:t>mind </a:t>
            </a:r>
            <a:r>
              <a:rPr lang="en-US" sz="1100" spc="-45" dirty="0">
                <a:latin typeface="Trebuchet MS"/>
                <a:cs typeface="Trebuchet MS"/>
              </a:rPr>
              <a:t>that </a:t>
            </a:r>
            <a:r>
              <a:rPr lang="en-US" sz="1100" spc="-35" dirty="0">
                <a:latin typeface="Trebuchet MS"/>
                <a:cs typeface="Trebuchet MS"/>
              </a:rPr>
              <a:t>both </a:t>
            </a:r>
            <a:r>
              <a:rPr lang="en-US" sz="1100" spc="-75" dirty="0">
                <a:latin typeface="Trebuchet MS"/>
                <a:cs typeface="Trebuchet MS"/>
              </a:rPr>
              <a:t>the </a:t>
            </a:r>
            <a:r>
              <a:rPr lang="en-US" sz="1100" spc="-55" dirty="0">
                <a:latin typeface="Trebuchet MS"/>
                <a:cs typeface="Trebuchet MS"/>
              </a:rPr>
              <a:t>number </a:t>
            </a:r>
            <a:r>
              <a:rPr lang="en-US" sz="1100" spc="-70" dirty="0">
                <a:latin typeface="Trebuchet MS"/>
                <a:cs typeface="Trebuchet MS"/>
              </a:rPr>
              <a:t>of </a:t>
            </a:r>
            <a:r>
              <a:rPr lang="en-US" sz="1100" spc="-85" dirty="0">
                <a:latin typeface="Trebuchet MS"/>
                <a:cs typeface="Trebuchet MS"/>
              </a:rPr>
              <a:t>leaves </a:t>
            </a:r>
            <a:r>
              <a:rPr lang="en-US" sz="1100" spc="-50" dirty="0">
                <a:latin typeface="Trebuchet MS"/>
                <a:cs typeface="Trebuchet MS"/>
              </a:rPr>
              <a:t>and </a:t>
            </a:r>
            <a:r>
              <a:rPr lang="en-US" sz="1100" spc="-75" dirty="0">
                <a:latin typeface="Trebuchet MS"/>
                <a:cs typeface="Trebuchet MS"/>
              </a:rPr>
              <a:t>the </a:t>
            </a:r>
            <a:r>
              <a:rPr lang="en-US" sz="1100" spc="-55" dirty="0">
                <a:latin typeface="Trebuchet MS"/>
                <a:cs typeface="Trebuchet MS"/>
              </a:rPr>
              <a:t>number </a:t>
            </a:r>
            <a:r>
              <a:rPr lang="en-US" sz="1100" spc="-70" dirty="0">
                <a:latin typeface="Trebuchet MS"/>
                <a:cs typeface="Trebuchet MS"/>
              </a:rPr>
              <a:t>of </a:t>
            </a:r>
            <a:r>
              <a:rPr lang="en-US" sz="1100" spc="-50" dirty="0">
                <a:latin typeface="Trebuchet MS"/>
                <a:cs typeface="Trebuchet MS"/>
              </a:rPr>
              <a:t>nodes in </a:t>
            </a:r>
            <a:r>
              <a:rPr lang="en-US" sz="1100" spc="-60" dirty="0">
                <a:latin typeface="Trebuchet MS"/>
                <a:cs typeface="Trebuchet MS"/>
              </a:rPr>
              <a:t>a </a:t>
            </a:r>
            <a:r>
              <a:rPr lang="en-US" sz="1100" spc="-75" dirty="0">
                <a:latin typeface="Trebuchet MS"/>
                <a:cs typeface="Trebuchet MS"/>
              </a:rPr>
              <a:t>search </a:t>
            </a:r>
            <a:r>
              <a:rPr lang="en-US" sz="1100" spc="-105" dirty="0">
                <a:latin typeface="Trebuchet MS"/>
                <a:cs typeface="Trebuchet MS"/>
              </a:rPr>
              <a:t>tree </a:t>
            </a:r>
            <a:r>
              <a:rPr lang="en-US" sz="1100" spc="-50" dirty="0">
                <a:latin typeface="Trebuchet MS"/>
                <a:cs typeface="Trebuchet MS"/>
              </a:rPr>
              <a:t>is </a:t>
            </a:r>
            <a:r>
              <a:rPr lang="en-US" sz="1100" i="1" spc="114" dirty="0">
                <a:latin typeface="Calibri"/>
                <a:cs typeface="Calibri"/>
              </a:rPr>
              <a:t>O</a:t>
            </a:r>
            <a:r>
              <a:rPr lang="en-US" sz="1100" spc="114" dirty="0">
                <a:latin typeface="Calibri"/>
                <a:cs typeface="Calibri"/>
              </a:rPr>
              <a:t>(</a:t>
            </a:r>
            <a:r>
              <a:rPr lang="en-US" sz="1100" i="1" spc="114" dirty="0">
                <a:latin typeface="Calibri"/>
                <a:cs typeface="Calibri"/>
              </a:rPr>
              <a:t>b</a:t>
            </a:r>
            <a:r>
              <a:rPr lang="en-US" sz="1200" i="1" spc="172" baseline="28985" dirty="0">
                <a:latin typeface="Calibri"/>
                <a:cs typeface="Calibri"/>
              </a:rPr>
              <a:t>d</a:t>
            </a:r>
            <a:r>
              <a:rPr lang="en-US" sz="1100" spc="114" dirty="0">
                <a:latin typeface="Calibri"/>
                <a:cs typeface="Calibri"/>
              </a:rPr>
              <a:t>) </a:t>
            </a:r>
            <a:r>
              <a:rPr lang="en-US" sz="1100" spc="-35" dirty="0">
                <a:latin typeface="Trebuchet MS"/>
                <a:cs typeface="Trebuchet MS"/>
              </a:rPr>
              <a:t>so </a:t>
            </a:r>
            <a:r>
              <a:rPr lang="en-US" sz="1100" spc="-55" dirty="0">
                <a:latin typeface="Trebuchet MS"/>
                <a:cs typeface="Trebuchet MS"/>
              </a:rPr>
              <a:t>asymptotically </a:t>
            </a:r>
            <a:r>
              <a:rPr lang="en-US" sz="1100" spc="-50" dirty="0">
                <a:latin typeface="Trebuchet MS"/>
                <a:cs typeface="Trebuchet MS"/>
              </a:rPr>
              <a:t> </a:t>
            </a:r>
            <a:r>
              <a:rPr lang="en-US" sz="1100" spc="140" dirty="0">
                <a:latin typeface="Trebuchet MS"/>
                <a:cs typeface="Trebuchet MS"/>
              </a:rPr>
              <a:t>DFS</a:t>
            </a:r>
            <a:r>
              <a:rPr lang="en-US" sz="1100" spc="60" dirty="0">
                <a:latin typeface="Trebuchet MS"/>
                <a:cs typeface="Trebuchet MS"/>
              </a:rPr>
              <a:t> </a:t>
            </a:r>
            <a:r>
              <a:rPr lang="en-US" sz="1100" spc="-60" dirty="0">
                <a:latin typeface="Trebuchet MS"/>
                <a:cs typeface="Trebuchet MS"/>
              </a:rPr>
              <a:t>with</a:t>
            </a:r>
            <a:r>
              <a:rPr lang="en-US" sz="1100" spc="55" dirty="0">
                <a:latin typeface="Trebuchet MS"/>
                <a:cs typeface="Trebuchet MS"/>
              </a:rPr>
              <a:t> </a:t>
            </a:r>
            <a:r>
              <a:rPr lang="en-US" sz="1100" spc="-75" dirty="0">
                <a:latin typeface="Trebuchet MS"/>
                <a:cs typeface="Trebuchet MS"/>
              </a:rPr>
              <a:t>iterative</a:t>
            </a:r>
            <a:r>
              <a:rPr lang="en-US" sz="1100" spc="60" dirty="0">
                <a:latin typeface="Trebuchet MS"/>
                <a:cs typeface="Trebuchet MS"/>
              </a:rPr>
              <a:t> </a:t>
            </a:r>
            <a:r>
              <a:rPr lang="en-US" sz="1100" spc="-70" dirty="0">
                <a:latin typeface="Trebuchet MS"/>
                <a:cs typeface="Trebuchet MS"/>
              </a:rPr>
              <a:t>deepening</a:t>
            </a:r>
            <a:r>
              <a:rPr lang="en-US" sz="1100" spc="60" dirty="0">
                <a:latin typeface="Trebuchet MS"/>
                <a:cs typeface="Trebuchet MS"/>
              </a:rPr>
              <a:t> </a:t>
            </a:r>
            <a:r>
              <a:rPr lang="en-US" sz="1100" spc="-50" dirty="0">
                <a:latin typeface="Trebuchet MS"/>
                <a:cs typeface="Trebuchet MS"/>
              </a:rPr>
              <a:t>is</a:t>
            </a:r>
            <a:r>
              <a:rPr lang="en-US" sz="1100" spc="60" dirty="0">
                <a:latin typeface="Trebuchet MS"/>
                <a:cs typeface="Trebuchet MS"/>
              </a:rPr>
              <a:t> </a:t>
            </a:r>
            <a:r>
              <a:rPr lang="en-US" sz="1100" spc="-75" dirty="0">
                <a:latin typeface="Trebuchet MS"/>
                <a:cs typeface="Trebuchet MS"/>
              </a:rPr>
              <a:t>the</a:t>
            </a:r>
            <a:r>
              <a:rPr lang="en-US" sz="1100" spc="60" dirty="0">
                <a:latin typeface="Trebuchet MS"/>
                <a:cs typeface="Trebuchet MS"/>
              </a:rPr>
              <a:t> </a:t>
            </a:r>
            <a:r>
              <a:rPr lang="en-US" sz="1100" spc="-65" dirty="0">
                <a:latin typeface="Trebuchet MS"/>
                <a:cs typeface="Trebuchet MS"/>
              </a:rPr>
              <a:t>same</a:t>
            </a:r>
            <a:r>
              <a:rPr lang="en-US" sz="1100" spc="60" dirty="0">
                <a:latin typeface="Trebuchet MS"/>
                <a:cs typeface="Trebuchet MS"/>
              </a:rPr>
              <a:t> </a:t>
            </a:r>
            <a:r>
              <a:rPr lang="en-US" sz="1100" spc="-75" dirty="0">
                <a:latin typeface="Trebuchet MS"/>
                <a:cs typeface="Trebuchet MS"/>
              </a:rPr>
              <a:t>time</a:t>
            </a:r>
            <a:r>
              <a:rPr lang="en-US" sz="1100" spc="60" dirty="0">
                <a:latin typeface="Trebuchet MS"/>
                <a:cs typeface="Trebuchet MS"/>
              </a:rPr>
              <a:t> </a:t>
            </a:r>
            <a:r>
              <a:rPr lang="en-US" sz="1100" spc="-70" dirty="0">
                <a:latin typeface="Trebuchet MS"/>
                <a:cs typeface="Trebuchet MS"/>
              </a:rPr>
              <a:t>complexity</a:t>
            </a:r>
            <a:r>
              <a:rPr lang="en-US" sz="1100" spc="60" dirty="0">
                <a:latin typeface="Trebuchet MS"/>
                <a:cs typeface="Trebuchet MS"/>
              </a:rPr>
              <a:t> </a:t>
            </a:r>
            <a:r>
              <a:rPr lang="en-US" sz="1100" spc="-40" dirty="0">
                <a:latin typeface="Trebuchet MS"/>
                <a:cs typeface="Trebuchet MS"/>
              </a:rPr>
              <a:t>as</a:t>
            </a:r>
            <a:r>
              <a:rPr lang="en-US" sz="1100" spc="60" dirty="0">
                <a:latin typeface="Trebuchet MS"/>
                <a:cs typeface="Trebuchet MS"/>
              </a:rPr>
              <a:t> </a:t>
            </a:r>
            <a:r>
              <a:rPr lang="en-US" sz="1100" spc="65" dirty="0">
                <a:latin typeface="Trebuchet MS"/>
                <a:cs typeface="Trebuchet MS"/>
              </a:rPr>
              <a:t>BFS.</a:t>
            </a:r>
            <a:endParaRPr lang="en-US" sz="1100" dirty="0">
              <a:latin typeface="Trebuchet MS"/>
              <a:cs typeface="Trebuchet MS"/>
            </a:endParaRPr>
          </a:p>
          <a:p>
            <a:endParaRPr lang="en-US" dirty="0"/>
          </a:p>
        </p:txBody>
      </p:sp>
    </p:spTree>
    <p:extLst>
      <p:ext uri="{BB962C8B-B14F-4D97-AF65-F5344CB8AC3E}">
        <p14:creationId xmlns:p14="http://schemas.microsoft.com/office/powerpoint/2010/main" val="29167560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19710" marR="5715" indent="-207645" algn="just">
              <a:lnSpc>
                <a:spcPct val="102000"/>
              </a:lnSpc>
              <a:spcBef>
                <a:spcPts val="90"/>
              </a:spcBef>
              <a:buFont typeface="SimSun-ExtB"/>
              <a:buChar char="•"/>
              <a:tabLst>
                <a:tab pos="220345" algn="l"/>
              </a:tabLst>
            </a:pPr>
            <a:r>
              <a:rPr lang="en-US" sz="1100" spc="-65" dirty="0">
                <a:latin typeface="Trebuchet MS"/>
                <a:cs typeface="Trebuchet MS"/>
              </a:rPr>
              <a:t>Here</a:t>
            </a:r>
            <a:r>
              <a:rPr lang="en-US" sz="1100" spc="120" dirty="0">
                <a:latin typeface="Trebuchet MS"/>
                <a:cs typeface="Trebuchet MS"/>
              </a:rPr>
              <a:t> </a:t>
            </a:r>
            <a:r>
              <a:rPr lang="en-US" sz="1100" spc="-50" dirty="0">
                <a:latin typeface="Trebuchet MS"/>
                <a:cs typeface="Trebuchet MS"/>
              </a:rPr>
              <a:t>is</a:t>
            </a:r>
            <a:r>
              <a:rPr lang="en-US" sz="1100" spc="120" dirty="0">
                <a:latin typeface="Trebuchet MS"/>
                <a:cs typeface="Trebuchet MS"/>
              </a:rPr>
              <a:t> </a:t>
            </a:r>
            <a:r>
              <a:rPr lang="en-US" sz="1100" spc="-60" dirty="0">
                <a:latin typeface="Trebuchet MS"/>
                <a:cs typeface="Trebuchet MS"/>
              </a:rPr>
              <a:t>a</a:t>
            </a:r>
            <a:r>
              <a:rPr lang="en-US" sz="1100" spc="120" dirty="0">
                <a:latin typeface="Trebuchet MS"/>
                <a:cs typeface="Trebuchet MS"/>
              </a:rPr>
              <a:t> </a:t>
            </a:r>
            <a:r>
              <a:rPr lang="en-US" sz="1100" spc="-50" dirty="0">
                <a:latin typeface="Trebuchet MS"/>
                <a:cs typeface="Trebuchet MS"/>
              </a:rPr>
              <a:t>summary</a:t>
            </a:r>
            <a:r>
              <a:rPr lang="en-US" sz="1100" spc="120" dirty="0">
                <a:latin typeface="Trebuchet MS"/>
                <a:cs typeface="Trebuchet MS"/>
              </a:rPr>
              <a:t> </a:t>
            </a:r>
            <a:r>
              <a:rPr lang="en-US" sz="1100" spc="-70" dirty="0">
                <a:latin typeface="Trebuchet MS"/>
                <a:cs typeface="Trebuchet MS"/>
              </a:rPr>
              <a:t>of</a:t>
            </a:r>
            <a:r>
              <a:rPr lang="en-US" sz="1100" spc="120" dirty="0">
                <a:latin typeface="Trebuchet MS"/>
                <a:cs typeface="Trebuchet MS"/>
              </a:rPr>
              <a:t> </a:t>
            </a:r>
            <a:r>
              <a:rPr lang="en-US" sz="1100" spc="-75" dirty="0">
                <a:latin typeface="Trebuchet MS"/>
                <a:cs typeface="Trebuchet MS"/>
              </a:rPr>
              <a:t>all</a:t>
            </a:r>
            <a:r>
              <a:rPr lang="en-US" sz="1100" spc="120" dirty="0">
                <a:latin typeface="Trebuchet MS"/>
                <a:cs typeface="Trebuchet MS"/>
              </a:rPr>
              <a:t> </a:t>
            </a:r>
            <a:r>
              <a:rPr lang="en-US" sz="1100" spc="-75" dirty="0">
                <a:latin typeface="Trebuchet MS"/>
                <a:cs typeface="Trebuchet MS"/>
              </a:rPr>
              <a:t>the</a:t>
            </a:r>
            <a:r>
              <a:rPr lang="en-US" sz="1100" spc="120" dirty="0">
                <a:latin typeface="Trebuchet MS"/>
                <a:cs typeface="Trebuchet MS"/>
              </a:rPr>
              <a:t> </a:t>
            </a:r>
            <a:r>
              <a:rPr lang="en-US" sz="1100" spc="-105" dirty="0">
                <a:latin typeface="Trebuchet MS"/>
                <a:cs typeface="Trebuchet MS"/>
              </a:rPr>
              <a:t>tree</a:t>
            </a:r>
            <a:r>
              <a:rPr lang="en-US" sz="1100" spc="120" dirty="0">
                <a:latin typeface="Trebuchet MS"/>
                <a:cs typeface="Trebuchet MS"/>
              </a:rPr>
              <a:t> </a:t>
            </a:r>
            <a:r>
              <a:rPr lang="en-US" sz="1100" spc="-75" dirty="0">
                <a:latin typeface="Trebuchet MS"/>
                <a:cs typeface="Trebuchet MS"/>
              </a:rPr>
              <a:t>search</a:t>
            </a:r>
            <a:r>
              <a:rPr lang="en-US" sz="1100" spc="120" dirty="0">
                <a:latin typeface="Trebuchet MS"/>
                <a:cs typeface="Trebuchet MS"/>
              </a:rPr>
              <a:t> </a:t>
            </a:r>
            <a:r>
              <a:rPr lang="en-US" sz="1100" spc="-60" dirty="0">
                <a:latin typeface="Trebuchet MS"/>
                <a:cs typeface="Trebuchet MS"/>
              </a:rPr>
              <a:t>algorithms,</a:t>
            </a:r>
            <a:r>
              <a:rPr lang="en-US" sz="1100" spc="135" dirty="0">
                <a:latin typeface="Trebuchet MS"/>
                <a:cs typeface="Trebuchet MS"/>
              </a:rPr>
              <a:t> </a:t>
            </a:r>
            <a:r>
              <a:rPr lang="en-US" sz="1100" spc="-75" dirty="0">
                <a:latin typeface="Trebuchet MS"/>
                <a:cs typeface="Trebuchet MS"/>
              </a:rPr>
              <a:t>the</a:t>
            </a:r>
            <a:r>
              <a:rPr lang="en-US" sz="1100" spc="120" dirty="0">
                <a:latin typeface="Trebuchet MS"/>
                <a:cs typeface="Trebuchet MS"/>
              </a:rPr>
              <a:t> </a:t>
            </a:r>
            <a:r>
              <a:rPr lang="en-US" sz="1100" spc="-40" dirty="0">
                <a:latin typeface="Trebuchet MS"/>
                <a:cs typeface="Trebuchet MS"/>
              </a:rPr>
              <a:t>assumptions</a:t>
            </a:r>
            <a:r>
              <a:rPr lang="en-US" sz="1100" spc="120" dirty="0">
                <a:latin typeface="Trebuchet MS"/>
                <a:cs typeface="Trebuchet MS"/>
              </a:rPr>
              <a:t> </a:t>
            </a:r>
            <a:r>
              <a:rPr lang="en-US" sz="1100" spc="-40" dirty="0">
                <a:latin typeface="Trebuchet MS"/>
                <a:cs typeface="Trebuchet MS"/>
              </a:rPr>
              <a:t>on</a:t>
            </a:r>
            <a:r>
              <a:rPr lang="en-US" sz="1100" spc="120" dirty="0">
                <a:latin typeface="Trebuchet MS"/>
                <a:cs typeface="Trebuchet MS"/>
              </a:rPr>
              <a:t> </a:t>
            </a:r>
            <a:r>
              <a:rPr lang="en-US" sz="1100" spc="-75" dirty="0">
                <a:latin typeface="Trebuchet MS"/>
                <a:cs typeface="Trebuchet MS"/>
              </a:rPr>
              <a:t>the</a:t>
            </a:r>
            <a:r>
              <a:rPr lang="en-US" sz="1100" spc="120" dirty="0">
                <a:latin typeface="Trebuchet MS"/>
                <a:cs typeface="Trebuchet MS"/>
              </a:rPr>
              <a:t> </a:t>
            </a:r>
            <a:r>
              <a:rPr lang="en-US" sz="1100" spc="-55" dirty="0">
                <a:latin typeface="Trebuchet MS"/>
                <a:cs typeface="Trebuchet MS"/>
              </a:rPr>
              <a:t>action</a:t>
            </a:r>
            <a:r>
              <a:rPr lang="en-US" sz="1100" spc="120" dirty="0">
                <a:latin typeface="Trebuchet MS"/>
                <a:cs typeface="Trebuchet MS"/>
              </a:rPr>
              <a:t> </a:t>
            </a:r>
            <a:r>
              <a:rPr lang="en-US" sz="1100" spc="-60" dirty="0">
                <a:latin typeface="Trebuchet MS"/>
                <a:cs typeface="Trebuchet MS"/>
              </a:rPr>
              <a:t>costs,</a:t>
            </a:r>
            <a:r>
              <a:rPr lang="en-US" sz="1100" spc="135" dirty="0">
                <a:latin typeface="Trebuchet MS"/>
                <a:cs typeface="Trebuchet MS"/>
              </a:rPr>
              <a:t> </a:t>
            </a:r>
            <a:r>
              <a:rPr lang="en-US" sz="1100" spc="-50" dirty="0">
                <a:latin typeface="Trebuchet MS"/>
                <a:cs typeface="Trebuchet MS"/>
              </a:rPr>
              <a:t>and</a:t>
            </a:r>
            <a:r>
              <a:rPr lang="en-US" sz="1100" spc="120" dirty="0">
                <a:latin typeface="Trebuchet MS"/>
                <a:cs typeface="Trebuchet MS"/>
              </a:rPr>
              <a:t> </a:t>
            </a:r>
            <a:r>
              <a:rPr lang="en-US" sz="1100" spc="-75" dirty="0">
                <a:latin typeface="Trebuchet MS"/>
                <a:cs typeface="Trebuchet MS"/>
              </a:rPr>
              <a:t>the</a:t>
            </a:r>
            <a:r>
              <a:rPr lang="en-US" sz="1100" spc="120" dirty="0">
                <a:latin typeface="Trebuchet MS"/>
                <a:cs typeface="Trebuchet MS"/>
              </a:rPr>
              <a:t> </a:t>
            </a:r>
            <a:r>
              <a:rPr lang="en-US" sz="1100" spc="-70" dirty="0">
                <a:latin typeface="Trebuchet MS"/>
                <a:cs typeface="Trebuchet MS"/>
              </a:rPr>
              <a:t>space </a:t>
            </a:r>
            <a:r>
              <a:rPr lang="en-US" sz="1100" spc="-470" dirty="0">
                <a:latin typeface="Trebuchet MS"/>
                <a:cs typeface="Trebuchet MS"/>
              </a:rPr>
              <a:t> </a:t>
            </a:r>
            <a:r>
              <a:rPr lang="en-US" sz="1100" spc="-50" dirty="0">
                <a:latin typeface="Trebuchet MS"/>
                <a:cs typeface="Trebuchet MS"/>
              </a:rPr>
              <a:t>and</a:t>
            </a:r>
            <a:r>
              <a:rPr lang="en-US" sz="1100" spc="55" dirty="0">
                <a:latin typeface="Trebuchet MS"/>
                <a:cs typeface="Trebuchet MS"/>
              </a:rPr>
              <a:t> </a:t>
            </a:r>
            <a:r>
              <a:rPr lang="en-US" sz="1100" spc="-75" dirty="0">
                <a:latin typeface="Trebuchet MS"/>
                <a:cs typeface="Trebuchet MS"/>
              </a:rPr>
              <a:t>time</a:t>
            </a:r>
            <a:r>
              <a:rPr lang="en-US" sz="1100" spc="60" dirty="0">
                <a:latin typeface="Trebuchet MS"/>
                <a:cs typeface="Trebuchet MS"/>
              </a:rPr>
              <a:t> </a:t>
            </a:r>
            <a:r>
              <a:rPr lang="en-US" sz="1100" spc="-75" dirty="0">
                <a:latin typeface="Trebuchet MS"/>
                <a:cs typeface="Trebuchet MS"/>
              </a:rPr>
              <a:t>complexities.</a:t>
            </a:r>
            <a:endParaRPr lang="en-US" sz="1100" dirty="0">
              <a:latin typeface="Trebuchet MS"/>
              <a:cs typeface="Trebuchet MS"/>
            </a:endParaRPr>
          </a:p>
          <a:p>
            <a:pPr marL="219710" marR="5080" indent="-207645" algn="just">
              <a:lnSpc>
                <a:spcPts val="1960"/>
              </a:lnSpc>
              <a:spcBef>
                <a:spcPts val="65"/>
              </a:spcBef>
              <a:buFont typeface="SimSun-ExtB"/>
              <a:buChar char="•"/>
              <a:tabLst>
                <a:tab pos="220345" algn="l"/>
              </a:tabLst>
            </a:pPr>
            <a:r>
              <a:rPr lang="en-US" sz="1100" dirty="0">
                <a:latin typeface="Trebuchet MS"/>
                <a:cs typeface="Trebuchet MS"/>
              </a:rPr>
              <a:t>The </a:t>
            </a:r>
            <a:r>
              <a:rPr lang="en-US" sz="1100" spc="-85" dirty="0">
                <a:latin typeface="Trebuchet MS"/>
                <a:cs typeface="Trebuchet MS"/>
              </a:rPr>
              <a:t>take-away </a:t>
            </a:r>
            <a:r>
              <a:rPr lang="en-US" sz="1100" spc="-50" dirty="0">
                <a:latin typeface="Trebuchet MS"/>
                <a:cs typeface="Trebuchet MS"/>
              </a:rPr>
              <a:t>is </a:t>
            </a:r>
            <a:r>
              <a:rPr lang="en-US" sz="1100" spc="-45" dirty="0">
                <a:latin typeface="Trebuchet MS"/>
                <a:cs typeface="Trebuchet MS"/>
              </a:rPr>
              <a:t>that </a:t>
            </a:r>
            <a:r>
              <a:rPr lang="en-US" sz="1100" spc="-140" dirty="0">
                <a:latin typeface="Trebuchet MS"/>
                <a:cs typeface="Trebuchet MS"/>
              </a:rPr>
              <a:t>we</a:t>
            </a:r>
            <a:r>
              <a:rPr lang="en-US" sz="1100" spc="200" dirty="0">
                <a:latin typeface="Trebuchet MS"/>
                <a:cs typeface="Trebuchet MS"/>
              </a:rPr>
              <a:t> </a:t>
            </a:r>
            <a:r>
              <a:rPr lang="en-US" sz="1100" spc="-70" dirty="0">
                <a:latin typeface="Trebuchet MS"/>
                <a:cs typeface="Trebuchet MS"/>
              </a:rPr>
              <a:t>can’t </a:t>
            </a:r>
            <a:r>
              <a:rPr lang="en-US" sz="1100" spc="-50" dirty="0">
                <a:latin typeface="Trebuchet MS"/>
                <a:cs typeface="Trebuchet MS"/>
              </a:rPr>
              <a:t>avoid </a:t>
            </a:r>
            <a:r>
              <a:rPr lang="en-US" sz="1100" spc="-75" dirty="0">
                <a:latin typeface="Trebuchet MS"/>
                <a:cs typeface="Trebuchet MS"/>
              </a:rPr>
              <a:t>the </a:t>
            </a:r>
            <a:r>
              <a:rPr lang="en-US" sz="1100" spc="-65" dirty="0">
                <a:latin typeface="Trebuchet MS"/>
                <a:cs typeface="Trebuchet MS"/>
              </a:rPr>
              <a:t>exponential </a:t>
            </a:r>
            <a:r>
              <a:rPr lang="en-US" sz="1100" spc="-75" dirty="0">
                <a:latin typeface="Trebuchet MS"/>
                <a:cs typeface="Trebuchet MS"/>
              </a:rPr>
              <a:t>time </a:t>
            </a:r>
            <a:r>
              <a:rPr lang="en-US" sz="1100" spc="-90" dirty="0">
                <a:latin typeface="Trebuchet MS"/>
                <a:cs typeface="Trebuchet MS"/>
              </a:rPr>
              <a:t>complexity, </a:t>
            </a:r>
            <a:r>
              <a:rPr lang="en-US" sz="1100" spc="-45" dirty="0">
                <a:latin typeface="Trebuchet MS"/>
                <a:cs typeface="Trebuchet MS"/>
              </a:rPr>
              <a:t>but </a:t>
            </a:r>
            <a:r>
              <a:rPr lang="en-US" sz="1100" spc="-140" dirty="0">
                <a:latin typeface="Trebuchet MS"/>
                <a:cs typeface="Trebuchet MS"/>
              </a:rPr>
              <a:t>we</a:t>
            </a:r>
            <a:r>
              <a:rPr lang="en-US" sz="1100" spc="200" dirty="0">
                <a:latin typeface="Trebuchet MS"/>
                <a:cs typeface="Trebuchet MS"/>
              </a:rPr>
              <a:t> </a:t>
            </a:r>
            <a:r>
              <a:rPr lang="en-US" sz="1100" spc="-55" dirty="0">
                <a:latin typeface="Trebuchet MS"/>
                <a:cs typeface="Trebuchet MS"/>
              </a:rPr>
              <a:t>can </a:t>
            </a:r>
            <a:r>
              <a:rPr lang="en-US" sz="1100" spc="-70" dirty="0">
                <a:latin typeface="Trebuchet MS"/>
                <a:cs typeface="Trebuchet MS"/>
              </a:rPr>
              <a:t>certainly have </a:t>
            </a:r>
            <a:r>
              <a:rPr lang="en-US" sz="1100" spc="-85" dirty="0">
                <a:latin typeface="Trebuchet MS"/>
                <a:cs typeface="Trebuchet MS"/>
              </a:rPr>
              <a:t>linear </a:t>
            </a:r>
            <a:r>
              <a:rPr lang="en-US" sz="1100" spc="-80" dirty="0">
                <a:latin typeface="Trebuchet MS"/>
                <a:cs typeface="Trebuchet MS"/>
              </a:rPr>
              <a:t> </a:t>
            </a:r>
            <a:r>
              <a:rPr lang="en-US" sz="1100" spc="-70" dirty="0">
                <a:latin typeface="Trebuchet MS"/>
                <a:cs typeface="Trebuchet MS"/>
              </a:rPr>
              <a:t>space </a:t>
            </a:r>
            <a:r>
              <a:rPr lang="en-US" sz="1100" spc="-90" dirty="0">
                <a:latin typeface="Trebuchet MS"/>
                <a:cs typeface="Trebuchet MS"/>
              </a:rPr>
              <a:t>complexity. </a:t>
            </a:r>
            <a:r>
              <a:rPr lang="en-US" sz="1100" spc="-40" dirty="0">
                <a:latin typeface="Trebuchet MS"/>
                <a:cs typeface="Trebuchet MS"/>
              </a:rPr>
              <a:t>Space </a:t>
            </a:r>
            <a:r>
              <a:rPr lang="en-US" sz="1100" spc="-50" dirty="0">
                <a:latin typeface="Trebuchet MS"/>
                <a:cs typeface="Trebuchet MS"/>
              </a:rPr>
              <a:t>is in </a:t>
            </a:r>
            <a:r>
              <a:rPr lang="en-US" sz="1100" spc="-65" dirty="0">
                <a:latin typeface="Trebuchet MS"/>
                <a:cs typeface="Trebuchet MS"/>
              </a:rPr>
              <a:t>some </a:t>
            </a:r>
            <a:r>
              <a:rPr lang="en-US" sz="1100" spc="-75" dirty="0">
                <a:latin typeface="Trebuchet MS"/>
                <a:cs typeface="Trebuchet MS"/>
              </a:rPr>
              <a:t>sense the </a:t>
            </a:r>
            <a:r>
              <a:rPr lang="en-US" sz="1100" spc="-85" dirty="0">
                <a:latin typeface="Trebuchet MS"/>
                <a:cs typeface="Trebuchet MS"/>
              </a:rPr>
              <a:t>more </a:t>
            </a:r>
            <a:r>
              <a:rPr lang="en-US" sz="1100" spc="-70" dirty="0">
                <a:latin typeface="Trebuchet MS"/>
                <a:cs typeface="Trebuchet MS"/>
              </a:rPr>
              <a:t>critical </a:t>
            </a:r>
            <a:r>
              <a:rPr lang="en-US" sz="1100" spc="-55" dirty="0">
                <a:latin typeface="Trebuchet MS"/>
                <a:cs typeface="Trebuchet MS"/>
              </a:rPr>
              <a:t>dimension </a:t>
            </a:r>
            <a:r>
              <a:rPr lang="en-US" sz="1100" spc="-50" dirty="0">
                <a:latin typeface="Trebuchet MS"/>
                <a:cs typeface="Trebuchet MS"/>
              </a:rPr>
              <a:t>in </a:t>
            </a:r>
            <a:r>
              <a:rPr lang="en-US" sz="1100" spc="-75" dirty="0">
                <a:latin typeface="Trebuchet MS"/>
                <a:cs typeface="Trebuchet MS"/>
              </a:rPr>
              <a:t>search problems. </a:t>
            </a:r>
            <a:r>
              <a:rPr lang="en-US" sz="1100" spc="-15" dirty="0">
                <a:latin typeface="Trebuchet MS"/>
                <a:cs typeface="Trebuchet MS"/>
              </a:rPr>
              <a:t>Memory </a:t>
            </a:r>
            <a:r>
              <a:rPr lang="en-US" sz="1100" spc="-50" dirty="0">
                <a:latin typeface="Trebuchet MS"/>
                <a:cs typeface="Trebuchet MS"/>
              </a:rPr>
              <a:t>cannot </a:t>
            </a:r>
            <a:r>
              <a:rPr lang="en-US" sz="1100" spc="-45" dirty="0">
                <a:latin typeface="Trebuchet MS"/>
                <a:cs typeface="Trebuchet MS"/>
              </a:rPr>
              <a:t> </a:t>
            </a:r>
            <a:r>
              <a:rPr lang="en-US" sz="1100" spc="-55" dirty="0">
                <a:latin typeface="Trebuchet MS"/>
                <a:cs typeface="Trebuchet MS"/>
              </a:rPr>
              <a:t>magically </a:t>
            </a:r>
            <a:r>
              <a:rPr lang="en-US" sz="1100" spc="-75" dirty="0">
                <a:latin typeface="Trebuchet MS"/>
                <a:cs typeface="Trebuchet MS"/>
              </a:rPr>
              <a:t>grow, </a:t>
            </a:r>
            <a:r>
              <a:rPr lang="en-US" sz="1100" spc="-80" dirty="0">
                <a:latin typeface="Trebuchet MS"/>
                <a:cs typeface="Trebuchet MS"/>
              </a:rPr>
              <a:t>whereas </a:t>
            </a:r>
            <a:r>
              <a:rPr lang="en-US" sz="1100" spc="-75" dirty="0">
                <a:latin typeface="Trebuchet MS"/>
                <a:cs typeface="Trebuchet MS"/>
              </a:rPr>
              <a:t>time </a:t>
            </a:r>
            <a:r>
              <a:rPr lang="en-US" sz="1100" spc="-45" dirty="0">
                <a:latin typeface="Trebuchet MS"/>
                <a:cs typeface="Trebuchet MS"/>
              </a:rPr>
              <a:t>”grows” </a:t>
            </a:r>
            <a:r>
              <a:rPr lang="en-US" sz="1100" spc="-65" dirty="0">
                <a:latin typeface="Trebuchet MS"/>
                <a:cs typeface="Trebuchet MS"/>
              </a:rPr>
              <a:t>just </a:t>
            </a:r>
            <a:r>
              <a:rPr lang="en-US" sz="1100" spc="-70" dirty="0">
                <a:latin typeface="Trebuchet MS"/>
                <a:cs typeface="Trebuchet MS"/>
              </a:rPr>
              <a:t>by </a:t>
            </a:r>
            <a:r>
              <a:rPr lang="en-US" sz="1100" spc="-40" dirty="0">
                <a:latin typeface="Trebuchet MS"/>
                <a:cs typeface="Trebuchet MS"/>
              </a:rPr>
              <a:t>running </a:t>
            </a:r>
            <a:r>
              <a:rPr lang="en-US" sz="1100" spc="-45" dirty="0">
                <a:latin typeface="Trebuchet MS"/>
                <a:cs typeface="Trebuchet MS"/>
              </a:rPr>
              <a:t>an </a:t>
            </a:r>
            <a:r>
              <a:rPr lang="en-US" sz="1100" spc="-55" dirty="0">
                <a:latin typeface="Trebuchet MS"/>
                <a:cs typeface="Trebuchet MS"/>
              </a:rPr>
              <a:t>algorithm </a:t>
            </a:r>
            <a:r>
              <a:rPr lang="en-US" sz="1100" spc="-85" dirty="0">
                <a:latin typeface="Trebuchet MS"/>
                <a:cs typeface="Trebuchet MS"/>
              </a:rPr>
              <a:t>for </a:t>
            </a:r>
            <a:r>
              <a:rPr lang="en-US" sz="1100" spc="-60" dirty="0">
                <a:latin typeface="Trebuchet MS"/>
                <a:cs typeface="Trebuchet MS"/>
              </a:rPr>
              <a:t>a longer period </a:t>
            </a:r>
            <a:r>
              <a:rPr lang="en-US" sz="1100" spc="-70" dirty="0">
                <a:latin typeface="Trebuchet MS"/>
                <a:cs typeface="Trebuchet MS"/>
              </a:rPr>
              <a:t>of </a:t>
            </a:r>
            <a:r>
              <a:rPr lang="en-US" sz="1100" spc="-90" dirty="0">
                <a:latin typeface="Trebuchet MS"/>
                <a:cs typeface="Trebuchet MS"/>
              </a:rPr>
              <a:t>time, </a:t>
            </a:r>
            <a:r>
              <a:rPr lang="en-US" sz="1100" spc="-80" dirty="0">
                <a:latin typeface="Trebuchet MS"/>
                <a:cs typeface="Trebuchet MS"/>
              </a:rPr>
              <a:t>or </a:t>
            </a:r>
            <a:r>
              <a:rPr lang="en-US" sz="1100" spc="-90" dirty="0">
                <a:latin typeface="Trebuchet MS"/>
                <a:cs typeface="Trebuchet MS"/>
              </a:rPr>
              <a:t>even </a:t>
            </a:r>
            <a:r>
              <a:rPr lang="en-US" sz="1100" spc="-70" dirty="0">
                <a:latin typeface="Trebuchet MS"/>
                <a:cs typeface="Trebuchet MS"/>
              </a:rPr>
              <a:t>by </a:t>
            </a:r>
            <a:r>
              <a:rPr lang="en-US" sz="1100" spc="-65" dirty="0">
                <a:latin typeface="Trebuchet MS"/>
                <a:cs typeface="Trebuchet MS"/>
              </a:rPr>
              <a:t> </a:t>
            </a:r>
            <a:r>
              <a:rPr lang="en-US" sz="1100" spc="-70" dirty="0">
                <a:latin typeface="Trebuchet MS"/>
                <a:cs typeface="Trebuchet MS"/>
              </a:rPr>
              <a:t>parallelizing</a:t>
            </a:r>
            <a:r>
              <a:rPr lang="en-US" sz="1100" spc="65" dirty="0">
                <a:latin typeface="Trebuchet MS"/>
                <a:cs typeface="Trebuchet MS"/>
              </a:rPr>
              <a:t> </a:t>
            </a:r>
            <a:r>
              <a:rPr lang="en-US" sz="1100" spc="-60" dirty="0">
                <a:latin typeface="Trebuchet MS"/>
                <a:cs typeface="Trebuchet MS"/>
              </a:rPr>
              <a:t>it</a:t>
            </a:r>
            <a:r>
              <a:rPr lang="en-US" sz="1100" spc="65" dirty="0">
                <a:latin typeface="Trebuchet MS"/>
                <a:cs typeface="Trebuchet MS"/>
              </a:rPr>
              <a:t> </a:t>
            </a:r>
            <a:r>
              <a:rPr lang="en-US" sz="1100" spc="-50" dirty="0">
                <a:latin typeface="Trebuchet MS"/>
                <a:cs typeface="Trebuchet MS"/>
              </a:rPr>
              <a:t>across</a:t>
            </a:r>
            <a:r>
              <a:rPr lang="en-US" sz="1100" spc="70" dirty="0">
                <a:latin typeface="Trebuchet MS"/>
                <a:cs typeface="Trebuchet MS"/>
              </a:rPr>
              <a:t> </a:t>
            </a:r>
            <a:r>
              <a:rPr lang="en-US" sz="1100" spc="-70" dirty="0">
                <a:latin typeface="Trebuchet MS"/>
                <a:cs typeface="Trebuchet MS"/>
              </a:rPr>
              <a:t>multiple</a:t>
            </a:r>
            <a:r>
              <a:rPr lang="en-US" sz="1100" spc="65" dirty="0">
                <a:latin typeface="Trebuchet MS"/>
                <a:cs typeface="Trebuchet MS"/>
              </a:rPr>
              <a:t> </a:t>
            </a:r>
            <a:r>
              <a:rPr lang="en-US" sz="1100" spc="-60" dirty="0">
                <a:latin typeface="Trebuchet MS"/>
                <a:cs typeface="Trebuchet MS"/>
              </a:rPr>
              <a:t>machines</a:t>
            </a:r>
            <a:r>
              <a:rPr lang="en-US" sz="1100" spc="65" dirty="0">
                <a:latin typeface="Trebuchet MS"/>
                <a:cs typeface="Trebuchet MS"/>
              </a:rPr>
              <a:t> </a:t>
            </a:r>
            <a:r>
              <a:rPr lang="en-US" sz="1100" spc="-85" dirty="0">
                <a:latin typeface="Trebuchet MS"/>
                <a:cs typeface="Trebuchet MS"/>
              </a:rPr>
              <a:t>(e.g.,</a:t>
            </a:r>
            <a:r>
              <a:rPr lang="en-US" sz="1100" spc="70" dirty="0">
                <a:latin typeface="Trebuchet MS"/>
                <a:cs typeface="Trebuchet MS"/>
              </a:rPr>
              <a:t> </a:t>
            </a:r>
            <a:r>
              <a:rPr lang="en-US" sz="1100" spc="-95" dirty="0">
                <a:latin typeface="Trebuchet MS"/>
                <a:cs typeface="Trebuchet MS"/>
              </a:rPr>
              <a:t>where</a:t>
            </a:r>
            <a:r>
              <a:rPr lang="en-US" sz="1100" spc="65" dirty="0">
                <a:latin typeface="Trebuchet MS"/>
                <a:cs typeface="Trebuchet MS"/>
              </a:rPr>
              <a:t> </a:t>
            </a:r>
            <a:r>
              <a:rPr lang="en-US" sz="1100" spc="-80" dirty="0">
                <a:latin typeface="Trebuchet MS"/>
                <a:cs typeface="Trebuchet MS"/>
              </a:rPr>
              <a:t>each</a:t>
            </a:r>
            <a:r>
              <a:rPr lang="en-US" sz="1100" spc="65" dirty="0">
                <a:latin typeface="Trebuchet MS"/>
                <a:cs typeface="Trebuchet MS"/>
              </a:rPr>
              <a:t> </a:t>
            </a:r>
            <a:r>
              <a:rPr lang="en-US" sz="1100" spc="-65" dirty="0">
                <a:latin typeface="Trebuchet MS"/>
                <a:cs typeface="Trebuchet MS"/>
              </a:rPr>
              <a:t>processor</a:t>
            </a:r>
            <a:r>
              <a:rPr lang="en-US" sz="1100" spc="70" dirty="0">
                <a:latin typeface="Trebuchet MS"/>
                <a:cs typeface="Trebuchet MS"/>
              </a:rPr>
              <a:t> </a:t>
            </a:r>
            <a:r>
              <a:rPr lang="en-US" sz="1100" spc="-55" dirty="0">
                <a:latin typeface="Trebuchet MS"/>
                <a:cs typeface="Trebuchet MS"/>
              </a:rPr>
              <a:t>gets</a:t>
            </a:r>
            <a:r>
              <a:rPr lang="en-US" sz="1100" spc="65" dirty="0">
                <a:latin typeface="Trebuchet MS"/>
                <a:cs typeface="Trebuchet MS"/>
              </a:rPr>
              <a:t> </a:t>
            </a:r>
            <a:r>
              <a:rPr lang="en-US" sz="1100" spc="-50" dirty="0">
                <a:latin typeface="Trebuchet MS"/>
                <a:cs typeface="Trebuchet MS"/>
              </a:rPr>
              <a:t>its</a:t>
            </a:r>
            <a:r>
              <a:rPr lang="en-US" sz="1100" spc="70" dirty="0">
                <a:latin typeface="Trebuchet MS"/>
                <a:cs typeface="Trebuchet MS"/>
              </a:rPr>
              <a:t> </a:t>
            </a:r>
            <a:r>
              <a:rPr lang="en-US" sz="1100" spc="-70" dirty="0">
                <a:latin typeface="Trebuchet MS"/>
                <a:cs typeface="Trebuchet MS"/>
              </a:rPr>
              <a:t>own</a:t>
            </a:r>
            <a:r>
              <a:rPr lang="en-US" sz="1100" spc="65" dirty="0">
                <a:latin typeface="Trebuchet MS"/>
                <a:cs typeface="Trebuchet MS"/>
              </a:rPr>
              <a:t> </a:t>
            </a:r>
            <a:r>
              <a:rPr lang="en-US" sz="1100" spc="-75" dirty="0">
                <a:latin typeface="Trebuchet MS"/>
                <a:cs typeface="Trebuchet MS"/>
              </a:rPr>
              <a:t>subtree</a:t>
            </a:r>
            <a:r>
              <a:rPr lang="en-US" sz="1100" spc="65" dirty="0">
                <a:latin typeface="Trebuchet MS"/>
                <a:cs typeface="Trebuchet MS"/>
              </a:rPr>
              <a:t> </a:t>
            </a:r>
            <a:r>
              <a:rPr lang="en-US" sz="1100" spc="-45" dirty="0">
                <a:latin typeface="Trebuchet MS"/>
                <a:cs typeface="Trebuchet MS"/>
              </a:rPr>
              <a:t>to</a:t>
            </a:r>
            <a:r>
              <a:rPr lang="en-US" sz="1100" spc="70" dirty="0">
                <a:latin typeface="Trebuchet MS"/>
                <a:cs typeface="Trebuchet MS"/>
              </a:rPr>
              <a:t> </a:t>
            </a:r>
            <a:r>
              <a:rPr lang="en-US" sz="1100" spc="-70" dirty="0">
                <a:latin typeface="Trebuchet MS"/>
                <a:cs typeface="Trebuchet MS"/>
              </a:rPr>
              <a:t>search).</a:t>
            </a:r>
            <a:endParaRPr lang="en-US" sz="1100" dirty="0">
              <a:latin typeface="Trebuchet MS"/>
              <a:cs typeface="Trebuchet MS"/>
            </a:endParaRPr>
          </a:p>
          <a:p>
            <a:endParaRPr lang="en-US" dirty="0"/>
          </a:p>
        </p:txBody>
      </p:sp>
    </p:spTree>
    <p:extLst>
      <p:ext uri="{BB962C8B-B14F-4D97-AF65-F5344CB8AC3E}">
        <p14:creationId xmlns:p14="http://schemas.microsoft.com/office/powerpoint/2010/main" val="3909000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57810" marR="66675" indent="-207645" algn="just">
              <a:lnSpc>
                <a:spcPct val="102000"/>
              </a:lnSpc>
              <a:spcBef>
                <a:spcPts val="90"/>
              </a:spcBef>
              <a:buFont typeface="SimSun-ExtB"/>
              <a:buChar char="•"/>
              <a:tabLst>
                <a:tab pos="258445" algn="l"/>
              </a:tabLst>
            </a:pPr>
            <a:r>
              <a:rPr lang="en-US" sz="1100" spc="-15" dirty="0">
                <a:latin typeface="Trebuchet MS"/>
                <a:cs typeface="Trebuchet MS"/>
              </a:rPr>
              <a:t>Now </a:t>
            </a:r>
            <a:r>
              <a:rPr lang="en-US" sz="1100" spc="-90" dirty="0">
                <a:latin typeface="Trebuchet MS"/>
                <a:cs typeface="Trebuchet MS"/>
              </a:rPr>
              <a:t>let’s </a:t>
            </a:r>
            <a:r>
              <a:rPr lang="en-US" sz="1100" spc="-110" dirty="0">
                <a:latin typeface="Trebuchet MS"/>
                <a:cs typeface="Trebuchet MS"/>
              </a:rPr>
              <a:t>see </a:t>
            </a:r>
            <a:r>
              <a:rPr lang="en-US" sz="1100" spc="-85" dirty="0">
                <a:latin typeface="Trebuchet MS"/>
                <a:cs typeface="Trebuchet MS"/>
              </a:rPr>
              <a:t>if </a:t>
            </a:r>
            <a:r>
              <a:rPr lang="en-US" sz="1100" spc="-135" dirty="0">
                <a:latin typeface="Trebuchet MS"/>
                <a:cs typeface="Trebuchet MS"/>
              </a:rPr>
              <a:t>we</a:t>
            </a:r>
            <a:r>
              <a:rPr lang="en-US" sz="1100" spc="-130" dirty="0">
                <a:latin typeface="Trebuchet MS"/>
                <a:cs typeface="Trebuchet MS"/>
              </a:rPr>
              <a:t> </a:t>
            </a:r>
            <a:r>
              <a:rPr lang="en-US" sz="1100" spc="-55" dirty="0">
                <a:latin typeface="Trebuchet MS"/>
                <a:cs typeface="Trebuchet MS"/>
              </a:rPr>
              <a:t>can </a:t>
            </a:r>
            <a:r>
              <a:rPr lang="en-US" sz="1100" spc="-50" dirty="0">
                <a:latin typeface="Trebuchet MS"/>
                <a:cs typeface="Trebuchet MS"/>
              </a:rPr>
              <a:t>avoid </a:t>
            </a:r>
            <a:r>
              <a:rPr lang="en-US" sz="1100" spc="-75" dirty="0">
                <a:latin typeface="Trebuchet MS"/>
                <a:cs typeface="Trebuchet MS"/>
              </a:rPr>
              <a:t>the </a:t>
            </a:r>
            <a:r>
              <a:rPr lang="en-US" sz="1100" spc="-65" dirty="0">
                <a:latin typeface="Trebuchet MS"/>
                <a:cs typeface="Trebuchet MS"/>
              </a:rPr>
              <a:t>exponential </a:t>
            </a:r>
            <a:r>
              <a:rPr lang="en-US" sz="1100" spc="-40" dirty="0">
                <a:latin typeface="Trebuchet MS"/>
                <a:cs typeface="Trebuchet MS"/>
              </a:rPr>
              <a:t>running </a:t>
            </a:r>
            <a:r>
              <a:rPr lang="en-US" sz="1100" spc="-75" dirty="0">
                <a:latin typeface="Trebuchet MS"/>
                <a:cs typeface="Trebuchet MS"/>
              </a:rPr>
              <a:t>time </a:t>
            </a:r>
            <a:r>
              <a:rPr lang="en-US" sz="1100" spc="-70" dirty="0">
                <a:latin typeface="Trebuchet MS"/>
                <a:cs typeface="Trebuchet MS"/>
              </a:rPr>
              <a:t>of </a:t>
            </a:r>
            <a:r>
              <a:rPr lang="en-US" sz="1100" spc="-105" dirty="0">
                <a:latin typeface="Trebuchet MS"/>
                <a:cs typeface="Trebuchet MS"/>
              </a:rPr>
              <a:t>tree </a:t>
            </a:r>
            <a:r>
              <a:rPr lang="en-US" sz="1100" spc="-85" dirty="0">
                <a:latin typeface="Trebuchet MS"/>
                <a:cs typeface="Trebuchet MS"/>
              </a:rPr>
              <a:t>search.</a:t>
            </a:r>
            <a:r>
              <a:rPr lang="en-US" sz="1100" spc="315" dirty="0">
                <a:latin typeface="Trebuchet MS"/>
                <a:cs typeface="Trebuchet MS"/>
              </a:rPr>
              <a:t> </a:t>
            </a:r>
            <a:r>
              <a:rPr lang="en-US" sz="1100" spc="5" dirty="0">
                <a:latin typeface="Trebuchet MS"/>
                <a:cs typeface="Trebuchet MS"/>
              </a:rPr>
              <a:t>Our </a:t>
            </a:r>
            <a:r>
              <a:rPr lang="en-US" sz="1100" spc="-65" dirty="0">
                <a:latin typeface="Trebuchet MS"/>
                <a:cs typeface="Trebuchet MS"/>
              </a:rPr>
              <a:t>first </a:t>
            </a:r>
            <a:r>
              <a:rPr lang="en-US" sz="1100" spc="-55" dirty="0">
                <a:latin typeface="Trebuchet MS"/>
                <a:cs typeface="Trebuchet MS"/>
              </a:rPr>
              <a:t>algorithm </a:t>
            </a:r>
            <a:r>
              <a:rPr lang="en-US" sz="1100" spc="-80" dirty="0">
                <a:latin typeface="Trebuchet MS"/>
                <a:cs typeface="Trebuchet MS"/>
              </a:rPr>
              <a:t>will be </a:t>
            </a:r>
            <a:r>
              <a:rPr lang="en-US" sz="1100" spc="-75" dirty="0">
                <a:latin typeface="Trebuchet MS"/>
                <a:cs typeface="Trebuchet MS"/>
              </a:rPr>
              <a:t> </a:t>
            </a:r>
            <a:r>
              <a:rPr lang="en-US" sz="1100" spc="-50" dirty="0">
                <a:latin typeface="Trebuchet MS"/>
                <a:cs typeface="Trebuchet MS"/>
              </a:rPr>
              <a:t>dynamic programming. </a:t>
            </a:r>
            <a:r>
              <a:rPr lang="en-US" sz="1100" spc="-10" dirty="0">
                <a:latin typeface="Trebuchet MS"/>
                <a:cs typeface="Trebuchet MS"/>
              </a:rPr>
              <a:t>We </a:t>
            </a:r>
            <a:r>
              <a:rPr lang="en-US" sz="1100" spc="-70" dirty="0">
                <a:latin typeface="Trebuchet MS"/>
                <a:cs typeface="Trebuchet MS"/>
              </a:rPr>
              <a:t>have </a:t>
            </a:r>
            <a:r>
              <a:rPr lang="en-US" sz="1100" spc="-75" dirty="0">
                <a:latin typeface="Trebuchet MS"/>
                <a:cs typeface="Trebuchet MS"/>
              </a:rPr>
              <a:t>already </a:t>
            </a:r>
            <a:r>
              <a:rPr lang="en-US" sz="1100" spc="-90" dirty="0">
                <a:latin typeface="Trebuchet MS"/>
                <a:cs typeface="Trebuchet MS"/>
              </a:rPr>
              <a:t>seen </a:t>
            </a:r>
            <a:r>
              <a:rPr lang="en-US" sz="1100" spc="-50" dirty="0">
                <a:latin typeface="Trebuchet MS"/>
                <a:cs typeface="Trebuchet MS"/>
              </a:rPr>
              <a:t>dynamic </a:t>
            </a:r>
            <a:r>
              <a:rPr lang="en-US" sz="1100" spc="-45" dirty="0">
                <a:latin typeface="Trebuchet MS"/>
                <a:cs typeface="Trebuchet MS"/>
              </a:rPr>
              <a:t>programming </a:t>
            </a:r>
            <a:r>
              <a:rPr lang="en-US" sz="1100" spc="-50" dirty="0">
                <a:latin typeface="Trebuchet MS"/>
                <a:cs typeface="Trebuchet MS"/>
              </a:rPr>
              <a:t>in </a:t>
            </a:r>
            <a:r>
              <a:rPr lang="en-US" sz="1100" spc="-70" dirty="0">
                <a:latin typeface="Trebuchet MS"/>
                <a:cs typeface="Trebuchet MS"/>
              </a:rPr>
              <a:t>specific contexts. </a:t>
            </a:r>
            <a:r>
              <a:rPr lang="en-US" sz="1100" spc="-15" dirty="0">
                <a:latin typeface="Trebuchet MS"/>
                <a:cs typeface="Trebuchet MS"/>
              </a:rPr>
              <a:t>Now </a:t>
            </a:r>
            <a:r>
              <a:rPr lang="en-US" sz="1100" spc="-135" dirty="0">
                <a:latin typeface="Trebuchet MS"/>
                <a:cs typeface="Trebuchet MS"/>
              </a:rPr>
              <a:t>we </a:t>
            </a:r>
            <a:r>
              <a:rPr lang="en-US" sz="1100" spc="-80" dirty="0">
                <a:latin typeface="Trebuchet MS"/>
                <a:cs typeface="Trebuchet MS"/>
              </a:rPr>
              <a:t>will </a:t>
            </a:r>
            <a:r>
              <a:rPr lang="en-US" sz="1100" spc="-70" dirty="0">
                <a:latin typeface="Trebuchet MS"/>
                <a:cs typeface="Trebuchet MS"/>
              </a:rPr>
              <a:t>use </a:t>
            </a:r>
            <a:r>
              <a:rPr lang="en-US" sz="1100" spc="-65" dirty="0">
                <a:latin typeface="Trebuchet MS"/>
                <a:cs typeface="Trebuchet MS"/>
              </a:rPr>
              <a:t> </a:t>
            </a:r>
            <a:r>
              <a:rPr lang="en-US" sz="1100" spc="-75" dirty="0">
                <a:latin typeface="Trebuchet MS"/>
                <a:cs typeface="Trebuchet MS"/>
              </a:rPr>
              <a:t>the</a:t>
            </a:r>
            <a:r>
              <a:rPr lang="en-US" sz="1100" spc="60" dirty="0">
                <a:latin typeface="Trebuchet MS"/>
                <a:cs typeface="Trebuchet MS"/>
              </a:rPr>
              <a:t> </a:t>
            </a:r>
            <a:r>
              <a:rPr lang="en-US" sz="1100" spc="-75" dirty="0">
                <a:latin typeface="Trebuchet MS"/>
                <a:cs typeface="Trebuchet MS"/>
              </a:rPr>
              <a:t>search</a:t>
            </a:r>
            <a:r>
              <a:rPr lang="en-US" sz="1100" spc="60" dirty="0">
                <a:latin typeface="Trebuchet MS"/>
                <a:cs typeface="Trebuchet MS"/>
              </a:rPr>
              <a:t> </a:t>
            </a:r>
            <a:r>
              <a:rPr lang="en-US" sz="1100" spc="-75" dirty="0">
                <a:latin typeface="Trebuchet MS"/>
                <a:cs typeface="Trebuchet MS"/>
              </a:rPr>
              <a:t>problem</a:t>
            </a:r>
            <a:r>
              <a:rPr lang="en-US" sz="1100" spc="65" dirty="0">
                <a:latin typeface="Trebuchet MS"/>
                <a:cs typeface="Trebuchet MS"/>
              </a:rPr>
              <a:t> </a:t>
            </a:r>
            <a:r>
              <a:rPr lang="en-US" sz="1100" spc="-55" dirty="0">
                <a:latin typeface="Trebuchet MS"/>
                <a:cs typeface="Trebuchet MS"/>
              </a:rPr>
              <a:t>abstraction</a:t>
            </a:r>
            <a:r>
              <a:rPr lang="en-US" sz="1100" spc="60" dirty="0">
                <a:latin typeface="Trebuchet MS"/>
                <a:cs typeface="Trebuchet MS"/>
              </a:rPr>
              <a:t> </a:t>
            </a:r>
            <a:r>
              <a:rPr lang="en-US" sz="1100" spc="-45" dirty="0">
                <a:latin typeface="Trebuchet MS"/>
                <a:cs typeface="Trebuchet MS"/>
              </a:rPr>
              <a:t>to</a:t>
            </a:r>
            <a:r>
              <a:rPr lang="en-US" sz="1100" spc="60" dirty="0">
                <a:latin typeface="Trebuchet MS"/>
                <a:cs typeface="Trebuchet MS"/>
              </a:rPr>
              <a:t> </a:t>
            </a:r>
            <a:r>
              <a:rPr lang="en-US" sz="1100" spc="-95" dirty="0">
                <a:latin typeface="Trebuchet MS"/>
                <a:cs typeface="Trebuchet MS"/>
              </a:rPr>
              <a:t>define</a:t>
            </a:r>
            <a:r>
              <a:rPr lang="en-US" sz="1100" spc="65" dirty="0">
                <a:latin typeface="Trebuchet MS"/>
                <a:cs typeface="Trebuchet MS"/>
              </a:rPr>
              <a:t> </a:t>
            </a:r>
            <a:r>
              <a:rPr lang="en-US" sz="1100" spc="-60" dirty="0">
                <a:latin typeface="Trebuchet MS"/>
                <a:cs typeface="Trebuchet MS"/>
              </a:rPr>
              <a:t>a</a:t>
            </a:r>
            <a:r>
              <a:rPr lang="en-US" sz="1100" spc="60" dirty="0">
                <a:latin typeface="Trebuchet MS"/>
                <a:cs typeface="Trebuchet MS"/>
              </a:rPr>
              <a:t> </a:t>
            </a:r>
            <a:r>
              <a:rPr lang="en-US" sz="1100" spc="-60" dirty="0">
                <a:latin typeface="Trebuchet MS"/>
                <a:cs typeface="Trebuchet MS"/>
              </a:rPr>
              <a:t>single</a:t>
            </a:r>
            <a:r>
              <a:rPr lang="en-US" sz="1100" spc="60" dirty="0">
                <a:latin typeface="Trebuchet MS"/>
                <a:cs typeface="Trebuchet MS"/>
              </a:rPr>
              <a:t> </a:t>
            </a:r>
            <a:r>
              <a:rPr lang="en-US" sz="1100" spc="-50" dirty="0">
                <a:latin typeface="Trebuchet MS"/>
                <a:cs typeface="Trebuchet MS"/>
              </a:rPr>
              <a:t>dynamic</a:t>
            </a:r>
            <a:r>
              <a:rPr lang="en-US" sz="1100" spc="65" dirty="0">
                <a:latin typeface="Trebuchet MS"/>
                <a:cs typeface="Trebuchet MS"/>
              </a:rPr>
              <a:t> </a:t>
            </a:r>
            <a:r>
              <a:rPr lang="en-US" sz="1100" spc="-50" dirty="0">
                <a:latin typeface="Trebuchet MS"/>
                <a:cs typeface="Trebuchet MS"/>
              </a:rPr>
              <a:t>program</a:t>
            </a:r>
            <a:r>
              <a:rPr lang="en-US" sz="1100" spc="60" dirty="0">
                <a:latin typeface="Trebuchet MS"/>
                <a:cs typeface="Trebuchet MS"/>
              </a:rPr>
              <a:t> </a:t>
            </a:r>
            <a:r>
              <a:rPr lang="en-US" sz="1100" spc="-85" dirty="0">
                <a:latin typeface="Trebuchet MS"/>
                <a:cs typeface="Trebuchet MS"/>
              </a:rPr>
              <a:t>for</a:t>
            </a:r>
            <a:r>
              <a:rPr lang="en-US" sz="1100" spc="60" dirty="0">
                <a:latin typeface="Trebuchet MS"/>
                <a:cs typeface="Trebuchet MS"/>
              </a:rPr>
              <a:t> </a:t>
            </a:r>
            <a:r>
              <a:rPr lang="en-US" sz="1100" spc="-75" dirty="0">
                <a:latin typeface="Trebuchet MS"/>
                <a:cs typeface="Trebuchet MS"/>
              </a:rPr>
              <a:t>all</a:t>
            </a:r>
            <a:r>
              <a:rPr lang="en-US" sz="1100" spc="65" dirty="0">
                <a:latin typeface="Trebuchet MS"/>
                <a:cs typeface="Trebuchet MS"/>
              </a:rPr>
              <a:t> </a:t>
            </a:r>
            <a:r>
              <a:rPr lang="en-US" sz="1100" spc="-75" dirty="0">
                <a:latin typeface="Trebuchet MS"/>
                <a:cs typeface="Trebuchet MS"/>
              </a:rPr>
              <a:t>search</a:t>
            </a:r>
            <a:r>
              <a:rPr lang="en-US" sz="1100" spc="60" dirty="0">
                <a:latin typeface="Trebuchet MS"/>
                <a:cs typeface="Trebuchet MS"/>
              </a:rPr>
              <a:t> </a:t>
            </a:r>
            <a:r>
              <a:rPr lang="en-US" sz="1100" spc="-75" dirty="0">
                <a:latin typeface="Trebuchet MS"/>
                <a:cs typeface="Trebuchet MS"/>
              </a:rPr>
              <a:t>problems.</a:t>
            </a:r>
            <a:endParaRPr lang="en-US" sz="1100" dirty="0">
              <a:latin typeface="Trebuchet MS"/>
              <a:cs typeface="Trebuchet MS"/>
            </a:endParaRPr>
          </a:p>
          <a:p>
            <a:pPr marL="257810" marR="68580" indent="-207645" algn="just">
              <a:lnSpc>
                <a:spcPct val="102000"/>
              </a:lnSpc>
              <a:spcBef>
                <a:spcPts val="85"/>
              </a:spcBef>
              <a:buFont typeface="SimSun-ExtB"/>
              <a:buChar char="•"/>
              <a:tabLst>
                <a:tab pos="258445" algn="l"/>
              </a:tabLst>
            </a:pPr>
            <a:r>
              <a:rPr lang="en-US" sz="1100" spc="-45" dirty="0">
                <a:latin typeface="Trebuchet MS"/>
                <a:cs typeface="Trebuchet MS"/>
              </a:rPr>
              <a:t>First, </a:t>
            </a:r>
            <a:r>
              <a:rPr lang="en-US" sz="1100" spc="-95" dirty="0">
                <a:latin typeface="Trebuchet MS"/>
                <a:cs typeface="Trebuchet MS"/>
              </a:rPr>
              <a:t>let </a:t>
            </a:r>
            <a:r>
              <a:rPr lang="en-US" sz="1100" spc="-30" dirty="0">
                <a:latin typeface="Trebuchet MS"/>
                <a:cs typeface="Trebuchet MS"/>
              </a:rPr>
              <a:t>us </a:t>
            </a:r>
            <a:r>
              <a:rPr lang="en-US" sz="1100" spc="-50" dirty="0">
                <a:latin typeface="Trebuchet MS"/>
                <a:cs typeface="Trebuchet MS"/>
              </a:rPr>
              <a:t>try </a:t>
            </a:r>
            <a:r>
              <a:rPr lang="en-US" sz="1100" spc="-45" dirty="0">
                <a:latin typeface="Trebuchet MS"/>
                <a:cs typeface="Trebuchet MS"/>
              </a:rPr>
              <a:t>to </a:t>
            </a:r>
            <a:r>
              <a:rPr lang="en-US" sz="1100" spc="-40" dirty="0">
                <a:latin typeface="Trebuchet MS"/>
                <a:cs typeface="Trebuchet MS"/>
              </a:rPr>
              <a:t>think about </a:t>
            </a:r>
            <a:r>
              <a:rPr lang="en-US" sz="1100" spc="-75" dirty="0">
                <a:latin typeface="Trebuchet MS"/>
                <a:cs typeface="Trebuchet MS"/>
              </a:rPr>
              <a:t>the </a:t>
            </a:r>
            <a:r>
              <a:rPr lang="en-US" sz="1100" spc="-45" dirty="0">
                <a:latin typeface="Trebuchet MS"/>
                <a:cs typeface="Trebuchet MS"/>
              </a:rPr>
              <a:t>minimum cost </a:t>
            </a:r>
            <a:r>
              <a:rPr lang="en-US" sz="1100" spc="-50" dirty="0">
                <a:latin typeface="Trebuchet MS"/>
                <a:cs typeface="Trebuchet MS"/>
              </a:rPr>
              <a:t>path in </a:t>
            </a:r>
            <a:r>
              <a:rPr lang="en-US" sz="1100" spc="-75" dirty="0">
                <a:latin typeface="Trebuchet MS"/>
                <a:cs typeface="Trebuchet MS"/>
              </a:rPr>
              <a:t>the search </a:t>
            </a:r>
            <a:r>
              <a:rPr lang="en-US" sz="1100" spc="-105" dirty="0">
                <a:latin typeface="Trebuchet MS"/>
                <a:cs typeface="Trebuchet MS"/>
              </a:rPr>
              <a:t>tree </a:t>
            </a:r>
            <a:r>
              <a:rPr lang="en-US" sz="1100" spc="-90" dirty="0">
                <a:latin typeface="Trebuchet MS"/>
                <a:cs typeface="Trebuchet MS"/>
              </a:rPr>
              <a:t>recursively.</a:t>
            </a:r>
            <a:r>
              <a:rPr lang="en-US" sz="1100" spc="300" dirty="0">
                <a:latin typeface="Trebuchet MS"/>
                <a:cs typeface="Trebuchet MS"/>
              </a:rPr>
              <a:t> </a:t>
            </a:r>
            <a:r>
              <a:rPr lang="en-US" sz="1100" spc="-55" dirty="0">
                <a:latin typeface="Trebuchet MS"/>
                <a:cs typeface="Trebuchet MS"/>
              </a:rPr>
              <a:t>Define </a:t>
            </a:r>
            <a:r>
              <a:rPr lang="en-US" sz="1100" spc="-10" dirty="0" err="1">
                <a:latin typeface="Trebuchet MS"/>
                <a:cs typeface="Trebuchet MS"/>
              </a:rPr>
              <a:t>FutureCost</a:t>
            </a:r>
            <a:r>
              <a:rPr lang="en-US" sz="1100" spc="-10" dirty="0">
                <a:latin typeface="Trebuchet MS"/>
                <a:cs typeface="Trebuchet MS"/>
              </a:rPr>
              <a:t>(</a:t>
            </a:r>
            <a:r>
              <a:rPr lang="en-US" sz="1100" i="1" spc="-10" dirty="0">
                <a:latin typeface="Trebuchet MS"/>
                <a:cs typeface="Trebuchet MS"/>
              </a:rPr>
              <a:t>s</a:t>
            </a:r>
            <a:r>
              <a:rPr lang="en-US" sz="1100" spc="-10" dirty="0">
                <a:latin typeface="Trebuchet MS"/>
                <a:cs typeface="Trebuchet MS"/>
              </a:rPr>
              <a:t>) </a:t>
            </a:r>
            <a:r>
              <a:rPr lang="en-US" sz="1100" spc="-5" dirty="0">
                <a:latin typeface="Trebuchet MS"/>
                <a:cs typeface="Trebuchet MS"/>
              </a:rPr>
              <a:t> </a:t>
            </a:r>
            <a:r>
              <a:rPr lang="en-US" sz="1100" spc="-40" dirty="0">
                <a:latin typeface="Trebuchet MS"/>
                <a:cs typeface="Trebuchet MS"/>
              </a:rPr>
              <a:t>as </a:t>
            </a:r>
            <a:r>
              <a:rPr lang="en-US" sz="1100" spc="-75" dirty="0">
                <a:latin typeface="Trebuchet MS"/>
                <a:cs typeface="Trebuchet MS"/>
              </a:rPr>
              <a:t>the </a:t>
            </a:r>
            <a:r>
              <a:rPr lang="en-US" sz="1100" spc="-45" dirty="0">
                <a:latin typeface="Trebuchet MS"/>
                <a:cs typeface="Trebuchet MS"/>
              </a:rPr>
              <a:t>cost </a:t>
            </a:r>
            <a:r>
              <a:rPr lang="en-US" sz="1100" spc="-70" dirty="0">
                <a:latin typeface="Trebuchet MS"/>
                <a:cs typeface="Trebuchet MS"/>
              </a:rPr>
              <a:t>of </a:t>
            </a:r>
            <a:r>
              <a:rPr lang="en-US" sz="1100" spc="-75" dirty="0">
                <a:latin typeface="Trebuchet MS"/>
                <a:cs typeface="Trebuchet MS"/>
              </a:rPr>
              <a:t>the </a:t>
            </a:r>
            <a:r>
              <a:rPr lang="en-US" sz="1100" spc="-45" dirty="0">
                <a:latin typeface="Trebuchet MS"/>
                <a:cs typeface="Trebuchet MS"/>
              </a:rPr>
              <a:t>minimum cost </a:t>
            </a:r>
            <a:r>
              <a:rPr lang="en-US" sz="1100" spc="-50" dirty="0">
                <a:latin typeface="Trebuchet MS"/>
                <a:cs typeface="Trebuchet MS"/>
              </a:rPr>
              <a:t>path </a:t>
            </a:r>
            <a:r>
              <a:rPr lang="en-US" sz="1100" spc="-60" dirty="0">
                <a:latin typeface="Trebuchet MS"/>
                <a:cs typeface="Trebuchet MS"/>
              </a:rPr>
              <a:t>from </a:t>
            </a:r>
            <a:r>
              <a:rPr lang="en-US" sz="1100" i="1" spc="114" dirty="0">
                <a:latin typeface="Trebuchet MS"/>
                <a:cs typeface="Trebuchet MS"/>
              </a:rPr>
              <a:t>s </a:t>
            </a:r>
            <a:r>
              <a:rPr lang="en-US" sz="1100" spc="-45" dirty="0">
                <a:latin typeface="Trebuchet MS"/>
                <a:cs typeface="Trebuchet MS"/>
              </a:rPr>
              <a:t>to </a:t>
            </a:r>
            <a:r>
              <a:rPr lang="en-US" sz="1100" spc="-65" dirty="0">
                <a:latin typeface="Trebuchet MS"/>
                <a:cs typeface="Trebuchet MS"/>
              </a:rPr>
              <a:t>some </a:t>
            </a:r>
            <a:r>
              <a:rPr lang="en-US" sz="1100" spc="-80" dirty="0">
                <a:latin typeface="Trebuchet MS"/>
                <a:cs typeface="Trebuchet MS"/>
              </a:rPr>
              <a:t>end state. </a:t>
            </a:r>
            <a:r>
              <a:rPr lang="en-US" sz="1100" dirty="0">
                <a:latin typeface="Trebuchet MS"/>
                <a:cs typeface="Trebuchet MS"/>
              </a:rPr>
              <a:t>The </a:t>
            </a:r>
            <a:r>
              <a:rPr lang="en-US" sz="1100" spc="-45" dirty="0">
                <a:latin typeface="Trebuchet MS"/>
                <a:cs typeface="Trebuchet MS"/>
              </a:rPr>
              <a:t>minimum cost </a:t>
            </a:r>
            <a:r>
              <a:rPr lang="en-US" sz="1100" spc="-50" dirty="0">
                <a:latin typeface="Trebuchet MS"/>
                <a:cs typeface="Trebuchet MS"/>
              </a:rPr>
              <a:t>path starting </a:t>
            </a:r>
            <a:r>
              <a:rPr lang="en-US" sz="1100" spc="-60" dirty="0">
                <a:latin typeface="Trebuchet MS"/>
                <a:cs typeface="Trebuchet MS"/>
              </a:rPr>
              <a:t>with a </a:t>
            </a:r>
            <a:r>
              <a:rPr lang="en-US" sz="1100" spc="-55" dirty="0">
                <a:latin typeface="Trebuchet MS"/>
                <a:cs typeface="Trebuchet MS"/>
              </a:rPr>
              <a:t> </a:t>
            </a:r>
            <a:r>
              <a:rPr lang="en-US" sz="1100" spc="-65" dirty="0">
                <a:latin typeface="Trebuchet MS"/>
                <a:cs typeface="Trebuchet MS"/>
              </a:rPr>
              <a:t>state </a:t>
            </a:r>
            <a:r>
              <a:rPr lang="en-US" sz="1100" i="1" spc="114" dirty="0">
                <a:latin typeface="Trebuchet MS"/>
                <a:cs typeface="Trebuchet MS"/>
              </a:rPr>
              <a:t>s </a:t>
            </a:r>
            <a:r>
              <a:rPr lang="en-US" sz="1100" spc="-45" dirty="0">
                <a:latin typeface="Trebuchet MS"/>
                <a:cs typeface="Trebuchet MS"/>
              </a:rPr>
              <a:t>to an </a:t>
            </a:r>
            <a:r>
              <a:rPr lang="en-US" sz="1100" spc="-80" dirty="0">
                <a:latin typeface="Trebuchet MS"/>
                <a:cs typeface="Trebuchet MS"/>
              </a:rPr>
              <a:t>end </a:t>
            </a:r>
            <a:r>
              <a:rPr lang="en-US" sz="1100" spc="-65" dirty="0">
                <a:latin typeface="Trebuchet MS"/>
                <a:cs typeface="Trebuchet MS"/>
              </a:rPr>
              <a:t>state </a:t>
            </a:r>
            <a:r>
              <a:rPr lang="en-US" sz="1100" spc="-35" dirty="0">
                <a:latin typeface="Trebuchet MS"/>
                <a:cs typeface="Trebuchet MS"/>
              </a:rPr>
              <a:t>must </a:t>
            </a:r>
            <a:r>
              <a:rPr lang="en-US" sz="1100" spc="-80" dirty="0">
                <a:latin typeface="Trebuchet MS"/>
                <a:cs typeface="Trebuchet MS"/>
              </a:rPr>
              <a:t>take </a:t>
            </a:r>
            <a:r>
              <a:rPr lang="en-US" sz="1100" spc="-60" dirty="0">
                <a:latin typeface="Trebuchet MS"/>
                <a:cs typeface="Trebuchet MS"/>
              </a:rPr>
              <a:t>a </a:t>
            </a:r>
            <a:r>
              <a:rPr lang="en-US" sz="1100" spc="-65" dirty="0">
                <a:latin typeface="Trebuchet MS"/>
                <a:cs typeface="Trebuchet MS"/>
              </a:rPr>
              <a:t>first </a:t>
            </a:r>
            <a:r>
              <a:rPr lang="en-US" sz="1100" spc="-55" dirty="0">
                <a:latin typeface="Trebuchet MS"/>
                <a:cs typeface="Trebuchet MS"/>
              </a:rPr>
              <a:t>action </a:t>
            </a:r>
            <a:r>
              <a:rPr lang="en-US" sz="1100" i="1" spc="-60" dirty="0">
                <a:latin typeface="Trebuchet MS"/>
                <a:cs typeface="Trebuchet MS"/>
              </a:rPr>
              <a:t>a</a:t>
            </a:r>
            <a:r>
              <a:rPr lang="en-US" sz="1100" spc="-60" dirty="0">
                <a:latin typeface="Trebuchet MS"/>
                <a:cs typeface="Trebuchet MS"/>
              </a:rPr>
              <a:t>, </a:t>
            </a:r>
            <a:r>
              <a:rPr lang="en-US" sz="1100" spc="-55" dirty="0">
                <a:latin typeface="Trebuchet MS"/>
                <a:cs typeface="Trebuchet MS"/>
              </a:rPr>
              <a:t>which </a:t>
            </a:r>
            <a:r>
              <a:rPr lang="en-US" sz="1100" spc="-65" dirty="0">
                <a:latin typeface="Trebuchet MS"/>
                <a:cs typeface="Trebuchet MS"/>
              </a:rPr>
              <a:t>results </a:t>
            </a:r>
            <a:r>
              <a:rPr lang="en-US" sz="1100" spc="-50" dirty="0">
                <a:latin typeface="Trebuchet MS"/>
                <a:cs typeface="Trebuchet MS"/>
              </a:rPr>
              <a:t>in </a:t>
            </a:r>
            <a:r>
              <a:rPr lang="en-US" sz="1100" spc="-65" dirty="0">
                <a:latin typeface="Trebuchet MS"/>
                <a:cs typeface="Trebuchet MS"/>
              </a:rPr>
              <a:t>another state </a:t>
            </a:r>
            <a:r>
              <a:rPr lang="en-US" sz="1100" i="1" spc="20" dirty="0">
                <a:latin typeface="Trebuchet MS"/>
                <a:cs typeface="Trebuchet MS"/>
              </a:rPr>
              <a:t>s</a:t>
            </a:r>
            <a:r>
              <a:rPr lang="en-US" sz="1200" spc="30" baseline="28985" dirty="0">
                <a:latin typeface="Lucida Sans Unicode"/>
                <a:cs typeface="Lucida Sans Unicode"/>
              </a:rPr>
              <a:t>′</a:t>
            </a:r>
            <a:r>
              <a:rPr lang="en-US" sz="1100" spc="20" dirty="0">
                <a:latin typeface="Trebuchet MS"/>
                <a:cs typeface="Trebuchet MS"/>
              </a:rPr>
              <a:t>, </a:t>
            </a:r>
            <a:r>
              <a:rPr lang="en-US" sz="1100" spc="-60" dirty="0">
                <a:latin typeface="Trebuchet MS"/>
                <a:cs typeface="Trebuchet MS"/>
              </a:rPr>
              <a:t>from which </a:t>
            </a:r>
            <a:r>
              <a:rPr lang="en-US" sz="1100" spc="-140" dirty="0">
                <a:latin typeface="Trebuchet MS"/>
                <a:cs typeface="Trebuchet MS"/>
              </a:rPr>
              <a:t>we </a:t>
            </a:r>
            <a:r>
              <a:rPr lang="en-US" sz="1100" spc="-80" dirty="0">
                <a:latin typeface="Trebuchet MS"/>
                <a:cs typeface="Trebuchet MS"/>
              </a:rPr>
              <a:t>better </a:t>
            </a:r>
            <a:r>
              <a:rPr lang="en-US" sz="1100" spc="-75" dirty="0">
                <a:latin typeface="Trebuchet MS"/>
                <a:cs typeface="Trebuchet MS"/>
              </a:rPr>
              <a:t> </a:t>
            </a:r>
            <a:r>
              <a:rPr lang="en-US" sz="1100" spc="-80" dirty="0">
                <a:latin typeface="Trebuchet MS"/>
                <a:cs typeface="Trebuchet MS"/>
              </a:rPr>
              <a:t>take</a:t>
            </a:r>
            <a:r>
              <a:rPr lang="en-US" sz="1100" spc="55" dirty="0">
                <a:latin typeface="Trebuchet MS"/>
                <a:cs typeface="Trebuchet MS"/>
              </a:rPr>
              <a:t> </a:t>
            </a:r>
            <a:r>
              <a:rPr lang="en-US" sz="1100" spc="-60" dirty="0">
                <a:latin typeface="Trebuchet MS"/>
                <a:cs typeface="Trebuchet MS"/>
              </a:rPr>
              <a:t>a</a:t>
            </a:r>
            <a:r>
              <a:rPr lang="en-US" sz="1100" spc="60" dirty="0">
                <a:latin typeface="Trebuchet MS"/>
                <a:cs typeface="Trebuchet MS"/>
              </a:rPr>
              <a:t> </a:t>
            </a:r>
            <a:r>
              <a:rPr lang="en-US" sz="1100" spc="-45" dirty="0">
                <a:latin typeface="Trebuchet MS"/>
                <a:cs typeface="Trebuchet MS"/>
              </a:rPr>
              <a:t>minimum</a:t>
            </a:r>
            <a:r>
              <a:rPr lang="en-US" sz="1100" spc="60" dirty="0">
                <a:latin typeface="Trebuchet MS"/>
                <a:cs typeface="Trebuchet MS"/>
              </a:rPr>
              <a:t> </a:t>
            </a:r>
            <a:r>
              <a:rPr lang="en-US" sz="1100" spc="-45" dirty="0">
                <a:latin typeface="Trebuchet MS"/>
                <a:cs typeface="Trebuchet MS"/>
              </a:rPr>
              <a:t>cost</a:t>
            </a:r>
            <a:r>
              <a:rPr lang="en-US" sz="1100" spc="60" dirty="0">
                <a:latin typeface="Trebuchet MS"/>
                <a:cs typeface="Trebuchet MS"/>
              </a:rPr>
              <a:t> </a:t>
            </a:r>
            <a:r>
              <a:rPr lang="en-US" sz="1100" spc="-50" dirty="0">
                <a:latin typeface="Trebuchet MS"/>
                <a:cs typeface="Trebuchet MS"/>
              </a:rPr>
              <a:t>path</a:t>
            </a:r>
            <a:r>
              <a:rPr lang="en-US" sz="1100" spc="60" dirty="0">
                <a:latin typeface="Trebuchet MS"/>
                <a:cs typeface="Trebuchet MS"/>
              </a:rPr>
              <a:t> </a:t>
            </a:r>
            <a:r>
              <a:rPr lang="en-US" sz="1100" spc="-45" dirty="0">
                <a:latin typeface="Trebuchet MS"/>
                <a:cs typeface="Trebuchet MS"/>
              </a:rPr>
              <a:t>to</a:t>
            </a:r>
            <a:r>
              <a:rPr lang="en-US" sz="1100" spc="60" dirty="0">
                <a:latin typeface="Trebuchet MS"/>
                <a:cs typeface="Trebuchet MS"/>
              </a:rPr>
              <a:t> </a:t>
            </a:r>
            <a:r>
              <a:rPr lang="en-US" sz="1100" spc="-75" dirty="0">
                <a:latin typeface="Trebuchet MS"/>
                <a:cs typeface="Trebuchet MS"/>
              </a:rPr>
              <a:t>the</a:t>
            </a:r>
            <a:r>
              <a:rPr lang="en-US" sz="1100" spc="60" dirty="0">
                <a:latin typeface="Trebuchet MS"/>
                <a:cs typeface="Trebuchet MS"/>
              </a:rPr>
              <a:t> </a:t>
            </a:r>
            <a:r>
              <a:rPr lang="en-US" sz="1100" spc="-80" dirty="0">
                <a:latin typeface="Trebuchet MS"/>
                <a:cs typeface="Trebuchet MS"/>
              </a:rPr>
              <a:t>end</a:t>
            </a:r>
            <a:r>
              <a:rPr lang="en-US" sz="1100" spc="60" dirty="0">
                <a:latin typeface="Trebuchet MS"/>
                <a:cs typeface="Trebuchet MS"/>
              </a:rPr>
              <a:t> </a:t>
            </a:r>
            <a:r>
              <a:rPr lang="en-US" sz="1100" spc="-80" dirty="0">
                <a:latin typeface="Trebuchet MS"/>
                <a:cs typeface="Trebuchet MS"/>
              </a:rPr>
              <a:t>state.</a:t>
            </a:r>
            <a:endParaRPr lang="en-US" sz="1100" dirty="0">
              <a:latin typeface="Trebuchet MS"/>
              <a:cs typeface="Trebuchet MS"/>
            </a:endParaRPr>
          </a:p>
          <a:p>
            <a:pPr marL="257810" marR="67945" indent="-207645" algn="just">
              <a:lnSpc>
                <a:spcPts val="1960"/>
              </a:lnSpc>
              <a:spcBef>
                <a:spcPts val="65"/>
              </a:spcBef>
              <a:buFont typeface="SimSun-ExtB"/>
              <a:buChar char="•"/>
              <a:tabLst>
                <a:tab pos="258445" algn="l"/>
              </a:tabLst>
            </a:pPr>
            <a:r>
              <a:rPr lang="en-US" sz="1100" spc="-40" dirty="0">
                <a:latin typeface="Trebuchet MS"/>
                <a:cs typeface="Trebuchet MS"/>
              </a:rPr>
              <a:t>Written </a:t>
            </a:r>
            <a:r>
              <a:rPr lang="en-US" sz="1100" spc="-50" dirty="0">
                <a:latin typeface="Trebuchet MS"/>
                <a:cs typeface="Trebuchet MS"/>
              </a:rPr>
              <a:t>in symbols, </a:t>
            </a:r>
            <a:r>
              <a:rPr lang="en-US" sz="1100" spc="-140" dirty="0">
                <a:latin typeface="Trebuchet MS"/>
                <a:cs typeface="Trebuchet MS"/>
              </a:rPr>
              <a:t>we</a:t>
            </a:r>
            <a:r>
              <a:rPr lang="en-US" sz="1100" spc="200" dirty="0">
                <a:latin typeface="Trebuchet MS"/>
                <a:cs typeface="Trebuchet MS"/>
              </a:rPr>
              <a:t> </a:t>
            </a:r>
            <a:r>
              <a:rPr lang="en-US" sz="1100" spc="-70" dirty="0">
                <a:latin typeface="Trebuchet MS"/>
                <a:cs typeface="Trebuchet MS"/>
              </a:rPr>
              <a:t>have </a:t>
            </a:r>
            <a:r>
              <a:rPr lang="en-US" sz="1100" spc="-60" dirty="0">
                <a:latin typeface="Trebuchet MS"/>
                <a:cs typeface="Trebuchet MS"/>
              </a:rPr>
              <a:t>a </a:t>
            </a:r>
            <a:r>
              <a:rPr lang="en-US" sz="1100" spc="-80" dirty="0">
                <a:latin typeface="Trebuchet MS"/>
                <a:cs typeface="Trebuchet MS"/>
              </a:rPr>
              <a:t>nice </a:t>
            </a:r>
            <a:r>
              <a:rPr lang="en-US" sz="1100" spc="-90" dirty="0">
                <a:latin typeface="Trebuchet MS"/>
                <a:cs typeface="Trebuchet MS"/>
              </a:rPr>
              <a:t>recurrence.</a:t>
            </a:r>
            <a:r>
              <a:rPr lang="en-US" sz="1100" spc="300" dirty="0">
                <a:latin typeface="Trebuchet MS"/>
                <a:cs typeface="Trebuchet MS"/>
              </a:rPr>
              <a:t> </a:t>
            </a:r>
            <a:r>
              <a:rPr lang="en-US" sz="1100" spc="-15" dirty="0">
                <a:latin typeface="Trebuchet MS"/>
                <a:cs typeface="Trebuchet MS"/>
              </a:rPr>
              <a:t>Throughout </a:t>
            </a:r>
            <a:r>
              <a:rPr lang="en-US" sz="1100" spc="-45" dirty="0">
                <a:latin typeface="Trebuchet MS"/>
                <a:cs typeface="Trebuchet MS"/>
              </a:rPr>
              <a:t>this </a:t>
            </a:r>
            <a:r>
              <a:rPr lang="en-US" sz="1100" spc="-75" dirty="0">
                <a:latin typeface="Trebuchet MS"/>
                <a:cs typeface="Trebuchet MS"/>
              </a:rPr>
              <a:t>course, </a:t>
            </a:r>
            <a:r>
              <a:rPr lang="en-US" sz="1100" spc="-140" dirty="0">
                <a:latin typeface="Trebuchet MS"/>
                <a:cs typeface="Trebuchet MS"/>
              </a:rPr>
              <a:t>we</a:t>
            </a:r>
            <a:r>
              <a:rPr lang="en-US" sz="1100" spc="204" dirty="0">
                <a:latin typeface="Trebuchet MS"/>
                <a:cs typeface="Trebuchet MS"/>
              </a:rPr>
              <a:t> </a:t>
            </a:r>
            <a:r>
              <a:rPr lang="en-US" sz="1100" spc="-80" dirty="0">
                <a:latin typeface="Trebuchet MS"/>
                <a:cs typeface="Trebuchet MS"/>
              </a:rPr>
              <a:t>will </a:t>
            </a:r>
            <a:r>
              <a:rPr lang="en-US" sz="1100" spc="-110" dirty="0">
                <a:latin typeface="Trebuchet MS"/>
                <a:cs typeface="Trebuchet MS"/>
              </a:rPr>
              <a:t>see </a:t>
            </a:r>
            <a:r>
              <a:rPr lang="en-US" sz="1100" spc="-40" dirty="0">
                <a:latin typeface="Trebuchet MS"/>
                <a:cs typeface="Trebuchet MS"/>
              </a:rPr>
              <a:t>many </a:t>
            </a:r>
            <a:r>
              <a:rPr lang="en-US" sz="1100" spc="-80" dirty="0">
                <a:latin typeface="Trebuchet MS"/>
                <a:cs typeface="Trebuchet MS"/>
              </a:rPr>
              <a:t>recurrences </a:t>
            </a:r>
            <a:r>
              <a:rPr lang="en-US" sz="1100" spc="-70" dirty="0">
                <a:latin typeface="Trebuchet MS"/>
                <a:cs typeface="Trebuchet MS"/>
              </a:rPr>
              <a:t>of </a:t>
            </a:r>
            <a:r>
              <a:rPr lang="en-US" sz="1100" spc="-65" dirty="0">
                <a:latin typeface="Trebuchet MS"/>
                <a:cs typeface="Trebuchet MS"/>
              </a:rPr>
              <a:t> </a:t>
            </a:r>
            <a:r>
              <a:rPr lang="en-US" sz="1100" spc="-45" dirty="0">
                <a:latin typeface="Trebuchet MS"/>
                <a:cs typeface="Trebuchet MS"/>
              </a:rPr>
              <a:t>this </a:t>
            </a:r>
            <a:r>
              <a:rPr lang="en-US" sz="1100" spc="-85" dirty="0">
                <a:latin typeface="Trebuchet MS"/>
                <a:cs typeface="Trebuchet MS"/>
              </a:rPr>
              <a:t>form.</a:t>
            </a:r>
            <a:r>
              <a:rPr lang="en-US" sz="1100" spc="-80" dirty="0">
                <a:latin typeface="Trebuchet MS"/>
                <a:cs typeface="Trebuchet MS"/>
              </a:rPr>
              <a:t> </a:t>
            </a:r>
            <a:r>
              <a:rPr lang="en-US" sz="1100" dirty="0">
                <a:latin typeface="Trebuchet MS"/>
                <a:cs typeface="Trebuchet MS"/>
              </a:rPr>
              <a:t>The </a:t>
            </a:r>
            <a:r>
              <a:rPr lang="en-US" sz="1100" spc="-55" dirty="0">
                <a:latin typeface="Trebuchet MS"/>
                <a:cs typeface="Trebuchet MS"/>
              </a:rPr>
              <a:t>basic </a:t>
            </a:r>
            <a:r>
              <a:rPr lang="en-US" sz="1100" spc="-70" dirty="0">
                <a:latin typeface="Trebuchet MS"/>
                <a:cs typeface="Trebuchet MS"/>
              </a:rPr>
              <a:t>form </a:t>
            </a:r>
            <a:r>
              <a:rPr lang="en-US" sz="1100" spc="-50" dirty="0">
                <a:latin typeface="Trebuchet MS"/>
                <a:cs typeface="Trebuchet MS"/>
              </a:rPr>
              <a:t>is </a:t>
            </a:r>
            <a:r>
              <a:rPr lang="en-US" sz="1100" spc="-60" dirty="0">
                <a:latin typeface="Trebuchet MS"/>
                <a:cs typeface="Trebuchet MS"/>
              </a:rPr>
              <a:t>a </a:t>
            </a:r>
            <a:r>
              <a:rPr lang="en-US" sz="1100" spc="-70" dirty="0">
                <a:latin typeface="Trebuchet MS"/>
                <a:cs typeface="Trebuchet MS"/>
              </a:rPr>
              <a:t>base </a:t>
            </a:r>
            <a:r>
              <a:rPr lang="en-US" sz="1100" spc="-75" dirty="0">
                <a:latin typeface="Trebuchet MS"/>
                <a:cs typeface="Trebuchet MS"/>
              </a:rPr>
              <a:t>case </a:t>
            </a:r>
            <a:r>
              <a:rPr lang="en-US" sz="1100" spc="-50" dirty="0">
                <a:latin typeface="Trebuchet MS"/>
                <a:cs typeface="Trebuchet MS"/>
              </a:rPr>
              <a:t>(when </a:t>
            </a:r>
            <a:r>
              <a:rPr lang="en-US" sz="1100" i="1" spc="114" dirty="0">
                <a:latin typeface="Trebuchet MS"/>
                <a:cs typeface="Trebuchet MS"/>
              </a:rPr>
              <a:t>s </a:t>
            </a:r>
            <a:r>
              <a:rPr lang="en-US" sz="1100" spc="-50" dirty="0">
                <a:latin typeface="Trebuchet MS"/>
                <a:cs typeface="Trebuchet MS"/>
              </a:rPr>
              <a:t>is </a:t>
            </a:r>
            <a:r>
              <a:rPr lang="en-US" sz="1100" spc="-60" dirty="0">
                <a:latin typeface="Trebuchet MS"/>
                <a:cs typeface="Trebuchet MS"/>
              </a:rPr>
              <a:t>a </a:t>
            </a:r>
            <a:r>
              <a:rPr lang="en-US" sz="1100" spc="-80" dirty="0">
                <a:latin typeface="Trebuchet MS"/>
                <a:cs typeface="Trebuchet MS"/>
              </a:rPr>
              <a:t>end </a:t>
            </a:r>
            <a:r>
              <a:rPr lang="en-US" sz="1100" spc="-50" dirty="0">
                <a:latin typeface="Trebuchet MS"/>
                <a:cs typeface="Trebuchet MS"/>
              </a:rPr>
              <a:t>state) and </a:t>
            </a:r>
            <a:r>
              <a:rPr lang="en-US" sz="1100" spc="-45" dirty="0">
                <a:latin typeface="Trebuchet MS"/>
                <a:cs typeface="Trebuchet MS"/>
              </a:rPr>
              <a:t>an </a:t>
            </a:r>
            <a:r>
              <a:rPr lang="en-US" sz="1100" spc="-60" dirty="0">
                <a:latin typeface="Trebuchet MS"/>
                <a:cs typeface="Trebuchet MS"/>
              </a:rPr>
              <a:t>inductive </a:t>
            </a:r>
            <a:r>
              <a:rPr lang="en-US" sz="1100" spc="-90" dirty="0">
                <a:latin typeface="Trebuchet MS"/>
                <a:cs typeface="Trebuchet MS"/>
              </a:rPr>
              <a:t>case, </a:t>
            </a:r>
            <a:r>
              <a:rPr lang="en-US" sz="1100" spc="-55" dirty="0">
                <a:latin typeface="Trebuchet MS"/>
                <a:cs typeface="Trebuchet MS"/>
              </a:rPr>
              <a:t>which </a:t>
            </a:r>
            <a:r>
              <a:rPr lang="en-US" sz="1100" spc="-45" dirty="0">
                <a:latin typeface="Trebuchet MS"/>
                <a:cs typeface="Trebuchet MS"/>
              </a:rPr>
              <a:t>consists </a:t>
            </a:r>
            <a:r>
              <a:rPr lang="en-US" sz="1100" spc="-70" dirty="0">
                <a:latin typeface="Trebuchet MS"/>
                <a:cs typeface="Trebuchet MS"/>
              </a:rPr>
              <a:t>of </a:t>
            </a:r>
            <a:r>
              <a:rPr lang="en-US" sz="1100" spc="-65" dirty="0">
                <a:latin typeface="Trebuchet MS"/>
                <a:cs typeface="Trebuchet MS"/>
              </a:rPr>
              <a:t> </a:t>
            </a:r>
            <a:r>
              <a:rPr lang="en-US" sz="1100" spc="-35" dirty="0">
                <a:latin typeface="Trebuchet MS"/>
                <a:cs typeface="Trebuchet MS"/>
              </a:rPr>
              <a:t>taking </a:t>
            </a:r>
            <a:r>
              <a:rPr lang="en-US" sz="1100" spc="-75" dirty="0">
                <a:latin typeface="Trebuchet MS"/>
                <a:cs typeface="Trebuchet MS"/>
              </a:rPr>
              <a:t>the </a:t>
            </a:r>
            <a:r>
              <a:rPr lang="en-US" sz="1100" spc="-45" dirty="0">
                <a:latin typeface="Trebuchet MS"/>
                <a:cs typeface="Trebuchet MS"/>
              </a:rPr>
              <a:t>minimum </a:t>
            </a:r>
            <a:r>
              <a:rPr lang="en-US" sz="1100" spc="-75" dirty="0">
                <a:latin typeface="Trebuchet MS"/>
                <a:cs typeface="Trebuchet MS"/>
              </a:rPr>
              <a:t>over all </a:t>
            </a:r>
            <a:r>
              <a:rPr lang="en-US" sz="1100" spc="-60" dirty="0">
                <a:latin typeface="Trebuchet MS"/>
                <a:cs typeface="Trebuchet MS"/>
              </a:rPr>
              <a:t>possible </a:t>
            </a:r>
            <a:r>
              <a:rPr lang="en-US" sz="1100" spc="-50" dirty="0">
                <a:latin typeface="Trebuchet MS"/>
                <a:cs typeface="Trebuchet MS"/>
              </a:rPr>
              <a:t>actions </a:t>
            </a:r>
            <a:r>
              <a:rPr lang="en-US" sz="1100" i="1" spc="20" dirty="0">
                <a:latin typeface="Trebuchet MS"/>
                <a:cs typeface="Trebuchet MS"/>
              </a:rPr>
              <a:t>a </a:t>
            </a:r>
            <a:r>
              <a:rPr lang="en-US" sz="1100" spc="-60" dirty="0">
                <a:latin typeface="Trebuchet MS"/>
                <a:cs typeface="Trebuchet MS"/>
              </a:rPr>
              <a:t>from </a:t>
            </a:r>
            <a:r>
              <a:rPr lang="en-US" sz="1100" i="1" spc="-10" dirty="0">
                <a:latin typeface="Trebuchet MS"/>
                <a:cs typeface="Trebuchet MS"/>
              </a:rPr>
              <a:t>s</a:t>
            </a:r>
            <a:r>
              <a:rPr lang="en-US" sz="1100" spc="-10" dirty="0">
                <a:latin typeface="Trebuchet MS"/>
                <a:cs typeface="Trebuchet MS"/>
              </a:rPr>
              <a:t>, </a:t>
            </a:r>
            <a:r>
              <a:rPr lang="en-US" sz="1100" spc="-35" dirty="0">
                <a:latin typeface="Trebuchet MS"/>
                <a:cs typeface="Trebuchet MS"/>
              </a:rPr>
              <a:t>taking </a:t>
            </a:r>
            <a:r>
              <a:rPr lang="en-US" sz="1100" spc="-45" dirty="0">
                <a:latin typeface="Trebuchet MS"/>
                <a:cs typeface="Trebuchet MS"/>
              </a:rPr>
              <a:t>an </a:t>
            </a:r>
            <a:r>
              <a:rPr lang="en-US" sz="1100" spc="-65" dirty="0">
                <a:latin typeface="Trebuchet MS"/>
                <a:cs typeface="Trebuchet MS"/>
              </a:rPr>
              <a:t>initial </a:t>
            </a:r>
            <a:r>
              <a:rPr lang="en-US" sz="1100" spc="-70" dirty="0">
                <a:latin typeface="Trebuchet MS"/>
                <a:cs typeface="Trebuchet MS"/>
              </a:rPr>
              <a:t>step </a:t>
            </a:r>
            <a:r>
              <a:rPr lang="en-US" sz="1100" spc="-55" dirty="0">
                <a:latin typeface="Trebuchet MS"/>
                <a:cs typeface="Trebuchet MS"/>
              </a:rPr>
              <a:t>resulting </a:t>
            </a:r>
            <a:r>
              <a:rPr lang="en-US" sz="1100" spc="-50" dirty="0">
                <a:latin typeface="Trebuchet MS"/>
                <a:cs typeface="Trebuchet MS"/>
              </a:rPr>
              <a:t>in </a:t>
            </a:r>
            <a:r>
              <a:rPr lang="en-US" sz="1100" spc="-45" dirty="0">
                <a:latin typeface="Trebuchet MS"/>
                <a:cs typeface="Trebuchet MS"/>
              </a:rPr>
              <a:t>an </a:t>
            </a:r>
            <a:r>
              <a:rPr lang="en-US" sz="1100" b="1" spc="-25" dirty="0">
                <a:latin typeface="Trebuchet MS"/>
                <a:cs typeface="Trebuchet MS"/>
              </a:rPr>
              <a:t>immediate </a:t>
            </a:r>
            <a:r>
              <a:rPr lang="en-US" sz="1100" b="1" spc="-20" dirty="0">
                <a:latin typeface="Trebuchet MS"/>
                <a:cs typeface="Trebuchet MS"/>
              </a:rPr>
              <a:t> </a:t>
            </a:r>
            <a:r>
              <a:rPr lang="en-US" sz="1100" spc="-55" dirty="0">
                <a:latin typeface="Trebuchet MS"/>
                <a:cs typeface="Trebuchet MS"/>
              </a:rPr>
              <a:t>action</a:t>
            </a:r>
            <a:r>
              <a:rPr lang="en-US" sz="1100" spc="55" dirty="0">
                <a:latin typeface="Trebuchet MS"/>
                <a:cs typeface="Trebuchet MS"/>
              </a:rPr>
              <a:t> </a:t>
            </a:r>
            <a:r>
              <a:rPr lang="en-US" sz="1100" spc="-45" dirty="0">
                <a:latin typeface="Trebuchet MS"/>
                <a:cs typeface="Trebuchet MS"/>
              </a:rPr>
              <a:t>cost</a:t>
            </a:r>
            <a:r>
              <a:rPr lang="en-US" sz="1100" spc="60" dirty="0">
                <a:latin typeface="Trebuchet MS"/>
                <a:cs typeface="Trebuchet MS"/>
              </a:rPr>
              <a:t> </a:t>
            </a:r>
            <a:r>
              <a:rPr lang="en-US" sz="1100" spc="-5" dirty="0">
                <a:latin typeface="Trebuchet MS"/>
                <a:cs typeface="Trebuchet MS"/>
              </a:rPr>
              <a:t>Cost(</a:t>
            </a:r>
            <a:r>
              <a:rPr lang="en-US" sz="1100" i="1" spc="-5" dirty="0">
                <a:latin typeface="Trebuchet MS"/>
                <a:cs typeface="Trebuchet MS"/>
              </a:rPr>
              <a:t>s,</a:t>
            </a:r>
            <a:r>
              <a:rPr lang="en-US" sz="1100" i="1" spc="-210" dirty="0">
                <a:latin typeface="Trebuchet MS"/>
                <a:cs typeface="Trebuchet MS"/>
              </a:rPr>
              <a:t> </a:t>
            </a:r>
            <a:r>
              <a:rPr lang="en-US" sz="1100" i="1" spc="30" dirty="0">
                <a:latin typeface="Trebuchet MS"/>
                <a:cs typeface="Trebuchet MS"/>
              </a:rPr>
              <a:t>a</a:t>
            </a:r>
            <a:r>
              <a:rPr lang="en-US" sz="1100" spc="30" dirty="0">
                <a:latin typeface="Trebuchet MS"/>
                <a:cs typeface="Trebuchet MS"/>
              </a:rPr>
              <a:t>)</a:t>
            </a:r>
            <a:r>
              <a:rPr lang="en-US" sz="1100" spc="60" dirty="0">
                <a:latin typeface="Trebuchet MS"/>
                <a:cs typeface="Trebuchet MS"/>
              </a:rPr>
              <a:t> </a:t>
            </a:r>
            <a:r>
              <a:rPr lang="en-US" sz="1100" spc="-50" dirty="0">
                <a:latin typeface="Trebuchet MS"/>
                <a:cs typeface="Trebuchet MS"/>
              </a:rPr>
              <a:t>and</a:t>
            </a:r>
            <a:r>
              <a:rPr lang="en-US" sz="1100" spc="60" dirty="0">
                <a:latin typeface="Trebuchet MS"/>
                <a:cs typeface="Trebuchet MS"/>
              </a:rPr>
              <a:t> </a:t>
            </a:r>
            <a:r>
              <a:rPr lang="en-US" sz="1100" spc="-60" dirty="0">
                <a:latin typeface="Trebuchet MS"/>
                <a:cs typeface="Trebuchet MS"/>
              </a:rPr>
              <a:t>a</a:t>
            </a:r>
            <a:r>
              <a:rPr lang="en-US" sz="1100" spc="60" dirty="0">
                <a:latin typeface="Trebuchet MS"/>
                <a:cs typeface="Trebuchet MS"/>
              </a:rPr>
              <a:t> </a:t>
            </a:r>
            <a:r>
              <a:rPr lang="en-US" sz="1100" b="1" spc="-40" dirty="0">
                <a:latin typeface="Trebuchet MS"/>
                <a:cs typeface="Trebuchet MS"/>
              </a:rPr>
              <a:t>future</a:t>
            </a:r>
            <a:r>
              <a:rPr lang="en-US" sz="1100" b="1" spc="60" dirty="0">
                <a:latin typeface="Trebuchet MS"/>
                <a:cs typeface="Trebuchet MS"/>
              </a:rPr>
              <a:t> </a:t>
            </a:r>
            <a:r>
              <a:rPr lang="en-US" sz="1100" spc="-65" dirty="0">
                <a:latin typeface="Trebuchet MS"/>
                <a:cs typeface="Trebuchet MS"/>
              </a:rPr>
              <a:t>cost.</a:t>
            </a:r>
            <a:endParaRPr lang="en-US" sz="1100" dirty="0">
              <a:latin typeface="Trebuchet MS"/>
              <a:cs typeface="Trebuchet MS"/>
            </a:endParaRPr>
          </a:p>
          <a:p>
            <a:endParaRPr lang="en-US" dirty="0"/>
          </a:p>
        </p:txBody>
      </p:sp>
    </p:spTree>
    <p:extLst>
      <p:ext uri="{BB962C8B-B14F-4D97-AF65-F5344CB8AC3E}">
        <p14:creationId xmlns:p14="http://schemas.microsoft.com/office/powerpoint/2010/main" val="831075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19710" marR="7620" indent="-207645" algn="just">
              <a:lnSpc>
                <a:spcPct val="102000"/>
              </a:lnSpc>
              <a:spcBef>
                <a:spcPts val="90"/>
              </a:spcBef>
              <a:buFont typeface="SimSun-ExtB"/>
              <a:buChar char="•"/>
              <a:tabLst>
                <a:tab pos="220345" algn="l"/>
              </a:tabLst>
            </a:pPr>
            <a:r>
              <a:rPr lang="en-US" sz="1100" spc="-15" dirty="0">
                <a:latin typeface="Trebuchet MS"/>
                <a:cs typeface="Trebuchet MS"/>
              </a:rPr>
              <a:t>Now </a:t>
            </a:r>
            <a:r>
              <a:rPr lang="en-US" sz="1100" spc="-95" dirty="0">
                <a:latin typeface="Trebuchet MS"/>
                <a:cs typeface="Trebuchet MS"/>
              </a:rPr>
              <a:t>let </a:t>
            </a:r>
            <a:r>
              <a:rPr lang="en-US" sz="1100" spc="-30" dirty="0">
                <a:latin typeface="Trebuchet MS"/>
                <a:cs typeface="Trebuchet MS"/>
              </a:rPr>
              <a:t>us </a:t>
            </a:r>
            <a:r>
              <a:rPr lang="en-US" sz="1100" spc="-110" dirty="0">
                <a:latin typeface="Trebuchet MS"/>
                <a:cs typeface="Trebuchet MS"/>
              </a:rPr>
              <a:t>see </a:t>
            </a:r>
            <a:r>
              <a:rPr lang="en-US" sz="1100" spc="-85" dirty="0">
                <a:latin typeface="Trebuchet MS"/>
                <a:cs typeface="Trebuchet MS"/>
              </a:rPr>
              <a:t>if </a:t>
            </a:r>
            <a:r>
              <a:rPr lang="en-US" sz="1100" spc="-135" dirty="0">
                <a:latin typeface="Trebuchet MS"/>
                <a:cs typeface="Trebuchet MS"/>
              </a:rPr>
              <a:t>we </a:t>
            </a:r>
            <a:r>
              <a:rPr lang="en-US" sz="1100" spc="-55" dirty="0">
                <a:latin typeface="Trebuchet MS"/>
                <a:cs typeface="Trebuchet MS"/>
              </a:rPr>
              <a:t>can </a:t>
            </a:r>
            <a:r>
              <a:rPr lang="en-US" sz="1100" spc="-50" dirty="0">
                <a:latin typeface="Trebuchet MS"/>
                <a:cs typeface="Trebuchet MS"/>
              </a:rPr>
              <a:t>avoid </a:t>
            </a:r>
            <a:r>
              <a:rPr lang="en-US" sz="1100" spc="-75" dirty="0">
                <a:latin typeface="Trebuchet MS"/>
                <a:cs typeface="Trebuchet MS"/>
              </a:rPr>
              <a:t>the </a:t>
            </a:r>
            <a:r>
              <a:rPr lang="en-US" sz="1100" spc="-65" dirty="0">
                <a:latin typeface="Trebuchet MS"/>
                <a:cs typeface="Trebuchet MS"/>
              </a:rPr>
              <a:t>exponential </a:t>
            </a:r>
            <a:r>
              <a:rPr lang="en-US" sz="1100" spc="-90" dirty="0">
                <a:latin typeface="Trebuchet MS"/>
                <a:cs typeface="Trebuchet MS"/>
              </a:rPr>
              <a:t>time.</a:t>
            </a:r>
            <a:r>
              <a:rPr lang="en-US" sz="1100" spc="-85" dirty="0">
                <a:latin typeface="Trebuchet MS"/>
                <a:cs typeface="Trebuchet MS"/>
              </a:rPr>
              <a:t> </a:t>
            </a:r>
            <a:r>
              <a:rPr lang="en-US" sz="1100" spc="-45" dirty="0">
                <a:latin typeface="Trebuchet MS"/>
                <a:cs typeface="Trebuchet MS"/>
              </a:rPr>
              <a:t>If </a:t>
            </a:r>
            <a:r>
              <a:rPr lang="en-US" sz="1100" spc="-140" dirty="0">
                <a:latin typeface="Trebuchet MS"/>
                <a:cs typeface="Trebuchet MS"/>
              </a:rPr>
              <a:t>we </a:t>
            </a:r>
            <a:r>
              <a:rPr lang="en-US" sz="1100" spc="-65" dirty="0">
                <a:latin typeface="Trebuchet MS"/>
                <a:cs typeface="Trebuchet MS"/>
              </a:rPr>
              <a:t>consider </a:t>
            </a:r>
            <a:r>
              <a:rPr lang="en-US" sz="1100" spc="-75" dirty="0">
                <a:latin typeface="Trebuchet MS"/>
                <a:cs typeface="Trebuchet MS"/>
              </a:rPr>
              <a:t>the </a:t>
            </a:r>
            <a:r>
              <a:rPr lang="en-US" sz="1100" spc="-70" dirty="0">
                <a:latin typeface="Trebuchet MS"/>
                <a:cs typeface="Trebuchet MS"/>
              </a:rPr>
              <a:t>simple route </a:t>
            </a:r>
            <a:r>
              <a:rPr lang="en-US" sz="1100" spc="-50" dirty="0">
                <a:latin typeface="Trebuchet MS"/>
                <a:cs typeface="Trebuchet MS"/>
              </a:rPr>
              <a:t>finding </a:t>
            </a:r>
            <a:r>
              <a:rPr lang="en-US" sz="1100" spc="-75" dirty="0">
                <a:latin typeface="Trebuchet MS"/>
                <a:cs typeface="Trebuchet MS"/>
              </a:rPr>
              <a:t>problem </a:t>
            </a:r>
            <a:r>
              <a:rPr lang="en-US" sz="1100" spc="-70" dirty="0">
                <a:latin typeface="Trebuchet MS"/>
                <a:cs typeface="Trebuchet MS"/>
              </a:rPr>
              <a:t>of </a:t>
            </a:r>
            <a:r>
              <a:rPr lang="en-US" sz="1100" spc="-65" dirty="0">
                <a:latin typeface="Trebuchet MS"/>
                <a:cs typeface="Trebuchet MS"/>
              </a:rPr>
              <a:t> </a:t>
            </a:r>
            <a:r>
              <a:rPr lang="en-US" sz="1100" spc="-60" dirty="0">
                <a:latin typeface="Trebuchet MS"/>
                <a:cs typeface="Trebuchet MS"/>
              </a:rPr>
              <a:t>traveling</a:t>
            </a:r>
            <a:r>
              <a:rPr lang="en-US" sz="1100" spc="60" dirty="0">
                <a:latin typeface="Trebuchet MS"/>
                <a:cs typeface="Trebuchet MS"/>
              </a:rPr>
              <a:t> </a:t>
            </a:r>
            <a:r>
              <a:rPr lang="en-US" sz="1100" spc="-60" dirty="0">
                <a:latin typeface="Trebuchet MS"/>
                <a:cs typeface="Trebuchet MS"/>
              </a:rPr>
              <a:t>from</a:t>
            </a:r>
            <a:r>
              <a:rPr lang="en-US" sz="1100" spc="60" dirty="0">
                <a:latin typeface="Trebuchet MS"/>
                <a:cs typeface="Trebuchet MS"/>
              </a:rPr>
              <a:t> </a:t>
            </a:r>
            <a:r>
              <a:rPr lang="en-US" sz="1100" spc="-70" dirty="0">
                <a:latin typeface="Trebuchet MS"/>
                <a:cs typeface="Trebuchet MS"/>
              </a:rPr>
              <a:t>city</a:t>
            </a:r>
            <a:r>
              <a:rPr lang="en-US" sz="1100" spc="65" dirty="0">
                <a:latin typeface="Trebuchet MS"/>
                <a:cs typeface="Trebuchet MS"/>
              </a:rPr>
              <a:t> </a:t>
            </a:r>
            <a:r>
              <a:rPr lang="en-US" sz="1100" spc="15" dirty="0">
                <a:latin typeface="SimSun"/>
                <a:cs typeface="SimSun"/>
              </a:rPr>
              <a:t>1</a:t>
            </a:r>
            <a:r>
              <a:rPr lang="en-US" sz="1100" spc="-260" dirty="0">
                <a:latin typeface="SimSun"/>
                <a:cs typeface="SimSun"/>
              </a:rPr>
              <a:t> </a:t>
            </a:r>
            <a:r>
              <a:rPr lang="en-US" sz="1100" spc="-45" dirty="0">
                <a:latin typeface="Trebuchet MS"/>
                <a:cs typeface="Trebuchet MS"/>
              </a:rPr>
              <a:t>to</a:t>
            </a:r>
            <a:r>
              <a:rPr lang="en-US" sz="1100" spc="65" dirty="0">
                <a:latin typeface="Trebuchet MS"/>
                <a:cs typeface="Trebuchet MS"/>
              </a:rPr>
              <a:t> </a:t>
            </a:r>
            <a:r>
              <a:rPr lang="en-US" sz="1100" spc="-70" dirty="0">
                <a:latin typeface="Trebuchet MS"/>
                <a:cs typeface="Trebuchet MS"/>
              </a:rPr>
              <a:t>city</a:t>
            </a:r>
            <a:r>
              <a:rPr lang="en-US" sz="1100" spc="60" dirty="0">
                <a:latin typeface="Trebuchet MS"/>
                <a:cs typeface="Trebuchet MS"/>
              </a:rPr>
              <a:t> </a:t>
            </a:r>
            <a:r>
              <a:rPr lang="en-US" sz="1100" i="1" spc="-20" dirty="0">
                <a:latin typeface="Trebuchet MS"/>
                <a:cs typeface="Trebuchet MS"/>
              </a:rPr>
              <a:t>n</a:t>
            </a:r>
            <a:r>
              <a:rPr lang="en-US" sz="1100" spc="-20" dirty="0">
                <a:latin typeface="Trebuchet MS"/>
                <a:cs typeface="Trebuchet MS"/>
              </a:rPr>
              <a:t>,</a:t>
            </a:r>
            <a:r>
              <a:rPr lang="en-US" sz="1100" spc="60" dirty="0">
                <a:latin typeface="Trebuchet MS"/>
                <a:cs typeface="Trebuchet MS"/>
              </a:rPr>
              <a:t> </a:t>
            </a:r>
            <a:r>
              <a:rPr lang="en-US" sz="1100" spc="-75" dirty="0">
                <a:latin typeface="Trebuchet MS"/>
                <a:cs typeface="Trebuchet MS"/>
              </a:rPr>
              <a:t>the</a:t>
            </a:r>
            <a:r>
              <a:rPr lang="en-US" sz="1100" spc="60" dirty="0">
                <a:latin typeface="Trebuchet MS"/>
                <a:cs typeface="Trebuchet MS"/>
              </a:rPr>
              <a:t> </a:t>
            </a:r>
            <a:r>
              <a:rPr lang="en-US" sz="1100" spc="-75" dirty="0">
                <a:latin typeface="Trebuchet MS"/>
                <a:cs typeface="Trebuchet MS"/>
              </a:rPr>
              <a:t>search</a:t>
            </a:r>
            <a:r>
              <a:rPr lang="en-US" sz="1100" spc="60" dirty="0">
                <a:latin typeface="Trebuchet MS"/>
                <a:cs typeface="Trebuchet MS"/>
              </a:rPr>
              <a:t> </a:t>
            </a:r>
            <a:r>
              <a:rPr lang="en-US" sz="1100" spc="-105" dirty="0">
                <a:latin typeface="Trebuchet MS"/>
                <a:cs typeface="Trebuchet MS"/>
              </a:rPr>
              <a:t>tree</a:t>
            </a:r>
            <a:r>
              <a:rPr lang="en-US" sz="1100" spc="65" dirty="0">
                <a:latin typeface="Trebuchet MS"/>
                <a:cs typeface="Trebuchet MS"/>
              </a:rPr>
              <a:t> </a:t>
            </a:r>
            <a:r>
              <a:rPr lang="en-US" sz="1100" spc="-50" dirty="0">
                <a:latin typeface="Trebuchet MS"/>
                <a:cs typeface="Trebuchet MS"/>
              </a:rPr>
              <a:t>grows</a:t>
            </a:r>
            <a:r>
              <a:rPr lang="en-US" sz="1100" spc="60" dirty="0">
                <a:latin typeface="Trebuchet MS"/>
                <a:cs typeface="Trebuchet MS"/>
              </a:rPr>
              <a:t> </a:t>
            </a:r>
            <a:r>
              <a:rPr lang="en-US" sz="1100" spc="-65" dirty="0">
                <a:latin typeface="Trebuchet MS"/>
                <a:cs typeface="Trebuchet MS"/>
              </a:rPr>
              <a:t>exponentially</a:t>
            </a:r>
            <a:r>
              <a:rPr lang="en-US" sz="1100" spc="60" dirty="0">
                <a:latin typeface="Trebuchet MS"/>
                <a:cs typeface="Trebuchet MS"/>
              </a:rPr>
              <a:t> </a:t>
            </a:r>
            <a:r>
              <a:rPr lang="en-US" sz="1100" spc="-60" dirty="0">
                <a:latin typeface="Trebuchet MS"/>
                <a:cs typeface="Trebuchet MS"/>
              </a:rPr>
              <a:t>with</a:t>
            </a:r>
            <a:r>
              <a:rPr lang="en-US" sz="1100" spc="75" dirty="0">
                <a:latin typeface="Trebuchet MS"/>
                <a:cs typeface="Trebuchet MS"/>
              </a:rPr>
              <a:t> </a:t>
            </a:r>
            <a:r>
              <a:rPr lang="en-US" sz="1100" i="1" spc="-20" dirty="0">
                <a:latin typeface="Trebuchet MS"/>
                <a:cs typeface="Trebuchet MS"/>
              </a:rPr>
              <a:t>n</a:t>
            </a:r>
            <a:r>
              <a:rPr lang="en-US" sz="1100" spc="-20" dirty="0">
                <a:latin typeface="Trebuchet MS"/>
                <a:cs typeface="Trebuchet MS"/>
              </a:rPr>
              <a:t>.</a:t>
            </a:r>
            <a:endParaRPr lang="en-US" sz="1100" dirty="0">
              <a:latin typeface="Trebuchet MS"/>
              <a:cs typeface="Trebuchet MS"/>
            </a:endParaRPr>
          </a:p>
          <a:p>
            <a:pPr marL="219710" marR="6350" indent="-207645" algn="just">
              <a:lnSpc>
                <a:spcPts val="1960"/>
              </a:lnSpc>
              <a:spcBef>
                <a:spcPts val="65"/>
              </a:spcBef>
              <a:buFont typeface="SimSun-ExtB"/>
              <a:buChar char="•"/>
              <a:tabLst>
                <a:tab pos="220345" algn="l"/>
              </a:tabLst>
            </a:pPr>
            <a:r>
              <a:rPr lang="en-US" sz="1100" spc="-80" dirty="0">
                <a:latin typeface="Trebuchet MS"/>
                <a:cs typeface="Trebuchet MS"/>
              </a:rPr>
              <a:t>However, </a:t>
            </a:r>
            <a:r>
              <a:rPr lang="en-US" sz="1100" spc="-30" dirty="0">
                <a:latin typeface="Trebuchet MS"/>
                <a:cs typeface="Trebuchet MS"/>
              </a:rPr>
              <a:t>upon </a:t>
            </a:r>
            <a:r>
              <a:rPr lang="en-US" sz="1100" spc="-75" dirty="0">
                <a:latin typeface="Trebuchet MS"/>
                <a:cs typeface="Trebuchet MS"/>
              </a:rPr>
              <a:t>closer </a:t>
            </a:r>
            <a:r>
              <a:rPr lang="en-US" sz="1100" spc="-65" dirty="0">
                <a:latin typeface="Trebuchet MS"/>
                <a:cs typeface="Trebuchet MS"/>
              </a:rPr>
              <a:t>inspection, </a:t>
            </a:r>
            <a:r>
              <a:rPr lang="en-US" sz="1100" spc="-140" dirty="0">
                <a:latin typeface="Trebuchet MS"/>
                <a:cs typeface="Trebuchet MS"/>
              </a:rPr>
              <a:t>we </a:t>
            </a:r>
            <a:r>
              <a:rPr lang="en-US" sz="1100" spc="-70" dirty="0">
                <a:latin typeface="Trebuchet MS"/>
                <a:cs typeface="Trebuchet MS"/>
              </a:rPr>
              <a:t>note </a:t>
            </a:r>
            <a:r>
              <a:rPr lang="en-US" sz="1100" spc="-45" dirty="0">
                <a:latin typeface="Trebuchet MS"/>
                <a:cs typeface="Trebuchet MS"/>
              </a:rPr>
              <a:t>that this </a:t>
            </a:r>
            <a:r>
              <a:rPr lang="en-US" sz="1100" spc="-75" dirty="0">
                <a:latin typeface="Trebuchet MS"/>
                <a:cs typeface="Trebuchet MS"/>
              </a:rPr>
              <a:t>search </a:t>
            </a:r>
            <a:r>
              <a:rPr lang="en-US" sz="1100" spc="-105" dirty="0">
                <a:latin typeface="Trebuchet MS"/>
                <a:cs typeface="Trebuchet MS"/>
              </a:rPr>
              <a:t>tree </a:t>
            </a:r>
            <a:r>
              <a:rPr lang="en-US" sz="1100" spc="-40" dirty="0">
                <a:latin typeface="Trebuchet MS"/>
                <a:cs typeface="Trebuchet MS"/>
              </a:rPr>
              <a:t>has </a:t>
            </a:r>
            <a:r>
              <a:rPr lang="en-US" sz="1100" spc="-60" dirty="0">
                <a:latin typeface="Trebuchet MS"/>
                <a:cs typeface="Trebuchet MS"/>
              </a:rPr>
              <a:t>a lot </a:t>
            </a:r>
            <a:r>
              <a:rPr lang="en-US" sz="1100" spc="-70" dirty="0">
                <a:latin typeface="Trebuchet MS"/>
                <a:cs typeface="Trebuchet MS"/>
              </a:rPr>
              <a:t>of </a:t>
            </a:r>
            <a:r>
              <a:rPr lang="en-US" sz="1100" spc="-85" dirty="0">
                <a:latin typeface="Trebuchet MS"/>
                <a:cs typeface="Trebuchet MS"/>
              </a:rPr>
              <a:t>repeated </a:t>
            </a:r>
            <a:r>
              <a:rPr lang="en-US" sz="1100" spc="-65" dirty="0">
                <a:latin typeface="Trebuchet MS"/>
                <a:cs typeface="Trebuchet MS"/>
              </a:rPr>
              <a:t>structures. </a:t>
            </a:r>
            <a:r>
              <a:rPr lang="en-US" sz="1100" spc="-40" dirty="0">
                <a:latin typeface="Trebuchet MS"/>
                <a:cs typeface="Trebuchet MS"/>
              </a:rPr>
              <a:t>Moreover </a:t>
            </a:r>
            <a:r>
              <a:rPr lang="en-US" sz="1100" spc="-35" dirty="0">
                <a:latin typeface="Trebuchet MS"/>
                <a:cs typeface="Trebuchet MS"/>
              </a:rPr>
              <a:t> </a:t>
            </a:r>
            <a:r>
              <a:rPr lang="en-US" sz="1100" spc="-25" dirty="0">
                <a:latin typeface="Trebuchet MS"/>
                <a:cs typeface="Trebuchet MS"/>
              </a:rPr>
              <a:t>(and </a:t>
            </a:r>
            <a:r>
              <a:rPr lang="en-US" sz="1100" spc="-45" dirty="0">
                <a:latin typeface="Trebuchet MS"/>
                <a:cs typeface="Trebuchet MS"/>
              </a:rPr>
              <a:t>this </a:t>
            </a:r>
            <a:r>
              <a:rPr lang="en-US" sz="1100" spc="-50" dirty="0">
                <a:latin typeface="Trebuchet MS"/>
                <a:cs typeface="Trebuchet MS"/>
              </a:rPr>
              <a:t>is important), </a:t>
            </a:r>
            <a:r>
              <a:rPr lang="en-US" sz="1100" spc="-75" dirty="0">
                <a:latin typeface="Trebuchet MS"/>
                <a:cs typeface="Trebuchet MS"/>
              </a:rPr>
              <a:t>the </a:t>
            </a:r>
            <a:r>
              <a:rPr lang="en-US" sz="1100" spc="-70" dirty="0">
                <a:latin typeface="Trebuchet MS"/>
                <a:cs typeface="Trebuchet MS"/>
              </a:rPr>
              <a:t>future </a:t>
            </a:r>
            <a:r>
              <a:rPr lang="en-US" sz="1100" spc="-40" dirty="0">
                <a:latin typeface="Trebuchet MS"/>
                <a:cs typeface="Trebuchet MS"/>
              </a:rPr>
              <a:t>costs </a:t>
            </a:r>
            <a:r>
              <a:rPr lang="en-US" sz="1100" spc="-45" dirty="0">
                <a:latin typeface="Trebuchet MS"/>
                <a:cs typeface="Trebuchet MS"/>
              </a:rPr>
              <a:t>(the minimum cost </a:t>
            </a:r>
            <a:r>
              <a:rPr lang="en-US" sz="1100" spc="-70" dirty="0">
                <a:latin typeface="Trebuchet MS"/>
                <a:cs typeface="Trebuchet MS"/>
              </a:rPr>
              <a:t>of </a:t>
            </a:r>
            <a:r>
              <a:rPr lang="en-US" sz="1100" spc="-60" dirty="0">
                <a:latin typeface="Trebuchet MS"/>
                <a:cs typeface="Trebuchet MS"/>
              </a:rPr>
              <a:t>reaching a </a:t>
            </a:r>
            <a:r>
              <a:rPr lang="en-US" sz="1100" spc="-80" dirty="0">
                <a:latin typeface="Trebuchet MS"/>
                <a:cs typeface="Trebuchet MS"/>
              </a:rPr>
              <a:t>end </a:t>
            </a:r>
            <a:r>
              <a:rPr lang="en-US" sz="1100" spc="-50" dirty="0">
                <a:latin typeface="Trebuchet MS"/>
                <a:cs typeface="Trebuchet MS"/>
              </a:rPr>
              <a:t>state) </a:t>
            </a:r>
            <a:r>
              <a:rPr lang="en-US" sz="1100" spc="-70" dirty="0">
                <a:latin typeface="Trebuchet MS"/>
                <a:cs typeface="Trebuchet MS"/>
              </a:rPr>
              <a:t>of </a:t>
            </a:r>
            <a:r>
              <a:rPr lang="en-US" sz="1100" spc="-60" dirty="0">
                <a:latin typeface="Trebuchet MS"/>
                <a:cs typeface="Trebuchet MS"/>
              </a:rPr>
              <a:t>a </a:t>
            </a:r>
            <a:r>
              <a:rPr lang="en-US" sz="1100" spc="-65" dirty="0">
                <a:latin typeface="Trebuchet MS"/>
                <a:cs typeface="Trebuchet MS"/>
              </a:rPr>
              <a:t>state </a:t>
            </a:r>
            <a:r>
              <a:rPr lang="en-US" sz="1100" spc="-50" dirty="0">
                <a:latin typeface="Trebuchet MS"/>
                <a:cs typeface="Trebuchet MS"/>
              </a:rPr>
              <a:t>only </a:t>
            </a:r>
            <a:r>
              <a:rPr lang="en-US" sz="1100" spc="-65" dirty="0">
                <a:latin typeface="Trebuchet MS"/>
                <a:cs typeface="Trebuchet MS"/>
              </a:rPr>
              <a:t>depends </a:t>
            </a:r>
            <a:r>
              <a:rPr lang="en-US" sz="1100" spc="-470" dirty="0">
                <a:latin typeface="Trebuchet MS"/>
                <a:cs typeface="Trebuchet MS"/>
              </a:rPr>
              <a:t> </a:t>
            </a:r>
            <a:r>
              <a:rPr lang="en-US" sz="1100" spc="-40" dirty="0">
                <a:latin typeface="Trebuchet MS"/>
                <a:cs typeface="Trebuchet MS"/>
              </a:rPr>
              <a:t>on </a:t>
            </a:r>
            <a:r>
              <a:rPr lang="en-US" sz="1100" spc="-75" dirty="0">
                <a:latin typeface="Trebuchet MS"/>
                <a:cs typeface="Trebuchet MS"/>
              </a:rPr>
              <a:t>the </a:t>
            </a:r>
            <a:r>
              <a:rPr lang="en-US" sz="1100" spc="-65" dirty="0">
                <a:latin typeface="Trebuchet MS"/>
                <a:cs typeface="Trebuchet MS"/>
              </a:rPr>
              <a:t>current </a:t>
            </a:r>
            <a:r>
              <a:rPr lang="en-US" sz="1100" spc="-70" dirty="0">
                <a:latin typeface="Trebuchet MS"/>
                <a:cs typeface="Trebuchet MS"/>
              </a:rPr>
              <a:t>city!</a:t>
            </a:r>
            <a:r>
              <a:rPr lang="en-US" sz="1100" spc="-65" dirty="0">
                <a:latin typeface="Trebuchet MS"/>
                <a:cs typeface="Trebuchet MS"/>
              </a:rPr>
              <a:t> </a:t>
            </a:r>
            <a:r>
              <a:rPr lang="en-US" sz="1100" spc="45" dirty="0">
                <a:latin typeface="Trebuchet MS"/>
                <a:cs typeface="Trebuchet MS"/>
              </a:rPr>
              <a:t>So </a:t>
            </a:r>
            <a:r>
              <a:rPr lang="en-US" sz="1100" spc="-100" dirty="0">
                <a:latin typeface="Trebuchet MS"/>
                <a:cs typeface="Trebuchet MS"/>
              </a:rPr>
              <a:t>therefore, </a:t>
            </a:r>
            <a:r>
              <a:rPr lang="en-US" sz="1100" spc="-75" dirty="0">
                <a:latin typeface="Trebuchet MS"/>
                <a:cs typeface="Trebuchet MS"/>
              </a:rPr>
              <a:t>all the </a:t>
            </a:r>
            <a:r>
              <a:rPr lang="en-US" sz="1100" spc="-70" dirty="0">
                <a:latin typeface="Trebuchet MS"/>
                <a:cs typeface="Trebuchet MS"/>
              </a:rPr>
              <a:t>subtrees </a:t>
            </a:r>
            <a:r>
              <a:rPr lang="en-US" sz="1100" spc="-60" dirty="0">
                <a:latin typeface="Trebuchet MS"/>
                <a:cs typeface="Trebuchet MS"/>
              </a:rPr>
              <a:t>rooted </a:t>
            </a:r>
            <a:r>
              <a:rPr lang="en-US" sz="1100" spc="-55" dirty="0">
                <a:latin typeface="Trebuchet MS"/>
                <a:cs typeface="Trebuchet MS"/>
              </a:rPr>
              <a:t>at </a:t>
            </a:r>
            <a:r>
              <a:rPr lang="en-US" sz="1100" spc="-70" dirty="0">
                <a:latin typeface="Trebuchet MS"/>
                <a:cs typeface="Trebuchet MS"/>
              </a:rPr>
              <a:t>city </a:t>
            </a:r>
            <a:r>
              <a:rPr lang="en-US" sz="1100" spc="-60" dirty="0">
                <a:latin typeface="SimSun"/>
                <a:cs typeface="SimSun"/>
              </a:rPr>
              <a:t>5</a:t>
            </a:r>
            <a:r>
              <a:rPr lang="en-US" sz="1100" spc="-60" dirty="0">
                <a:latin typeface="Trebuchet MS"/>
                <a:cs typeface="Trebuchet MS"/>
              </a:rPr>
              <a:t>, </a:t>
            </a:r>
            <a:r>
              <a:rPr lang="en-US" sz="1100" spc="-85" dirty="0">
                <a:latin typeface="Trebuchet MS"/>
                <a:cs typeface="Trebuchet MS"/>
              </a:rPr>
              <a:t>for </a:t>
            </a:r>
            <a:r>
              <a:rPr lang="en-US" sz="1100" spc="-90" dirty="0">
                <a:latin typeface="Trebuchet MS"/>
                <a:cs typeface="Trebuchet MS"/>
              </a:rPr>
              <a:t>example, </a:t>
            </a:r>
            <a:r>
              <a:rPr lang="en-US" sz="1100" spc="-70" dirty="0">
                <a:latin typeface="Trebuchet MS"/>
                <a:cs typeface="Trebuchet MS"/>
              </a:rPr>
              <a:t>have </a:t>
            </a:r>
            <a:r>
              <a:rPr lang="en-US" sz="1100" spc="-75" dirty="0">
                <a:latin typeface="Trebuchet MS"/>
                <a:cs typeface="Trebuchet MS"/>
              </a:rPr>
              <a:t>the </a:t>
            </a:r>
            <a:r>
              <a:rPr lang="en-US" sz="1100" spc="-65" dirty="0">
                <a:latin typeface="Trebuchet MS"/>
                <a:cs typeface="Trebuchet MS"/>
              </a:rPr>
              <a:t>same </a:t>
            </a:r>
            <a:r>
              <a:rPr lang="en-US" sz="1100" spc="-45" dirty="0">
                <a:latin typeface="Trebuchet MS"/>
                <a:cs typeface="Trebuchet MS"/>
              </a:rPr>
              <a:t>minimum </a:t>
            </a:r>
            <a:r>
              <a:rPr lang="en-US" sz="1100" spc="-40" dirty="0">
                <a:latin typeface="Trebuchet MS"/>
                <a:cs typeface="Trebuchet MS"/>
              </a:rPr>
              <a:t> </a:t>
            </a:r>
            <a:r>
              <a:rPr lang="en-US" sz="1100" spc="-50" dirty="0">
                <a:latin typeface="Trebuchet MS"/>
                <a:cs typeface="Trebuchet MS"/>
              </a:rPr>
              <a:t>cost!</a:t>
            </a:r>
            <a:endParaRPr lang="en-US" sz="1100" dirty="0">
              <a:latin typeface="Trebuchet MS"/>
              <a:cs typeface="Trebuchet MS"/>
            </a:endParaRPr>
          </a:p>
          <a:p>
            <a:pPr marL="219710" indent="-207645">
              <a:lnSpc>
                <a:spcPts val="1560"/>
              </a:lnSpc>
              <a:buFont typeface="SimSun-ExtB"/>
              <a:buChar char="•"/>
              <a:tabLst>
                <a:tab pos="220345" algn="l"/>
                <a:tab pos="7044055" algn="l"/>
              </a:tabLst>
            </a:pPr>
            <a:r>
              <a:rPr lang="en-US" sz="1100" spc="-45" dirty="0">
                <a:latin typeface="Trebuchet MS"/>
                <a:cs typeface="Trebuchet MS"/>
              </a:rPr>
              <a:t>If</a:t>
            </a:r>
            <a:r>
              <a:rPr lang="en-US" sz="1100" spc="175" dirty="0">
                <a:latin typeface="Trebuchet MS"/>
                <a:cs typeface="Trebuchet MS"/>
              </a:rPr>
              <a:t> </a:t>
            </a:r>
            <a:r>
              <a:rPr lang="en-US" sz="1100" spc="-140" dirty="0">
                <a:latin typeface="Trebuchet MS"/>
                <a:cs typeface="Trebuchet MS"/>
              </a:rPr>
              <a:t>we</a:t>
            </a:r>
            <a:r>
              <a:rPr lang="en-US" sz="1100" spc="175" dirty="0">
                <a:latin typeface="Trebuchet MS"/>
                <a:cs typeface="Trebuchet MS"/>
              </a:rPr>
              <a:t> </a:t>
            </a:r>
            <a:r>
              <a:rPr lang="en-US" sz="1100" spc="-55" dirty="0">
                <a:latin typeface="Trebuchet MS"/>
                <a:cs typeface="Trebuchet MS"/>
              </a:rPr>
              <a:t>can</a:t>
            </a:r>
            <a:r>
              <a:rPr lang="en-US" sz="1100" spc="175" dirty="0">
                <a:latin typeface="Trebuchet MS"/>
                <a:cs typeface="Trebuchet MS"/>
              </a:rPr>
              <a:t> </a:t>
            </a:r>
            <a:r>
              <a:rPr lang="en-US" sz="1100" spc="-65" dirty="0">
                <a:latin typeface="Trebuchet MS"/>
                <a:cs typeface="Trebuchet MS"/>
              </a:rPr>
              <a:t>just</a:t>
            </a:r>
            <a:r>
              <a:rPr lang="en-US" sz="1100" spc="180" dirty="0">
                <a:latin typeface="Trebuchet MS"/>
                <a:cs typeface="Trebuchet MS"/>
              </a:rPr>
              <a:t> </a:t>
            </a:r>
            <a:r>
              <a:rPr lang="en-US" sz="1100" spc="-50" dirty="0">
                <a:latin typeface="Trebuchet MS"/>
                <a:cs typeface="Trebuchet MS"/>
              </a:rPr>
              <a:t>do</a:t>
            </a:r>
            <a:r>
              <a:rPr lang="en-US" sz="1100" spc="175" dirty="0">
                <a:latin typeface="Trebuchet MS"/>
                <a:cs typeface="Trebuchet MS"/>
              </a:rPr>
              <a:t> </a:t>
            </a:r>
            <a:r>
              <a:rPr lang="en-US" sz="1100" spc="-45" dirty="0">
                <a:latin typeface="Trebuchet MS"/>
                <a:cs typeface="Trebuchet MS"/>
              </a:rPr>
              <a:t>that</a:t>
            </a:r>
            <a:r>
              <a:rPr lang="en-US" sz="1100" spc="175" dirty="0">
                <a:latin typeface="Trebuchet MS"/>
                <a:cs typeface="Trebuchet MS"/>
              </a:rPr>
              <a:t> </a:t>
            </a:r>
            <a:r>
              <a:rPr lang="en-US" sz="1100" spc="-50" dirty="0">
                <a:latin typeface="Trebuchet MS"/>
                <a:cs typeface="Trebuchet MS"/>
              </a:rPr>
              <a:t>computation</a:t>
            </a:r>
            <a:r>
              <a:rPr lang="en-US" sz="1100" spc="175" dirty="0">
                <a:latin typeface="Trebuchet MS"/>
                <a:cs typeface="Trebuchet MS"/>
              </a:rPr>
              <a:t> </a:t>
            </a:r>
            <a:r>
              <a:rPr lang="en-US" sz="1100" spc="-90" dirty="0">
                <a:latin typeface="Trebuchet MS"/>
                <a:cs typeface="Trebuchet MS"/>
              </a:rPr>
              <a:t>once,</a:t>
            </a:r>
            <a:r>
              <a:rPr lang="en-US" sz="1100" spc="204" dirty="0">
                <a:latin typeface="Trebuchet MS"/>
                <a:cs typeface="Trebuchet MS"/>
              </a:rPr>
              <a:t> </a:t>
            </a:r>
            <a:r>
              <a:rPr lang="en-US" sz="1100" spc="-65" dirty="0">
                <a:latin typeface="Trebuchet MS"/>
                <a:cs typeface="Trebuchet MS"/>
              </a:rPr>
              <a:t>then</a:t>
            </a:r>
            <a:r>
              <a:rPr lang="en-US" sz="1100" spc="175" dirty="0">
                <a:latin typeface="Trebuchet MS"/>
                <a:cs typeface="Trebuchet MS"/>
              </a:rPr>
              <a:t> </a:t>
            </a:r>
            <a:r>
              <a:rPr lang="en-US" sz="1100" spc="-135" dirty="0">
                <a:latin typeface="Trebuchet MS"/>
                <a:cs typeface="Trebuchet MS"/>
              </a:rPr>
              <a:t>we</a:t>
            </a:r>
            <a:r>
              <a:rPr lang="en-US" sz="1100" spc="175" dirty="0">
                <a:latin typeface="Trebuchet MS"/>
                <a:cs typeface="Trebuchet MS"/>
              </a:rPr>
              <a:t> </a:t>
            </a:r>
            <a:r>
              <a:rPr lang="en-US" sz="1100" spc="-80" dirty="0">
                <a:latin typeface="Trebuchet MS"/>
                <a:cs typeface="Trebuchet MS"/>
              </a:rPr>
              <a:t>will</a:t>
            </a:r>
            <a:r>
              <a:rPr lang="en-US" sz="1100" spc="175" dirty="0">
                <a:latin typeface="Trebuchet MS"/>
                <a:cs typeface="Trebuchet MS"/>
              </a:rPr>
              <a:t> </a:t>
            </a:r>
            <a:r>
              <a:rPr lang="en-US" sz="1100" spc="-70" dirty="0">
                <a:latin typeface="Trebuchet MS"/>
                <a:cs typeface="Trebuchet MS"/>
              </a:rPr>
              <a:t>have</a:t>
            </a:r>
            <a:r>
              <a:rPr lang="en-US" sz="1100" spc="180" dirty="0">
                <a:latin typeface="Trebuchet MS"/>
                <a:cs typeface="Trebuchet MS"/>
              </a:rPr>
              <a:t> </a:t>
            </a:r>
            <a:r>
              <a:rPr lang="en-US" sz="1100" spc="-65" dirty="0">
                <a:latin typeface="Trebuchet MS"/>
                <a:cs typeface="Trebuchet MS"/>
              </a:rPr>
              <a:t>saved</a:t>
            </a:r>
            <a:r>
              <a:rPr lang="en-US" sz="1100" spc="175" dirty="0">
                <a:latin typeface="Trebuchet MS"/>
                <a:cs typeface="Trebuchet MS"/>
              </a:rPr>
              <a:t> </a:t>
            </a:r>
            <a:r>
              <a:rPr lang="en-US" sz="1100" spc="-35" dirty="0">
                <a:latin typeface="Trebuchet MS"/>
                <a:cs typeface="Trebuchet MS"/>
              </a:rPr>
              <a:t>big</a:t>
            </a:r>
            <a:r>
              <a:rPr lang="en-US" sz="1100" spc="175" dirty="0">
                <a:latin typeface="Trebuchet MS"/>
                <a:cs typeface="Trebuchet MS"/>
              </a:rPr>
              <a:t> </a:t>
            </a:r>
            <a:r>
              <a:rPr lang="en-US" sz="1100" spc="-90" dirty="0">
                <a:latin typeface="Trebuchet MS"/>
                <a:cs typeface="Trebuchet MS"/>
              </a:rPr>
              <a:t>time.	</a:t>
            </a:r>
            <a:r>
              <a:rPr lang="en-US" sz="1100" spc="10" dirty="0">
                <a:latin typeface="Trebuchet MS"/>
                <a:cs typeface="Trebuchet MS"/>
              </a:rPr>
              <a:t>This</a:t>
            </a:r>
            <a:r>
              <a:rPr lang="en-US" sz="1100" spc="160" dirty="0">
                <a:latin typeface="Trebuchet MS"/>
                <a:cs typeface="Trebuchet MS"/>
              </a:rPr>
              <a:t> </a:t>
            </a:r>
            <a:r>
              <a:rPr lang="en-US" sz="1100" spc="-50" dirty="0">
                <a:latin typeface="Trebuchet MS"/>
                <a:cs typeface="Trebuchet MS"/>
              </a:rPr>
              <a:t>is</a:t>
            </a:r>
            <a:r>
              <a:rPr lang="en-US" sz="1100" spc="160" dirty="0">
                <a:latin typeface="Trebuchet MS"/>
                <a:cs typeface="Trebuchet MS"/>
              </a:rPr>
              <a:t> </a:t>
            </a:r>
            <a:r>
              <a:rPr lang="en-US" sz="1100" spc="-75" dirty="0">
                <a:latin typeface="Trebuchet MS"/>
                <a:cs typeface="Trebuchet MS"/>
              </a:rPr>
              <a:t>the</a:t>
            </a:r>
            <a:r>
              <a:rPr lang="en-US" sz="1100" spc="165" dirty="0">
                <a:latin typeface="Trebuchet MS"/>
                <a:cs typeface="Trebuchet MS"/>
              </a:rPr>
              <a:t> </a:t>
            </a:r>
            <a:r>
              <a:rPr lang="en-US" sz="1100" spc="-75" dirty="0">
                <a:latin typeface="Trebuchet MS"/>
                <a:cs typeface="Trebuchet MS"/>
              </a:rPr>
              <a:t>central</a:t>
            </a:r>
            <a:r>
              <a:rPr lang="en-US" sz="1100" spc="160" dirty="0">
                <a:latin typeface="Trebuchet MS"/>
                <a:cs typeface="Trebuchet MS"/>
              </a:rPr>
              <a:t> </a:t>
            </a:r>
            <a:r>
              <a:rPr lang="en-US" sz="1100" spc="-85" dirty="0">
                <a:latin typeface="Trebuchet MS"/>
                <a:cs typeface="Trebuchet MS"/>
              </a:rPr>
              <a:t>idea</a:t>
            </a:r>
            <a:r>
              <a:rPr lang="en-US" sz="1100" spc="160" dirty="0">
                <a:latin typeface="Trebuchet MS"/>
                <a:cs typeface="Trebuchet MS"/>
              </a:rPr>
              <a:t> </a:t>
            </a:r>
            <a:r>
              <a:rPr lang="en-US" sz="1100" spc="-70" dirty="0">
                <a:latin typeface="Trebuchet MS"/>
                <a:cs typeface="Trebuchet MS"/>
              </a:rPr>
              <a:t>of</a:t>
            </a:r>
            <a:endParaRPr lang="en-US" sz="1100" dirty="0">
              <a:latin typeface="Trebuchet MS"/>
              <a:cs typeface="Trebuchet MS"/>
            </a:endParaRPr>
          </a:p>
          <a:p>
            <a:pPr marL="219710" algn="just">
              <a:lnSpc>
                <a:spcPct val="100000"/>
              </a:lnSpc>
              <a:spcBef>
                <a:spcPts val="40"/>
              </a:spcBef>
            </a:pPr>
            <a:r>
              <a:rPr lang="en-US" sz="1100" b="1" spc="-20" dirty="0">
                <a:latin typeface="Trebuchet MS"/>
                <a:cs typeface="Trebuchet MS"/>
              </a:rPr>
              <a:t>dynamic</a:t>
            </a:r>
            <a:r>
              <a:rPr lang="en-US" sz="1100" b="1" spc="100" dirty="0">
                <a:latin typeface="Trebuchet MS"/>
                <a:cs typeface="Trebuchet MS"/>
              </a:rPr>
              <a:t> </a:t>
            </a:r>
            <a:r>
              <a:rPr lang="en-US" sz="1100" b="1" spc="-20" dirty="0">
                <a:latin typeface="Trebuchet MS"/>
                <a:cs typeface="Trebuchet MS"/>
              </a:rPr>
              <a:t>programming</a:t>
            </a:r>
            <a:r>
              <a:rPr lang="en-US" sz="1100" spc="-20" dirty="0">
                <a:latin typeface="Trebuchet MS"/>
                <a:cs typeface="Trebuchet MS"/>
              </a:rPr>
              <a:t>.</a:t>
            </a:r>
            <a:endParaRPr lang="en-US" sz="1100" dirty="0">
              <a:latin typeface="Trebuchet MS"/>
              <a:cs typeface="Trebuchet MS"/>
            </a:endParaRPr>
          </a:p>
          <a:p>
            <a:pPr marL="219710" marR="5080" indent="-207645" algn="just">
              <a:lnSpc>
                <a:spcPts val="1960"/>
              </a:lnSpc>
              <a:spcBef>
                <a:spcPts val="65"/>
              </a:spcBef>
              <a:buFont typeface="SimSun-ExtB"/>
              <a:buChar char="•"/>
              <a:tabLst>
                <a:tab pos="220345" algn="l"/>
              </a:tabLst>
            </a:pPr>
            <a:r>
              <a:rPr lang="en-US" sz="1100" spc="-70" dirty="0">
                <a:latin typeface="Trebuchet MS"/>
                <a:cs typeface="Trebuchet MS"/>
              </a:rPr>
              <a:t>We’ve </a:t>
            </a:r>
            <a:r>
              <a:rPr lang="en-US" sz="1100" spc="-75" dirty="0">
                <a:latin typeface="Trebuchet MS"/>
                <a:cs typeface="Trebuchet MS"/>
              </a:rPr>
              <a:t>already </a:t>
            </a:r>
            <a:r>
              <a:rPr lang="en-US" sz="1100" spc="-100" dirty="0">
                <a:latin typeface="Trebuchet MS"/>
                <a:cs typeface="Trebuchet MS"/>
              </a:rPr>
              <a:t>reviewed </a:t>
            </a:r>
            <a:r>
              <a:rPr lang="en-US" sz="1100" spc="-50" dirty="0">
                <a:latin typeface="Trebuchet MS"/>
                <a:cs typeface="Trebuchet MS"/>
              </a:rPr>
              <a:t>dynamic </a:t>
            </a:r>
            <a:r>
              <a:rPr lang="en-US" sz="1100" spc="-45" dirty="0">
                <a:latin typeface="Trebuchet MS"/>
                <a:cs typeface="Trebuchet MS"/>
              </a:rPr>
              <a:t>programming </a:t>
            </a:r>
            <a:r>
              <a:rPr lang="en-US" sz="1100" spc="-50" dirty="0">
                <a:latin typeface="Trebuchet MS"/>
                <a:cs typeface="Trebuchet MS"/>
              </a:rPr>
              <a:t>in </a:t>
            </a:r>
            <a:r>
              <a:rPr lang="en-US" sz="1100" spc="-75" dirty="0">
                <a:latin typeface="Trebuchet MS"/>
                <a:cs typeface="Trebuchet MS"/>
              </a:rPr>
              <a:t>the </a:t>
            </a:r>
            <a:r>
              <a:rPr lang="en-US" sz="1100" spc="-65" dirty="0">
                <a:latin typeface="Trebuchet MS"/>
                <a:cs typeface="Trebuchet MS"/>
              </a:rPr>
              <a:t>first </a:t>
            </a:r>
            <a:r>
              <a:rPr lang="en-US" sz="1100" spc="-95" dirty="0">
                <a:latin typeface="Trebuchet MS"/>
                <a:cs typeface="Trebuchet MS"/>
              </a:rPr>
              <a:t>lecture.</a:t>
            </a:r>
            <a:r>
              <a:rPr lang="en-US" sz="1100" spc="-90" dirty="0">
                <a:latin typeface="Trebuchet MS"/>
                <a:cs typeface="Trebuchet MS"/>
              </a:rPr>
              <a:t> </a:t>
            </a:r>
            <a:r>
              <a:rPr lang="en-US" sz="1100" dirty="0">
                <a:latin typeface="Trebuchet MS"/>
                <a:cs typeface="Trebuchet MS"/>
              </a:rPr>
              <a:t>The </a:t>
            </a:r>
            <a:r>
              <a:rPr lang="en-US" sz="1100" spc="-55" dirty="0">
                <a:latin typeface="Trebuchet MS"/>
                <a:cs typeface="Trebuchet MS"/>
              </a:rPr>
              <a:t>purpose </a:t>
            </a:r>
            <a:r>
              <a:rPr lang="en-US" sz="1100" spc="-100" dirty="0">
                <a:latin typeface="Trebuchet MS"/>
                <a:cs typeface="Trebuchet MS"/>
              </a:rPr>
              <a:t>here </a:t>
            </a:r>
            <a:r>
              <a:rPr lang="en-US" sz="1100" spc="-50" dirty="0">
                <a:latin typeface="Trebuchet MS"/>
                <a:cs typeface="Trebuchet MS"/>
              </a:rPr>
              <a:t>is </a:t>
            </a:r>
            <a:r>
              <a:rPr lang="en-US" sz="1100" spc="-45" dirty="0">
                <a:latin typeface="Trebuchet MS"/>
                <a:cs typeface="Trebuchet MS"/>
              </a:rPr>
              <a:t>to </a:t>
            </a:r>
            <a:r>
              <a:rPr lang="en-US" sz="1100" spc="-50" dirty="0">
                <a:latin typeface="Trebuchet MS"/>
                <a:cs typeface="Trebuchet MS"/>
              </a:rPr>
              <a:t>construct </a:t>
            </a:r>
            <a:r>
              <a:rPr lang="en-US" sz="1100" spc="-75" dirty="0">
                <a:latin typeface="Trebuchet MS"/>
                <a:cs typeface="Trebuchet MS"/>
              </a:rPr>
              <a:t>one </a:t>
            </a:r>
            <a:r>
              <a:rPr lang="en-US" sz="1100" spc="-70" dirty="0">
                <a:latin typeface="Trebuchet MS"/>
                <a:cs typeface="Trebuchet MS"/>
              </a:rPr>
              <a:t> </a:t>
            </a:r>
            <a:r>
              <a:rPr lang="en-US" sz="1100" spc="-75" dirty="0">
                <a:latin typeface="Trebuchet MS"/>
                <a:cs typeface="Trebuchet MS"/>
              </a:rPr>
              <a:t>generic </a:t>
            </a:r>
            <a:r>
              <a:rPr lang="en-US" sz="1100" spc="-55" dirty="0">
                <a:latin typeface="Trebuchet MS"/>
                <a:cs typeface="Trebuchet MS"/>
              </a:rPr>
              <a:t>dynamic </a:t>
            </a:r>
            <a:r>
              <a:rPr lang="en-US" sz="1100" spc="-45" dirty="0">
                <a:latin typeface="Trebuchet MS"/>
                <a:cs typeface="Trebuchet MS"/>
              </a:rPr>
              <a:t>programming </a:t>
            </a:r>
            <a:r>
              <a:rPr lang="en-US" sz="1100" spc="-50" dirty="0">
                <a:latin typeface="Trebuchet MS"/>
                <a:cs typeface="Trebuchet MS"/>
              </a:rPr>
              <a:t>solution </a:t>
            </a:r>
            <a:r>
              <a:rPr lang="en-US" sz="1100" spc="-45" dirty="0">
                <a:latin typeface="Trebuchet MS"/>
                <a:cs typeface="Trebuchet MS"/>
              </a:rPr>
              <a:t>that </a:t>
            </a:r>
            <a:r>
              <a:rPr lang="en-US" sz="1100" spc="-80" dirty="0">
                <a:latin typeface="Trebuchet MS"/>
                <a:cs typeface="Trebuchet MS"/>
              </a:rPr>
              <a:t>will </a:t>
            </a:r>
            <a:r>
              <a:rPr lang="en-US" sz="1100" spc="-75" dirty="0">
                <a:latin typeface="Trebuchet MS"/>
                <a:cs typeface="Trebuchet MS"/>
              </a:rPr>
              <a:t>work </a:t>
            </a:r>
            <a:r>
              <a:rPr lang="en-US" sz="1100" spc="-40" dirty="0">
                <a:latin typeface="Trebuchet MS"/>
                <a:cs typeface="Trebuchet MS"/>
              </a:rPr>
              <a:t>on </a:t>
            </a:r>
            <a:r>
              <a:rPr lang="en-US" sz="1100" spc="-45" dirty="0">
                <a:latin typeface="Trebuchet MS"/>
                <a:cs typeface="Trebuchet MS"/>
              </a:rPr>
              <a:t>any </a:t>
            </a:r>
            <a:r>
              <a:rPr lang="en-US" sz="1100" spc="-75" dirty="0">
                <a:latin typeface="Trebuchet MS"/>
                <a:cs typeface="Trebuchet MS"/>
              </a:rPr>
              <a:t>search </a:t>
            </a:r>
            <a:r>
              <a:rPr lang="en-US" sz="1100" spc="-85" dirty="0">
                <a:latin typeface="Trebuchet MS"/>
                <a:cs typeface="Trebuchet MS"/>
              </a:rPr>
              <a:t>problem.</a:t>
            </a:r>
            <a:r>
              <a:rPr lang="en-US" sz="1100" spc="-80" dirty="0">
                <a:latin typeface="Trebuchet MS"/>
                <a:cs typeface="Trebuchet MS"/>
              </a:rPr>
              <a:t> </a:t>
            </a:r>
            <a:r>
              <a:rPr lang="en-US" sz="1100" spc="-25" dirty="0">
                <a:latin typeface="Trebuchet MS"/>
                <a:cs typeface="Trebuchet MS"/>
              </a:rPr>
              <a:t>Again, </a:t>
            </a:r>
            <a:r>
              <a:rPr lang="en-US" sz="1100" spc="-45" dirty="0">
                <a:latin typeface="Trebuchet MS"/>
                <a:cs typeface="Trebuchet MS"/>
              </a:rPr>
              <a:t>this </a:t>
            </a:r>
            <a:r>
              <a:rPr lang="en-US" sz="1100" spc="-40" dirty="0">
                <a:latin typeface="Trebuchet MS"/>
                <a:cs typeface="Trebuchet MS"/>
              </a:rPr>
              <a:t>highlights </a:t>
            </a:r>
            <a:r>
              <a:rPr lang="en-US" sz="1100" spc="-75" dirty="0">
                <a:latin typeface="Trebuchet MS"/>
                <a:cs typeface="Trebuchet MS"/>
              </a:rPr>
              <a:t>the </a:t>
            </a:r>
            <a:r>
              <a:rPr lang="en-US" sz="1100" spc="-70" dirty="0">
                <a:latin typeface="Trebuchet MS"/>
                <a:cs typeface="Trebuchet MS"/>
              </a:rPr>
              <a:t> useful </a:t>
            </a:r>
            <a:r>
              <a:rPr lang="en-US" sz="1100" spc="-50" dirty="0">
                <a:latin typeface="Trebuchet MS"/>
                <a:cs typeface="Trebuchet MS"/>
              </a:rPr>
              <a:t>division </a:t>
            </a:r>
            <a:r>
              <a:rPr lang="en-US" sz="1100" spc="-100" dirty="0">
                <a:latin typeface="Trebuchet MS"/>
                <a:cs typeface="Trebuchet MS"/>
              </a:rPr>
              <a:t>between</a:t>
            </a:r>
            <a:r>
              <a:rPr lang="en-US" sz="1100" spc="-95" dirty="0">
                <a:latin typeface="Trebuchet MS"/>
                <a:cs typeface="Trebuchet MS"/>
              </a:rPr>
              <a:t> </a:t>
            </a:r>
            <a:r>
              <a:rPr lang="en-US" sz="1100" spc="-50" dirty="0">
                <a:latin typeface="Trebuchet MS"/>
                <a:cs typeface="Trebuchet MS"/>
              </a:rPr>
              <a:t>modeling (defining </a:t>
            </a:r>
            <a:r>
              <a:rPr lang="en-US" sz="1100" spc="-75" dirty="0">
                <a:latin typeface="Trebuchet MS"/>
                <a:cs typeface="Trebuchet MS"/>
              </a:rPr>
              <a:t>the search </a:t>
            </a:r>
            <a:r>
              <a:rPr lang="en-US" sz="1100" spc="-60" dirty="0">
                <a:latin typeface="Trebuchet MS"/>
                <a:cs typeface="Trebuchet MS"/>
              </a:rPr>
              <a:t>problem) </a:t>
            </a:r>
            <a:r>
              <a:rPr lang="en-US" sz="1100" spc="-50" dirty="0">
                <a:latin typeface="Trebuchet MS"/>
                <a:cs typeface="Trebuchet MS"/>
              </a:rPr>
              <a:t>and algorithms (performing </a:t>
            </a:r>
            <a:r>
              <a:rPr lang="en-US" sz="1100" spc="-75" dirty="0">
                <a:latin typeface="Trebuchet MS"/>
                <a:cs typeface="Trebuchet MS"/>
              </a:rPr>
              <a:t>the </a:t>
            </a:r>
            <a:r>
              <a:rPr lang="en-US" sz="1100" spc="-60" dirty="0">
                <a:latin typeface="Trebuchet MS"/>
                <a:cs typeface="Trebuchet MS"/>
              </a:rPr>
              <a:t>actual </a:t>
            </a:r>
            <a:r>
              <a:rPr lang="en-US" sz="1100" spc="-55" dirty="0">
                <a:latin typeface="Trebuchet MS"/>
                <a:cs typeface="Trebuchet MS"/>
              </a:rPr>
              <a:t> </a:t>
            </a:r>
            <a:r>
              <a:rPr lang="en-US" sz="1100" spc="-70" dirty="0">
                <a:latin typeface="Trebuchet MS"/>
                <a:cs typeface="Trebuchet MS"/>
              </a:rPr>
              <a:t>search).</a:t>
            </a:r>
            <a:endParaRPr lang="en-US" sz="1100" dirty="0">
              <a:latin typeface="Trebuchet MS"/>
              <a:cs typeface="Trebuchet MS"/>
            </a:endParaRPr>
          </a:p>
          <a:p>
            <a:pPr marL="158750" indent="0">
              <a:buNone/>
            </a:pPr>
            <a:endParaRPr lang="en-US" dirty="0"/>
          </a:p>
        </p:txBody>
      </p:sp>
    </p:spTree>
    <p:extLst>
      <p:ext uri="{BB962C8B-B14F-4D97-AF65-F5344CB8AC3E}">
        <p14:creationId xmlns:p14="http://schemas.microsoft.com/office/powerpoint/2010/main" val="3354070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19710" marR="5080" indent="-207645">
              <a:lnSpc>
                <a:spcPct val="102000"/>
              </a:lnSpc>
              <a:spcBef>
                <a:spcPts val="90"/>
              </a:spcBef>
              <a:buFont typeface="SimSun-ExtB"/>
              <a:buChar char="•"/>
              <a:tabLst>
                <a:tab pos="220345" algn="l"/>
              </a:tabLst>
            </a:pPr>
            <a:r>
              <a:rPr lang="en-US" sz="1100" spc="-45" dirty="0">
                <a:latin typeface="Trebuchet MS"/>
                <a:cs typeface="Trebuchet MS"/>
              </a:rPr>
              <a:t>Let</a:t>
            </a:r>
            <a:r>
              <a:rPr lang="en-US" sz="1100" spc="95" dirty="0">
                <a:latin typeface="Trebuchet MS"/>
                <a:cs typeface="Trebuchet MS"/>
              </a:rPr>
              <a:t> </a:t>
            </a:r>
            <a:r>
              <a:rPr lang="en-US" sz="1100" spc="-30" dirty="0">
                <a:latin typeface="Trebuchet MS"/>
                <a:cs typeface="Trebuchet MS"/>
              </a:rPr>
              <a:t>us</a:t>
            </a:r>
            <a:r>
              <a:rPr lang="en-US" sz="1100" spc="95" dirty="0">
                <a:latin typeface="Trebuchet MS"/>
                <a:cs typeface="Trebuchet MS"/>
              </a:rPr>
              <a:t> </a:t>
            </a:r>
            <a:r>
              <a:rPr lang="en-US" sz="1100" spc="-70" dirty="0">
                <a:latin typeface="Trebuchet MS"/>
                <a:cs typeface="Trebuchet MS"/>
              </a:rPr>
              <a:t>collapse</a:t>
            </a:r>
            <a:r>
              <a:rPr lang="en-US" sz="1100" spc="95" dirty="0">
                <a:latin typeface="Trebuchet MS"/>
                <a:cs typeface="Trebuchet MS"/>
              </a:rPr>
              <a:t> </a:t>
            </a:r>
            <a:r>
              <a:rPr lang="en-US" sz="1100" spc="-75" dirty="0">
                <a:latin typeface="Trebuchet MS"/>
                <a:cs typeface="Trebuchet MS"/>
              </a:rPr>
              <a:t>all</a:t>
            </a:r>
            <a:r>
              <a:rPr lang="en-US" sz="1100" spc="95" dirty="0">
                <a:latin typeface="Trebuchet MS"/>
                <a:cs typeface="Trebuchet MS"/>
              </a:rPr>
              <a:t> </a:t>
            </a:r>
            <a:r>
              <a:rPr lang="en-US" sz="1100" spc="-75" dirty="0">
                <a:latin typeface="Trebuchet MS"/>
                <a:cs typeface="Trebuchet MS"/>
              </a:rPr>
              <a:t>the</a:t>
            </a:r>
            <a:r>
              <a:rPr lang="en-US" sz="1100" spc="95" dirty="0">
                <a:latin typeface="Trebuchet MS"/>
                <a:cs typeface="Trebuchet MS"/>
              </a:rPr>
              <a:t> </a:t>
            </a:r>
            <a:r>
              <a:rPr lang="en-US" sz="1100" spc="-50" dirty="0">
                <a:latin typeface="Trebuchet MS"/>
                <a:cs typeface="Trebuchet MS"/>
              </a:rPr>
              <a:t>nodes</a:t>
            </a:r>
            <a:r>
              <a:rPr lang="en-US" sz="1100" spc="95" dirty="0">
                <a:latin typeface="Trebuchet MS"/>
                <a:cs typeface="Trebuchet MS"/>
              </a:rPr>
              <a:t> </a:t>
            </a:r>
            <a:r>
              <a:rPr lang="en-US" sz="1100" spc="-45" dirty="0">
                <a:latin typeface="Trebuchet MS"/>
                <a:cs typeface="Trebuchet MS"/>
              </a:rPr>
              <a:t>that</a:t>
            </a:r>
            <a:r>
              <a:rPr lang="en-US" sz="1100" spc="95" dirty="0">
                <a:latin typeface="Trebuchet MS"/>
                <a:cs typeface="Trebuchet MS"/>
              </a:rPr>
              <a:t> </a:t>
            </a:r>
            <a:r>
              <a:rPr lang="en-US" sz="1100" spc="-70" dirty="0">
                <a:latin typeface="Trebuchet MS"/>
                <a:cs typeface="Trebuchet MS"/>
              </a:rPr>
              <a:t>have</a:t>
            </a:r>
            <a:r>
              <a:rPr lang="en-US" sz="1100" spc="95" dirty="0">
                <a:latin typeface="Trebuchet MS"/>
                <a:cs typeface="Trebuchet MS"/>
              </a:rPr>
              <a:t> </a:t>
            </a:r>
            <a:r>
              <a:rPr lang="en-US" sz="1100" spc="-75" dirty="0">
                <a:latin typeface="Trebuchet MS"/>
                <a:cs typeface="Trebuchet MS"/>
              </a:rPr>
              <a:t>the</a:t>
            </a:r>
            <a:r>
              <a:rPr lang="en-US" sz="1100" spc="95" dirty="0">
                <a:latin typeface="Trebuchet MS"/>
                <a:cs typeface="Trebuchet MS"/>
              </a:rPr>
              <a:t> </a:t>
            </a:r>
            <a:r>
              <a:rPr lang="en-US" sz="1100" spc="-65" dirty="0">
                <a:latin typeface="Trebuchet MS"/>
                <a:cs typeface="Trebuchet MS"/>
              </a:rPr>
              <a:t>same</a:t>
            </a:r>
            <a:r>
              <a:rPr lang="en-US" sz="1100" spc="100" dirty="0">
                <a:latin typeface="Trebuchet MS"/>
                <a:cs typeface="Trebuchet MS"/>
              </a:rPr>
              <a:t> </a:t>
            </a:r>
            <a:r>
              <a:rPr lang="en-US" sz="1100" spc="-70" dirty="0">
                <a:latin typeface="Trebuchet MS"/>
                <a:cs typeface="Trebuchet MS"/>
              </a:rPr>
              <a:t>city</a:t>
            </a:r>
            <a:r>
              <a:rPr lang="en-US" sz="1100" spc="95" dirty="0">
                <a:latin typeface="Trebuchet MS"/>
                <a:cs typeface="Trebuchet MS"/>
              </a:rPr>
              <a:t> </a:t>
            </a:r>
            <a:r>
              <a:rPr lang="en-US" sz="1100" spc="-50" dirty="0">
                <a:latin typeface="Trebuchet MS"/>
                <a:cs typeface="Trebuchet MS"/>
              </a:rPr>
              <a:t>into</a:t>
            </a:r>
            <a:r>
              <a:rPr lang="en-US" sz="1100" spc="95" dirty="0">
                <a:latin typeface="Trebuchet MS"/>
                <a:cs typeface="Trebuchet MS"/>
              </a:rPr>
              <a:t> </a:t>
            </a:r>
            <a:r>
              <a:rPr lang="en-US" sz="1100" spc="-90" dirty="0">
                <a:latin typeface="Trebuchet MS"/>
                <a:cs typeface="Trebuchet MS"/>
              </a:rPr>
              <a:t>one.</a:t>
            </a:r>
            <a:r>
              <a:rPr lang="en-US" sz="1100" spc="-45" dirty="0">
                <a:latin typeface="Trebuchet MS"/>
                <a:cs typeface="Trebuchet MS"/>
              </a:rPr>
              <a:t> </a:t>
            </a:r>
            <a:r>
              <a:rPr lang="en-US" sz="1100" spc="-10" dirty="0">
                <a:latin typeface="Trebuchet MS"/>
                <a:cs typeface="Trebuchet MS"/>
              </a:rPr>
              <a:t>We</a:t>
            </a:r>
            <a:r>
              <a:rPr lang="en-US" sz="1100" spc="95" dirty="0">
                <a:latin typeface="Trebuchet MS"/>
                <a:cs typeface="Trebuchet MS"/>
              </a:rPr>
              <a:t> </a:t>
            </a:r>
            <a:r>
              <a:rPr lang="en-US" sz="1100" spc="-40" dirty="0">
                <a:latin typeface="Trebuchet MS"/>
                <a:cs typeface="Trebuchet MS"/>
              </a:rPr>
              <a:t>no</a:t>
            </a:r>
            <a:r>
              <a:rPr lang="en-US" sz="1100" spc="95" dirty="0">
                <a:latin typeface="Trebuchet MS"/>
                <a:cs typeface="Trebuchet MS"/>
              </a:rPr>
              <a:t> </a:t>
            </a:r>
            <a:r>
              <a:rPr lang="en-US" sz="1100" spc="-60" dirty="0">
                <a:latin typeface="Trebuchet MS"/>
                <a:cs typeface="Trebuchet MS"/>
              </a:rPr>
              <a:t>longer</a:t>
            </a:r>
            <a:r>
              <a:rPr lang="en-US" sz="1100" spc="95" dirty="0">
                <a:latin typeface="Trebuchet MS"/>
                <a:cs typeface="Trebuchet MS"/>
              </a:rPr>
              <a:t> </a:t>
            </a:r>
            <a:r>
              <a:rPr lang="en-US" sz="1100" spc="-70" dirty="0">
                <a:latin typeface="Trebuchet MS"/>
                <a:cs typeface="Trebuchet MS"/>
              </a:rPr>
              <a:t>have</a:t>
            </a:r>
            <a:r>
              <a:rPr lang="en-US" sz="1100" spc="95" dirty="0">
                <a:latin typeface="Trebuchet MS"/>
                <a:cs typeface="Trebuchet MS"/>
              </a:rPr>
              <a:t> </a:t>
            </a:r>
            <a:r>
              <a:rPr lang="en-US" sz="1100" spc="-60" dirty="0">
                <a:latin typeface="Trebuchet MS"/>
                <a:cs typeface="Trebuchet MS"/>
              </a:rPr>
              <a:t>a</a:t>
            </a:r>
            <a:r>
              <a:rPr lang="en-US" sz="1100" spc="95" dirty="0">
                <a:latin typeface="Trebuchet MS"/>
                <a:cs typeface="Trebuchet MS"/>
              </a:rPr>
              <a:t> </a:t>
            </a:r>
            <a:r>
              <a:rPr lang="en-US" sz="1100" spc="-110" dirty="0">
                <a:latin typeface="Trebuchet MS"/>
                <a:cs typeface="Trebuchet MS"/>
              </a:rPr>
              <a:t>tree,</a:t>
            </a:r>
            <a:r>
              <a:rPr lang="en-US" sz="1100" spc="100" dirty="0">
                <a:latin typeface="Trebuchet MS"/>
                <a:cs typeface="Trebuchet MS"/>
              </a:rPr>
              <a:t> </a:t>
            </a:r>
            <a:r>
              <a:rPr lang="en-US" sz="1100" spc="-45" dirty="0">
                <a:latin typeface="Trebuchet MS"/>
                <a:cs typeface="Trebuchet MS"/>
              </a:rPr>
              <a:t>but</a:t>
            </a:r>
            <a:r>
              <a:rPr lang="en-US" sz="1100" spc="95" dirty="0">
                <a:latin typeface="Trebuchet MS"/>
                <a:cs typeface="Trebuchet MS"/>
              </a:rPr>
              <a:t> </a:t>
            </a:r>
            <a:r>
              <a:rPr lang="en-US" sz="1100" spc="-60" dirty="0">
                <a:latin typeface="Trebuchet MS"/>
                <a:cs typeface="Trebuchet MS"/>
              </a:rPr>
              <a:t>a</a:t>
            </a:r>
            <a:r>
              <a:rPr lang="en-US" sz="1100" spc="100" dirty="0">
                <a:latin typeface="Trebuchet MS"/>
                <a:cs typeface="Trebuchet MS"/>
              </a:rPr>
              <a:t> </a:t>
            </a:r>
            <a:r>
              <a:rPr lang="en-US" sz="1100" spc="-80" dirty="0">
                <a:latin typeface="Trebuchet MS"/>
                <a:cs typeface="Trebuchet MS"/>
              </a:rPr>
              <a:t>directed </a:t>
            </a:r>
            <a:r>
              <a:rPr lang="en-US" sz="1100" spc="-470" dirty="0">
                <a:latin typeface="Trebuchet MS"/>
                <a:cs typeface="Trebuchet MS"/>
              </a:rPr>
              <a:t> </a:t>
            </a:r>
            <a:r>
              <a:rPr lang="en-US" sz="1100" spc="-65" dirty="0">
                <a:latin typeface="Trebuchet MS"/>
                <a:cs typeface="Trebuchet MS"/>
              </a:rPr>
              <a:t>acyclic</a:t>
            </a:r>
            <a:r>
              <a:rPr lang="en-US" sz="1100" spc="55" dirty="0">
                <a:latin typeface="Trebuchet MS"/>
                <a:cs typeface="Trebuchet MS"/>
              </a:rPr>
              <a:t> </a:t>
            </a:r>
            <a:r>
              <a:rPr lang="en-US" sz="1100" spc="-40" dirty="0">
                <a:latin typeface="Trebuchet MS"/>
                <a:cs typeface="Trebuchet MS"/>
              </a:rPr>
              <a:t>graph</a:t>
            </a:r>
            <a:r>
              <a:rPr lang="en-US" sz="1100" spc="60" dirty="0">
                <a:latin typeface="Trebuchet MS"/>
                <a:cs typeface="Trebuchet MS"/>
              </a:rPr>
              <a:t> </a:t>
            </a:r>
            <a:r>
              <a:rPr lang="en-US" sz="1100" spc="-60" dirty="0">
                <a:latin typeface="Trebuchet MS"/>
                <a:cs typeface="Trebuchet MS"/>
              </a:rPr>
              <a:t>with</a:t>
            </a:r>
            <a:r>
              <a:rPr lang="en-US" sz="1100" spc="60" dirty="0">
                <a:latin typeface="Trebuchet MS"/>
                <a:cs typeface="Trebuchet MS"/>
              </a:rPr>
              <a:t> </a:t>
            </a:r>
            <a:r>
              <a:rPr lang="en-US" sz="1100" spc="-50" dirty="0">
                <a:latin typeface="Trebuchet MS"/>
                <a:cs typeface="Trebuchet MS"/>
              </a:rPr>
              <a:t>only</a:t>
            </a:r>
            <a:r>
              <a:rPr lang="en-US" sz="1100" spc="65" dirty="0">
                <a:latin typeface="Trebuchet MS"/>
                <a:cs typeface="Trebuchet MS"/>
              </a:rPr>
              <a:t> </a:t>
            </a:r>
            <a:r>
              <a:rPr lang="en-US" sz="1100" i="1" spc="105" dirty="0">
                <a:latin typeface="Trebuchet MS"/>
                <a:cs typeface="Trebuchet MS"/>
              </a:rPr>
              <a:t>n</a:t>
            </a:r>
            <a:r>
              <a:rPr lang="en-US" sz="1100" i="1" spc="60" dirty="0">
                <a:latin typeface="Trebuchet MS"/>
                <a:cs typeface="Trebuchet MS"/>
              </a:rPr>
              <a:t> </a:t>
            </a:r>
            <a:r>
              <a:rPr lang="en-US" sz="1100" spc="-50" dirty="0">
                <a:latin typeface="Trebuchet MS"/>
                <a:cs typeface="Trebuchet MS"/>
              </a:rPr>
              <a:t>nodes</a:t>
            </a:r>
            <a:r>
              <a:rPr lang="en-US" sz="1100" spc="60" dirty="0">
                <a:latin typeface="Trebuchet MS"/>
                <a:cs typeface="Trebuchet MS"/>
              </a:rPr>
              <a:t> </a:t>
            </a:r>
            <a:r>
              <a:rPr lang="en-US" sz="1100" spc="-70" dirty="0">
                <a:latin typeface="Trebuchet MS"/>
                <a:cs typeface="Trebuchet MS"/>
              </a:rPr>
              <a:t>rather</a:t>
            </a:r>
            <a:r>
              <a:rPr lang="en-US" sz="1100" spc="60" dirty="0">
                <a:latin typeface="Trebuchet MS"/>
                <a:cs typeface="Trebuchet MS"/>
              </a:rPr>
              <a:t> </a:t>
            </a:r>
            <a:r>
              <a:rPr lang="en-US" sz="1100" spc="-45" dirty="0">
                <a:latin typeface="Trebuchet MS"/>
                <a:cs typeface="Trebuchet MS"/>
              </a:rPr>
              <a:t>than</a:t>
            </a:r>
            <a:r>
              <a:rPr lang="en-US" sz="1100" spc="60" dirty="0">
                <a:latin typeface="Trebuchet MS"/>
                <a:cs typeface="Trebuchet MS"/>
              </a:rPr>
              <a:t> </a:t>
            </a:r>
            <a:r>
              <a:rPr lang="en-US" sz="1100" spc="-65" dirty="0">
                <a:latin typeface="Trebuchet MS"/>
                <a:cs typeface="Trebuchet MS"/>
              </a:rPr>
              <a:t>exponential</a:t>
            </a:r>
            <a:r>
              <a:rPr lang="en-US" sz="1100" spc="60" dirty="0">
                <a:latin typeface="Trebuchet MS"/>
                <a:cs typeface="Trebuchet MS"/>
              </a:rPr>
              <a:t> </a:t>
            </a:r>
            <a:r>
              <a:rPr lang="en-US" sz="1100" spc="-50" dirty="0">
                <a:latin typeface="Trebuchet MS"/>
                <a:cs typeface="Trebuchet MS"/>
              </a:rPr>
              <a:t>in</a:t>
            </a:r>
            <a:r>
              <a:rPr lang="en-US" sz="1100" spc="65" dirty="0">
                <a:latin typeface="Trebuchet MS"/>
                <a:cs typeface="Trebuchet MS"/>
              </a:rPr>
              <a:t> </a:t>
            </a:r>
            <a:r>
              <a:rPr lang="en-US" sz="1100" i="1" spc="105" dirty="0">
                <a:latin typeface="Trebuchet MS"/>
                <a:cs typeface="Trebuchet MS"/>
              </a:rPr>
              <a:t>n</a:t>
            </a:r>
            <a:r>
              <a:rPr lang="en-US" sz="1100" i="1" spc="55" dirty="0">
                <a:latin typeface="Trebuchet MS"/>
                <a:cs typeface="Trebuchet MS"/>
              </a:rPr>
              <a:t> </a:t>
            </a:r>
            <a:r>
              <a:rPr lang="en-US" sz="1100" spc="-65" dirty="0">
                <a:latin typeface="Trebuchet MS"/>
                <a:cs typeface="Trebuchet MS"/>
              </a:rPr>
              <a:t>nodes.</a:t>
            </a:r>
            <a:endParaRPr lang="en-US" sz="1100" dirty="0">
              <a:latin typeface="Trebuchet MS"/>
              <a:cs typeface="Trebuchet MS"/>
            </a:endParaRPr>
          </a:p>
          <a:p>
            <a:pPr marL="219710" marR="5080" indent="-207645">
              <a:lnSpc>
                <a:spcPts val="1960"/>
              </a:lnSpc>
              <a:spcBef>
                <a:spcPts val="65"/>
              </a:spcBef>
              <a:buFont typeface="SimSun-ExtB"/>
              <a:buChar char="•"/>
              <a:tabLst>
                <a:tab pos="220345" algn="l"/>
              </a:tabLst>
            </a:pPr>
            <a:r>
              <a:rPr lang="en-US" sz="1100" spc="-30" dirty="0">
                <a:latin typeface="Trebuchet MS"/>
                <a:cs typeface="Trebuchet MS"/>
              </a:rPr>
              <a:t>Note</a:t>
            </a:r>
            <a:r>
              <a:rPr lang="en-US" sz="1100" spc="180" dirty="0">
                <a:latin typeface="Trebuchet MS"/>
                <a:cs typeface="Trebuchet MS"/>
              </a:rPr>
              <a:t> </a:t>
            </a:r>
            <a:r>
              <a:rPr lang="en-US" sz="1100" spc="-45" dirty="0">
                <a:latin typeface="Trebuchet MS"/>
                <a:cs typeface="Trebuchet MS"/>
              </a:rPr>
              <a:t>that</a:t>
            </a:r>
            <a:r>
              <a:rPr lang="en-US" sz="1100" spc="185" dirty="0">
                <a:latin typeface="Trebuchet MS"/>
                <a:cs typeface="Trebuchet MS"/>
              </a:rPr>
              <a:t> </a:t>
            </a:r>
            <a:r>
              <a:rPr lang="en-US" sz="1100" spc="-50" dirty="0">
                <a:latin typeface="Trebuchet MS"/>
                <a:cs typeface="Trebuchet MS"/>
              </a:rPr>
              <a:t>dynamic</a:t>
            </a:r>
            <a:r>
              <a:rPr lang="en-US" sz="1100" spc="185" dirty="0">
                <a:latin typeface="Trebuchet MS"/>
                <a:cs typeface="Trebuchet MS"/>
              </a:rPr>
              <a:t> </a:t>
            </a:r>
            <a:r>
              <a:rPr lang="en-US" sz="1100" spc="-45" dirty="0">
                <a:latin typeface="Trebuchet MS"/>
                <a:cs typeface="Trebuchet MS"/>
              </a:rPr>
              <a:t>programming</a:t>
            </a:r>
            <a:r>
              <a:rPr lang="en-US" sz="1100" spc="185" dirty="0">
                <a:latin typeface="Trebuchet MS"/>
                <a:cs typeface="Trebuchet MS"/>
              </a:rPr>
              <a:t> </a:t>
            </a:r>
            <a:r>
              <a:rPr lang="en-US" sz="1100" spc="-50" dirty="0">
                <a:latin typeface="Trebuchet MS"/>
                <a:cs typeface="Trebuchet MS"/>
              </a:rPr>
              <a:t>is</a:t>
            </a:r>
            <a:r>
              <a:rPr lang="en-US" sz="1100" spc="185" dirty="0">
                <a:latin typeface="Trebuchet MS"/>
                <a:cs typeface="Trebuchet MS"/>
              </a:rPr>
              <a:t> </a:t>
            </a:r>
            <a:r>
              <a:rPr lang="en-US" sz="1100" spc="-50" dirty="0">
                <a:latin typeface="Trebuchet MS"/>
                <a:cs typeface="Trebuchet MS"/>
              </a:rPr>
              <a:t>only</a:t>
            </a:r>
            <a:r>
              <a:rPr lang="en-US" sz="1100" spc="180" dirty="0">
                <a:latin typeface="Trebuchet MS"/>
                <a:cs typeface="Trebuchet MS"/>
              </a:rPr>
              <a:t> </a:t>
            </a:r>
            <a:r>
              <a:rPr lang="en-US" sz="1100" spc="-70" dirty="0">
                <a:latin typeface="Trebuchet MS"/>
                <a:cs typeface="Trebuchet MS"/>
              </a:rPr>
              <a:t>useful</a:t>
            </a:r>
            <a:r>
              <a:rPr lang="en-US" sz="1100" spc="185" dirty="0">
                <a:latin typeface="Trebuchet MS"/>
                <a:cs typeface="Trebuchet MS"/>
              </a:rPr>
              <a:t> </a:t>
            </a:r>
            <a:r>
              <a:rPr lang="en-US" sz="1100" spc="-85" dirty="0">
                <a:latin typeface="Trebuchet MS"/>
                <a:cs typeface="Trebuchet MS"/>
              </a:rPr>
              <a:t>if</a:t>
            </a:r>
            <a:r>
              <a:rPr lang="en-US" sz="1100" spc="185" dirty="0">
                <a:latin typeface="Trebuchet MS"/>
                <a:cs typeface="Trebuchet MS"/>
              </a:rPr>
              <a:t> </a:t>
            </a:r>
            <a:r>
              <a:rPr lang="en-US" sz="1100" spc="-135" dirty="0">
                <a:latin typeface="Trebuchet MS"/>
                <a:cs typeface="Trebuchet MS"/>
              </a:rPr>
              <a:t>we</a:t>
            </a:r>
            <a:r>
              <a:rPr lang="en-US" sz="1100" spc="185" dirty="0">
                <a:latin typeface="Trebuchet MS"/>
                <a:cs typeface="Trebuchet MS"/>
              </a:rPr>
              <a:t> </a:t>
            </a:r>
            <a:r>
              <a:rPr lang="en-US" sz="1100" spc="-55" dirty="0">
                <a:latin typeface="Trebuchet MS"/>
                <a:cs typeface="Trebuchet MS"/>
              </a:rPr>
              <a:t>can</a:t>
            </a:r>
            <a:r>
              <a:rPr lang="en-US" sz="1100" spc="185" dirty="0">
                <a:latin typeface="Trebuchet MS"/>
                <a:cs typeface="Trebuchet MS"/>
              </a:rPr>
              <a:t> </a:t>
            </a:r>
            <a:r>
              <a:rPr lang="en-US" sz="1100" spc="-95" dirty="0">
                <a:latin typeface="Trebuchet MS"/>
                <a:cs typeface="Trebuchet MS"/>
              </a:rPr>
              <a:t>define</a:t>
            </a:r>
            <a:r>
              <a:rPr lang="en-US" sz="1100" spc="180" dirty="0">
                <a:latin typeface="Trebuchet MS"/>
                <a:cs typeface="Trebuchet MS"/>
              </a:rPr>
              <a:t> </a:t>
            </a:r>
            <a:r>
              <a:rPr lang="en-US" sz="1100" spc="-60" dirty="0">
                <a:latin typeface="Trebuchet MS"/>
                <a:cs typeface="Trebuchet MS"/>
              </a:rPr>
              <a:t>a</a:t>
            </a:r>
            <a:r>
              <a:rPr lang="en-US" sz="1100" spc="185" dirty="0">
                <a:latin typeface="Trebuchet MS"/>
                <a:cs typeface="Trebuchet MS"/>
              </a:rPr>
              <a:t> </a:t>
            </a:r>
            <a:r>
              <a:rPr lang="en-US" sz="1100" spc="-75" dirty="0">
                <a:latin typeface="Trebuchet MS"/>
                <a:cs typeface="Trebuchet MS"/>
              </a:rPr>
              <a:t>search</a:t>
            </a:r>
            <a:r>
              <a:rPr lang="en-US" sz="1100" spc="185" dirty="0">
                <a:latin typeface="Trebuchet MS"/>
                <a:cs typeface="Trebuchet MS"/>
              </a:rPr>
              <a:t> </a:t>
            </a:r>
            <a:r>
              <a:rPr lang="en-US" sz="1100" spc="-75" dirty="0">
                <a:latin typeface="Trebuchet MS"/>
                <a:cs typeface="Trebuchet MS"/>
              </a:rPr>
              <a:t>problem</a:t>
            </a:r>
            <a:r>
              <a:rPr lang="en-US" sz="1100" spc="185" dirty="0">
                <a:latin typeface="Trebuchet MS"/>
                <a:cs typeface="Trebuchet MS"/>
              </a:rPr>
              <a:t> </a:t>
            </a:r>
            <a:r>
              <a:rPr lang="en-US" sz="1100" spc="-95" dirty="0">
                <a:latin typeface="Trebuchet MS"/>
                <a:cs typeface="Trebuchet MS"/>
              </a:rPr>
              <a:t>where</a:t>
            </a:r>
            <a:r>
              <a:rPr lang="en-US" sz="1100" spc="185" dirty="0">
                <a:latin typeface="Trebuchet MS"/>
                <a:cs typeface="Trebuchet MS"/>
              </a:rPr>
              <a:t> </a:t>
            </a:r>
            <a:r>
              <a:rPr lang="en-US" sz="1100" spc="-75" dirty="0">
                <a:latin typeface="Trebuchet MS"/>
                <a:cs typeface="Trebuchet MS"/>
              </a:rPr>
              <a:t>the</a:t>
            </a:r>
            <a:r>
              <a:rPr lang="en-US" sz="1100" spc="180" dirty="0">
                <a:latin typeface="Trebuchet MS"/>
                <a:cs typeface="Trebuchet MS"/>
              </a:rPr>
              <a:t> </a:t>
            </a:r>
            <a:r>
              <a:rPr lang="en-US" sz="1100" spc="-55" dirty="0">
                <a:latin typeface="Trebuchet MS"/>
                <a:cs typeface="Trebuchet MS"/>
              </a:rPr>
              <a:t>number</a:t>
            </a:r>
            <a:r>
              <a:rPr lang="en-US" sz="1100" spc="185" dirty="0">
                <a:latin typeface="Trebuchet MS"/>
                <a:cs typeface="Trebuchet MS"/>
              </a:rPr>
              <a:t> </a:t>
            </a:r>
            <a:r>
              <a:rPr lang="en-US" sz="1100" spc="-70" dirty="0">
                <a:latin typeface="Trebuchet MS"/>
                <a:cs typeface="Trebuchet MS"/>
              </a:rPr>
              <a:t>of </a:t>
            </a:r>
            <a:r>
              <a:rPr lang="en-US" sz="1100" spc="-465" dirty="0">
                <a:latin typeface="Trebuchet MS"/>
                <a:cs typeface="Trebuchet MS"/>
              </a:rPr>
              <a:t> </a:t>
            </a:r>
            <a:r>
              <a:rPr lang="en-US" sz="1100" spc="-60" dirty="0">
                <a:latin typeface="Trebuchet MS"/>
                <a:cs typeface="Trebuchet MS"/>
              </a:rPr>
              <a:t>states</a:t>
            </a:r>
            <a:r>
              <a:rPr lang="en-US" sz="1100" spc="60" dirty="0">
                <a:latin typeface="Trebuchet MS"/>
                <a:cs typeface="Trebuchet MS"/>
              </a:rPr>
              <a:t> </a:t>
            </a:r>
            <a:r>
              <a:rPr lang="en-US" sz="1100" spc="-50" dirty="0">
                <a:latin typeface="Trebuchet MS"/>
                <a:cs typeface="Trebuchet MS"/>
              </a:rPr>
              <a:t>is</a:t>
            </a:r>
            <a:r>
              <a:rPr lang="en-US" sz="1100" spc="60" dirty="0">
                <a:latin typeface="Trebuchet MS"/>
                <a:cs typeface="Trebuchet MS"/>
              </a:rPr>
              <a:t> </a:t>
            </a:r>
            <a:r>
              <a:rPr lang="en-US" sz="1100" spc="-60" dirty="0">
                <a:latin typeface="Trebuchet MS"/>
                <a:cs typeface="Trebuchet MS"/>
              </a:rPr>
              <a:t>small</a:t>
            </a:r>
            <a:r>
              <a:rPr lang="en-US" sz="1100" spc="60" dirty="0">
                <a:latin typeface="Trebuchet MS"/>
                <a:cs typeface="Trebuchet MS"/>
              </a:rPr>
              <a:t> </a:t>
            </a:r>
            <a:r>
              <a:rPr lang="en-US" sz="1100" spc="-50" dirty="0">
                <a:latin typeface="Trebuchet MS"/>
                <a:cs typeface="Trebuchet MS"/>
              </a:rPr>
              <a:t>enough</a:t>
            </a:r>
            <a:r>
              <a:rPr lang="en-US" sz="1100" spc="60" dirty="0">
                <a:latin typeface="Trebuchet MS"/>
                <a:cs typeface="Trebuchet MS"/>
              </a:rPr>
              <a:t> </a:t>
            </a:r>
            <a:r>
              <a:rPr lang="en-US" sz="1100" spc="-45" dirty="0">
                <a:latin typeface="Trebuchet MS"/>
                <a:cs typeface="Trebuchet MS"/>
              </a:rPr>
              <a:t>to</a:t>
            </a:r>
            <a:r>
              <a:rPr lang="en-US" sz="1100" spc="60" dirty="0">
                <a:latin typeface="Trebuchet MS"/>
                <a:cs typeface="Trebuchet MS"/>
              </a:rPr>
              <a:t> </a:t>
            </a:r>
            <a:r>
              <a:rPr lang="en-US" sz="1100" spc="-75" dirty="0">
                <a:latin typeface="Trebuchet MS"/>
                <a:cs typeface="Trebuchet MS"/>
              </a:rPr>
              <a:t>fit</a:t>
            </a:r>
            <a:r>
              <a:rPr lang="en-US" sz="1100" spc="60" dirty="0">
                <a:latin typeface="Trebuchet MS"/>
                <a:cs typeface="Trebuchet MS"/>
              </a:rPr>
              <a:t> </a:t>
            </a:r>
            <a:r>
              <a:rPr lang="en-US" sz="1100" spc="-50" dirty="0">
                <a:latin typeface="Trebuchet MS"/>
                <a:cs typeface="Trebuchet MS"/>
              </a:rPr>
              <a:t>in</a:t>
            </a:r>
            <a:r>
              <a:rPr lang="en-US" sz="1100" spc="60" dirty="0">
                <a:latin typeface="Trebuchet MS"/>
                <a:cs typeface="Trebuchet MS"/>
              </a:rPr>
              <a:t> </a:t>
            </a:r>
            <a:r>
              <a:rPr lang="en-US" sz="1100" spc="-100" dirty="0">
                <a:latin typeface="Trebuchet MS"/>
                <a:cs typeface="Trebuchet MS"/>
              </a:rPr>
              <a:t>memory.</a:t>
            </a:r>
            <a:endParaRPr lang="en-US" sz="1100" dirty="0">
              <a:latin typeface="Trebuchet MS"/>
              <a:cs typeface="Trebuchet MS"/>
            </a:endParaRPr>
          </a:p>
          <a:p>
            <a:pPr marL="158750" indent="0">
              <a:buNone/>
            </a:pPr>
            <a:endParaRPr lang="en-US" dirty="0"/>
          </a:p>
        </p:txBody>
      </p:sp>
    </p:spTree>
    <p:extLst>
      <p:ext uri="{BB962C8B-B14F-4D97-AF65-F5344CB8AC3E}">
        <p14:creationId xmlns:p14="http://schemas.microsoft.com/office/powerpoint/2010/main" val="36509745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3210" marR="67310" indent="-207645" algn="just">
              <a:lnSpc>
                <a:spcPct val="102000"/>
              </a:lnSpc>
              <a:spcBef>
                <a:spcPts val="90"/>
              </a:spcBef>
              <a:buFont typeface="SimSun-ExtB"/>
              <a:buChar char="•"/>
              <a:tabLst>
                <a:tab pos="283845" algn="l"/>
              </a:tabLst>
            </a:pPr>
            <a:r>
              <a:rPr lang="en-US" sz="1100" dirty="0">
                <a:latin typeface="Trebuchet MS"/>
                <a:cs typeface="Trebuchet MS"/>
              </a:rPr>
              <a:t>The </a:t>
            </a:r>
            <a:r>
              <a:rPr lang="en-US" sz="1100" spc="-50" dirty="0">
                <a:latin typeface="Trebuchet MS"/>
                <a:cs typeface="Trebuchet MS"/>
              </a:rPr>
              <a:t>dynamic </a:t>
            </a:r>
            <a:r>
              <a:rPr lang="en-US" sz="1100" spc="-45" dirty="0">
                <a:latin typeface="Trebuchet MS"/>
                <a:cs typeface="Trebuchet MS"/>
              </a:rPr>
              <a:t>programming </a:t>
            </a:r>
            <a:r>
              <a:rPr lang="en-US" sz="1100" spc="-55" dirty="0">
                <a:latin typeface="Trebuchet MS"/>
                <a:cs typeface="Trebuchet MS"/>
              </a:rPr>
              <a:t>algorithm </a:t>
            </a:r>
            <a:r>
              <a:rPr lang="en-US" sz="1100" spc="-50" dirty="0">
                <a:latin typeface="Trebuchet MS"/>
                <a:cs typeface="Trebuchet MS"/>
              </a:rPr>
              <a:t>is </a:t>
            </a:r>
            <a:r>
              <a:rPr lang="en-US" sz="1100" spc="-70" dirty="0">
                <a:latin typeface="Trebuchet MS"/>
                <a:cs typeface="Trebuchet MS"/>
              </a:rPr>
              <a:t>exactly</a:t>
            </a:r>
            <a:r>
              <a:rPr lang="en-US" sz="1100" spc="-65" dirty="0">
                <a:latin typeface="Trebuchet MS"/>
                <a:cs typeface="Trebuchet MS"/>
              </a:rPr>
              <a:t> </a:t>
            </a:r>
            <a:r>
              <a:rPr lang="en-US" sz="1100" spc="-45" dirty="0">
                <a:latin typeface="Trebuchet MS"/>
                <a:cs typeface="Trebuchet MS"/>
              </a:rPr>
              <a:t>backtracking </a:t>
            </a:r>
            <a:r>
              <a:rPr lang="en-US" sz="1100" spc="-75" dirty="0">
                <a:latin typeface="Trebuchet MS"/>
                <a:cs typeface="Trebuchet MS"/>
              </a:rPr>
              <a:t>search</a:t>
            </a:r>
            <a:r>
              <a:rPr lang="en-US" sz="1100" spc="-70" dirty="0">
                <a:latin typeface="Trebuchet MS"/>
                <a:cs typeface="Trebuchet MS"/>
              </a:rPr>
              <a:t> </a:t>
            </a:r>
            <a:r>
              <a:rPr lang="en-US" sz="1100" spc="-60" dirty="0">
                <a:latin typeface="Trebuchet MS"/>
                <a:cs typeface="Trebuchet MS"/>
              </a:rPr>
              <a:t>with </a:t>
            </a:r>
            <a:r>
              <a:rPr lang="en-US" sz="1100" spc="-75" dirty="0">
                <a:latin typeface="Trebuchet MS"/>
                <a:cs typeface="Trebuchet MS"/>
              </a:rPr>
              <a:t>one</a:t>
            </a:r>
            <a:r>
              <a:rPr lang="en-US" sz="1100" spc="330" dirty="0">
                <a:latin typeface="Trebuchet MS"/>
                <a:cs typeface="Trebuchet MS"/>
              </a:rPr>
              <a:t> </a:t>
            </a:r>
            <a:r>
              <a:rPr lang="en-US" sz="1100" spc="-75" dirty="0">
                <a:latin typeface="Trebuchet MS"/>
                <a:cs typeface="Trebuchet MS"/>
              </a:rPr>
              <a:t>twist.</a:t>
            </a:r>
            <a:r>
              <a:rPr lang="en-US" sz="1100" spc="330" dirty="0">
                <a:latin typeface="Trebuchet MS"/>
                <a:cs typeface="Trebuchet MS"/>
              </a:rPr>
              <a:t> </a:t>
            </a:r>
            <a:r>
              <a:rPr lang="en-US" sz="1100" spc="25" dirty="0">
                <a:latin typeface="Trebuchet MS"/>
                <a:cs typeface="Trebuchet MS"/>
              </a:rPr>
              <a:t>At </a:t>
            </a:r>
            <a:r>
              <a:rPr lang="en-US" sz="1100" spc="-75" dirty="0">
                <a:latin typeface="Trebuchet MS"/>
                <a:cs typeface="Trebuchet MS"/>
              </a:rPr>
              <a:t>the</a:t>
            </a:r>
            <a:r>
              <a:rPr lang="en-US" sz="1100" spc="335" dirty="0">
                <a:latin typeface="Trebuchet MS"/>
                <a:cs typeface="Trebuchet MS"/>
              </a:rPr>
              <a:t> </a:t>
            </a:r>
            <a:r>
              <a:rPr lang="en-US" sz="1100" spc="-40" dirty="0">
                <a:latin typeface="Trebuchet MS"/>
                <a:cs typeface="Trebuchet MS"/>
              </a:rPr>
              <a:t>beginning </a:t>
            </a:r>
            <a:r>
              <a:rPr lang="en-US" sz="1100" spc="-70" dirty="0">
                <a:latin typeface="Trebuchet MS"/>
                <a:cs typeface="Trebuchet MS"/>
              </a:rPr>
              <a:t>of </a:t>
            </a:r>
            <a:r>
              <a:rPr lang="en-US" sz="1100" spc="-65" dirty="0">
                <a:latin typeface="Trebuchet MS"/>
                <a:cs typeface="Trebuchet MS"/>
              </a:rPr>
              <a:t> </a:t>
            </a:r>
            <a:r>
              <a:rPr lang="en-US" sz="1100" spc="-75" dirty="0">
                <a:latin typeface="Trebuchet MS"/>
                <a:cs typeface="Trebuchet MS"/>
              </a:rPr>
              <a:t>the </a:t>
            </a:r>
            <a:r>
              <a:rPr lang="en-US" sz="1100" spc="-65" dirty="0">
                <a:latin typeface="Trebuchet MS"/>
                <a:cs typeface="Trebuchet MS"/>
              </a:rPr>
              <a:t>function, </a:t>
            </a:r>
            <a:r>
              <a:rPr lang="en-US" sz="1100" spc="-140" dirty="0">
                <a:latin typeface="Trebuchet MS"/>
                <a:cs typeface="Trebuchet MS"/>
              </a:rPr>
              <a:t>we </a:t>
            </a:r>
            <a:r>
              <a:rPr lang="en-US" sz="1100" spc="-70" dirty="0">
                <a:latin typeface="Trebuchet MS"/>
                <a:cs typeface="Trebuchet MS"/>
              </a:rPr>
              <a:t>check </a:t>
            </a:r>
            <a:r>
              <a:rPr lang="en-US" sz="1100" spc="-45" dirty="0">
                <a:latin typeface="Trebuchet MS"/>
                <a:cs typeface="Trebuchet MS"/>
              </a:rPr>
              <a:t>to </a:t>
            </a:r>
            <a:r>
              <a:rPr lang="en-US" sz="1100" spc="-110" dirty="0">
                <a:latin typeface="Trebuchet MS"/>
                <a:cs typeface="Trebuchet MS"/>
              </a:rPr>
              <a:t>see </a:t>
            </a:r>
            <a:r>
              <a:rPr lang="en-US" sz="1100" spc="-85" dirty="0">
                <a:latin typeface="Trebuchet MS"/>
                <a:cs typeface="Trebuchet MS"/>
              </a:rPr>
              <a:t>if </a:t>
            </a:r>
            <a:r>
              <a:rPr lang="en-US" sz="1100" spc="-120" dirty="0">
                <a:latin typeface="Trebuchet MS"/>
                <a:cs typeface="Trebuchet MS"/>
              </a:rPr>
              <a:t>we’ve </a:t>
            </a:r>
            <a:r>
              <a:rPr lang="en-US" sz="1100" spc="-75" dirty="0">
                <a:latin typeface="Trebuchet MS"/>
                <a:cs typeface="Trebuchet MS"/>
              </a:rPr>
              <a:t>already </a:t>
            </a:r>
            <a:r>
              <a:rPr lang="en-US" sz="1100" spc="-60" dirty="0">
                <a:latin typeface="Trebuchet MS"/>
                <a:cs typeface="Trebuchet MS"/>
              </a:rPr>
              <a:t>computed </a:t>
            </a:r>
            <a:r>
              <a:rPr lang="en-US" sz="1100" spc="-75" dirty="0">
                <a:latin typeface="Trebuchet MS"/>
                <a:cs typeface="Trebuchet MS"/>
              </a:rPr>
              <a:t>the </a:t>
            </a:r>
            <a:r>
              <a:rPr lang="en-US" sz="1100" spc="-70" dirty="0">
                <a:latin typeface="Trebuchet MS"/>
                <a:cs typeface="Trebuchet MS"/>
              </a:rPr>
              <a:t>future </a:t>
            </a:r>
            <a:r>
              <a:rPr lang="en-US" sz="1100" spc="-45" dirty="0">
                <a:latin typeface="Trebuchet MS"/>
                <a:cs typeface="Trebuchet MS"/>
              </a:rPr>
              <a:t>cost </a:t>
            </a:r>
            <a:r>
              <a:rPr lang="en-US" sz="1100" spc="-85" dirty="0">
                <a:latin typeface="Trebuchet MS"/>
                <a:cs typeface="Trebuchet MS"/>
              </a:rPr>
              <a:t>for </a:t>
            </a:r>
            <a:r>
              <a:rPr lang="en-US" sz="1100" i="1" dirty="0">
                <a:latin typeface="Calibri"/>
                <a:cs typeface="Calibri"/>
              </a:rPr>
              <a:t>s</a:t>
            </a:r>
            <a:r>
              <a:rPr lang="en-US" sz="1100" dirty="0">
                <a:latin typeface="Trebuchet MS"/>
                <a:cs typeface="Trebuchet MS"/>
              </a:rPr>
              <a:t>. </a:t>
            </a:r>
            <a:r>
              <a:rPr lang="en-US" sz="1100" spc="-45" dirty="0">
                <a:latin typeface="Trebuchet MS"/>
                <a:cs typeface="Trebuchet MS"/>
              </a:rPr>
              <a:t>If </a:t>
            </a:r>
            <a:r>
              <a:rPr lang="en-US" sz="1100" spc="-140" dirty="0">
                <a:latin typeface="Trebuchet MS"/>
                <a:cs typeface="Trebuchet MS"/>
              </a:rPr>
              <a:t>we </a:t>
            </a:r>
            <a:r>
              <a:rPr lang="en-US" sz="1100" spc="-85" dirty="0">
                <a:latin typeface="Trebuchet MS"/>
                <a:cs typeface="Trebuchet MS"/>
              </a:rPr>
              <a:t>have, </a:t>
            </a:r>
            <a:r>
              <a:rPr lang="en-US" sz="1100" spc="-65" dirty="0">
                <a:latin typeface="Trebuchet MS"/>
                <a:cs typeface="Trebuchet MS"/>
              </a:rPr>
              <a:t>then </a:t>
            </a:r>
            <a:r>
              <a:rPr lang="en-US" sz="1100" spc="-140" dirty="0">
                <a:latin typeface="Trebuchet MS"/>
                <a:cs typeface="Trebuchet MS"/>
              </a:rPr>
              <a:t>we </a:t>
            </a:r>
            <a:r>
              <a:rPr lang="en-US" sz="1100" spc="-50" dirty="0">
                <a:latin typeface="Trebuchet MS"/>
                <a:cs typeface="Trebuchet MS"/>
              </a:rPr>
              <a:t>simply </a:t>
            </a:r>
            <a:r>
              <a:rPr lang="en-US" sz="1100" spc="-45" dirty="0">
                <a:latin typeface="Trebuchet MS"/>
                <a:cs typeface="Trebuchet MS"/>
              </a:rPr>
              <a:t> </a:t>
            </a:r>
            <a:r>
              <a:rPr lang="en-US" sz="1100" spc="-65" dirty="0">
                <a:latin typeface="Trebuchet MS"/>
                <a:cs typeface="Trebuchet MS"/>
              </a:rPr>
              <a:t>return </a:t>
            </a:r>
            <a:r>
              <a:rPr lang="en-US" sz="1100" spc="-60" dirty="0">
                <a:latin typeface="Trebuchet MS"/>
                <a:cs typeface="Trebuchet MS"/>
              </a:rPr>
              <a:t>it </a:t>
            </a:r>
            <a:r>
              <a:rPr lang="en-US" sz="1100" spc="-40" dirty="0">
                <a:latin typeface="Trebuchet MS"/>
                <a:cs typeface="Trebuchet MS"/>
              </a:rPr>
              <a:t>(which </a:t>
            </a:r>
            <a:r>
              <a:rPr lang="en-US" sz="1100" spc="-70" dirty="0">
                <a:latin typeface="Trebuchet MS"/>
                <a:cs typeface="Trebuchet MS"/>
              </a:rPr>
              <a:t>takes </a:t>
            </a:r>
            <a:r>
              <a:rPr lang="en-US" sz="1100" spc="-45" dirty="0">
                <a:latin typeface="Trebuchet MS"/>
                <a:cs typeface="Trebuchet MS"/>
              </a:rPr>
              <a:t>constant </a:t>
            </a:r>
            <a:r>
              <a:rPr lang="en-US" sz="1100" spc="-75" dirty="0">
                <a:latin typeface="Trebuchet MS"/>
                <a:cs typeface="Trebuchet MS"/>
              </a:rPr>
              <a:t>time </a:t>
            </a:r>
            <a:r>
              <a:rPr lang="en-US" sz="1100" spc="-85" dirty="0">
                <a:latin typeface="Trebuchet MS"/>
                <a:cs typeface="Trebuchet MS"/>
              </a:rPr>
              <a:t>if </a:t>
            </a:r>
            <a:r>
              <a:rPr lang="en-US" sz="1100" spc="-140" dirty="0">
                <a:latin typeface="Trebuchet MS"/>
                <a:cs typeface="Trebuchet MS"/>
              </a:rPr>
              <a:t>we </a:t>
            </a:r>
            <a:r>
              <a:rPr lang="en-US" sz="1100" spc="-70" dirty="0">
                <a:latin typeface="Trebuchet MS"/>
                <a:cs typeface="Trebuchet MS"/>
              </a:rPr>
              <a:t>use </a:t>
            </a:r>
            <a:r>
              <a:rPr lang="en-US" sz="1100" spc="-60" dirty="0">
                <a:latin typeface="Trebuchet MS"/>
                <a:cs typeface="Trebuchet MS"/>
              </a:rPr>
              <a:t>a </a:t>
            </a:r>
            <a:r>
              <a:rPr lang="en-US" sz="1100" spc="-40" dirty="0">
                <a:latin typeface="Trebuchet MS"/>
                <a:cs typeface="Trebuchet MS"/>
              </a:rPr>
              <a:t>hash </a:t>
            </a:r>
            <a:r>
              <a:rPr lang="en-US" sz="1100" spc="-50" dirty="0">
                <a:latin typeface="Trebuchet MS"/>
                <a:cs typeface="Trebuchet MS"/>
              </a:rPr>
              <a:t>map). </a:t>
            </a:r>
            <a:r>
              <a:rPr lang="en-US" sz="1100" spc="-65" dirty="0">
                <a:latin typeface="Trebuchet MS"/>
                <a:cs typeface="Trebuchet MS"/>
              </a:rPr>
              <a:t>Otherwise, </a:t>
            </a:r>
            <a:r>
              <a:rPr lang="en-US" sz="1100" spc="-135" dirty="0">
                <a:latin typeface="Trebuchet MS"/>
                <a:cs typeface="Trebuchet MS"/>
              </a:rPr>
              <a:t>we </a:t>
            </a:r>
            <a:r>
              <a:rPr lang="en-US" sz="1100" spc="-60" dirty="0">
                <a:latin typeface="Trebuchet MS"/>
                <a:cs typeface="Trebuchet MS"/>
              </a:rPr>
              <a:t>compute it </a:t>
            </a:r>
            <a:r>
              <a:rPr lang="en-US" sz="1100" spc="-50" dirty="0">
                <a:latin typeface="Trebuchet MS"/>
                <a:cs typeface="Trebuchet MS"/>
              </a:rPr>
              <a:t>and </a:t>
            </a:r>
            <a:r>
              <a:rPr lang="en-US" sz="1100" spc="-65" dirty="0">
                <a:latin typeface="Trebuchet MS"/>
                <a:cs typeface="Trebuchet MS"/>
              </a:rPr>
              <a:t>save </a:t>
            </a:r>
            <a:r>
              <a:rPr lang="en-US" sz="1100" spc="-60" dirty="0">
                <a:latin typeface="Trebuchet MS"/>
                <a:cs typeface="Trebuchet MS"/>
              </a:rPr>
              <a:t>it </a:t>
            </a:r>
            <a:r>
              <a:rPr lang="en-US" sz="1100" spc="-50" dirty="0">
                <a:latin typeface="Trebuchet MS"/>
                <a:cs typeface="Trebuchet MS"/>
              </a:rPr>
              <a:t>in </a:t>
            </a:r>
            <a:r>
              <a:rPr lang="en-US" sz="1100" spc="-75" dirty="0">
                <a:latin typeface="Trebuchet MS"/>
                <a:cs typeface="Trebuchet MS"/>
              </a:rPr>
              <a:t>the </a:t>
            </a:r>
            <a:r>
              <a:rPr lang="en-US" sz="1100" spc="-70" dirty="0">
                <a:latin typeface="Trebuchet MS"/>
                <a:cs typeface="Trebuchet MS"/>
              </a:rPr>
              <a:t> </a:t>
            </a:r>
            <a:r>
              <a:rPr lang="en-US" sz="1100" spc="-75" dirty="0">
                <a:latin typeface="Trebuchet MS"/>
                <a:cs typeface="Trebuchet MS"/>
              </a:rPr>
              <a:t>cache </a:t>
            </a:r>
            <a:r>
              <a:rPr lang="en-US" sz="1100" spc="-35" dirty="0">
                <a:latin typeface="Trebuchet MS"/>
                <a:cs typeface="Trebuchet MS"/>
              </a:rPr>
              <a:t>so </a:t>
            </a:r>
            <a:r>
              <a:rPr lang="en-US" sz="1100" spc="-140" dirty="0">
                <a:latin typeface="Trebuchet MS"/>
                <a:cs typeface="Trebuchet MS"/>
              </a:rPr>
              <a:t>we </a:t>
            </a:r>
            <a:r>
              <a:rPr lang="en-US" sz="1100" spc="-65" dirty="0">
                <a:latin typeface="Trebuchet MS"/>
                <a:cs typeface="Trebuchet MS"/>
              </a:rPr>
              <a:t>don’t </a:t>
            </a:r>
            <a:r>
              <a:rPr lang="en-US" sz="1100" spc="-70" dirty="0">
                <a:latin typeface="Trebuchet MS"/>
                <a:cs typeface="Trebuchet MS"/>
              </a:rPr>
              <a:t>have </a:t>
            </a:r>
            <a:r>
              <a:rPr lang="en-US" sz="1100" spc="-45" dirty="0">
                <a:latin typeface="Trebuchet MS"/>
                <a:cs typeface="Trebuchet MS"/>
              </a:rPr>
              <a:t>to </a:t>
            </a:r>
            <a:r>
              <a:rPr lang="en-US" sz="1100" spc="-70" dirty="0">
                <a:latin typeface="Trebuchet MS"/>
                <a:cs typeface="Trebuchet MS"/>
              </a:rPr>
              <a:t>recompute </a:t>
            </a:r>
            <a:r>
              <a:rPr lang="en-US" sz="1100" spc="-60" dirty="0">
                <a:latin typeface="Trebuchet MS"/>
                <a:cs typeface="Trebuchet MS"/>
              </a:rPr>
              <a:t>it again. </a:t>
            </a:r>
            <a:r>
              <a:rPr lang="en-US" sz="1100" spc="-15" dirty="0">
                <a:latin typeface="Trebuchet MS"/>
                <a:cs typeface="Trebuchet MS"/>
              </a:rPr>
              <a:t>In </a:t>
            </a:r>
            <a:r>
              <a:rPr lang="en-US" sz="1100" spc="-45" dirty="0">
                <a:latin typeface="Trebuchet MS"/>
                <a:cs typeface="Trebuchet MS"/>
              </a:rPr>
              <a:t>this </a:t>
            </a:r>
            <a:r>
              <a:rPr lang="en-US" sz="1100" spc="-135" dirty="0">
                <a:latin typeface="Trebuchet MS"/>
                <a:cs typeface="Trebuchet MS"/>
              </a:rPr>
              <a:t>way, </a:t>
            </a:r>
            <a:r>
              <a:rPr lang="en-US" sz="1100" spc="-85" dirty="0">
                <a:latin typeface="Trebuchet MS"/>
                <a:cs typeface="Trebuchet MS"/>
              </a:rPr>
              <a:t>for </a:t>
            </a:r>
            <a:r>
              <a:rPr lang="en-US" sz="1100" spc="-90" dirty="0">
                <a:latin typeface="Trebuchet MS"/>
                <a:cs typeface="Trebuchet MS"/>
              </a:rPr>
              <a:t>every </a:t>
            </a:r>
            <a:r>
              <a:rPr lang="en-US" sz="1100" spc="-80" dirty="0">
                <a:latin typeface="Trebuchet MS"/>
                <a:cs typeface="Trebuchet MS"/>
              </a:rPr>
              <a:t>state, </a:t>
            </a:r>
            <a:r>
              <a:rPr lang="en-US" sz="1100" spc="-140" dirty="0">
                <a:latin typeface="Trebuchet MS"/>
                <a:cs typeface="Trebuchet MS"/>
              </a:rPr>
              <a:t>we </a:t>
            </a:r>
            <a:r>
              <a:rPr lang="en-US" sz="1100" spc="-110" dirty="0">
                <a:latin typeface="Trebuchet MS"/>
                <a:cs typeface="Trebuchet MS"/>
              </a:rPr>
              <a:t>are </a:t>
            </a:r>
            <a:r>
              <a:rPr lang="en-US" sz="1100" spc="-50" dirty="0">
                <a:latin typeface="Trebuchet MS"/>
                <a:cs typeface="Trebuchet MS"/>
              </a:rPr>
              <a:t>only </a:t>
            </a:r>
            <a:r>
              <a:rPr lang="en-US" sz="1100" spc="-40" dirty="0">
                <a:latin typeface="Trebuchet MS"/>
                <a:cs typeface="Trebuchet MS"/>
              </a:rPr>
              <a:t>computing </a:t>
            </a:r>
            <a:r>
              <a:rPr lang="en-US" sz="1100" spc="-50" dirty="0">
                <a:latin typeface="Trebuchet MS"/>
                <a:cs typeface="Trebuchet MS"/>
              </a:rPr>
              <a:t>its </a:t>
            </a:r>
            <a:r>
              <a:rPr lang="en-US" sz="1100" spc="-75" dirty="0">
                <a:latin typeface="Trebuchet MS"/>
                <a:cs typeface="Trebuchet MS"/>
              </a:rPr>
              <a:t>value </a:t>
            </a:r>
            <a:r>
              <a:rPr lang="en-US" sz="1100" spc="-70" dirty="0">
                <a:latin typeface="Trebuchet MS"/>
                <a:cs typeface="Trebuchet MS"/>
              </a:rPr>
              <a:t> </a:t>
            </a:r>
            <a:r>
              <a:rPr lang="en-US" sz="1100" spc="-90" dirty="0">
                <a:latin typeface="Trebuchet MS"/>
                <a:cs typeface="Trebuchet MS"/>
              </a:rPr>
              <a:t>once.</a:t>
            </a:r>
            <a:endParaRPr lang="en-US" sz="1100" dirty="0">
              <a:latin typeface="Trebuchet MS"/>
              <a:cs typeface="Trebuchet MS"/>
            </a:endParaRPr>
          </a:p>
          <a:p>
            <a:pPr marL="283210" indent="-207645">
              <a:lnSpc>
                <a:spcPct val="100000"/>
              </a:lnSpc>
              <a:spcBef>
                <a:spcPts val="335"/>
              </a:spcBef>
              <a:buFont typeface="SimSun-ExtB"/>
              <a:buChar char="•"/>
              <a:tabLst>
                <a:tab pos="283845" algn="l"/>
              </a:tabLst>
            </a:pPr>
            <a:r>
              <a:rPr lang="en-US" sz="1100" spc="-40" dirty="0">
                <a:latin typeface="Trebuchet MS"/>
                <a:cs typeface="Trebuchet MS"/>
              </a:rPr>
              <a:t>For</a:t>
            </a:r>
            <a:r>
              <a:rPr lang="en-US" sz="1100" spc="60" dirty="0">
                <a:latin typeface="Trebuchet MS"/>
                <a:cs typeface="Trebuchet MS"/>
              </a:rPr>
              <a:t> </a:t>
            </a:r>
            <a:r>
              <a:rPr lang="en-US" sz="1100" spc="-45" dirty="0">
                <a:latin typeface="Trebuchet MS"/>
                <a:cs typeface="Trebuchet MS"/>
              </a:rPr>
              <a:t>this</a:t>
            </a:r>
            <a:r>
              <a:rPr lang="en-US" sz="1100" spc="65" dirty="0">
                <a:latin typeface="Trebuchet MS"/>
                <a:cs typeface="Trebuchet MS"/>
              </a:rPr>
              <a:t> </a:t>
            </a:r>
            <a:r>
              <a:rPr lang="en-US" sz="1100" spc="-70" dirty="0">
                <a:latin typeface="Trebuchet MS"/>
                <a:cs typeface="Trebuchet MS"/>
              </a:rPr>
              <a:t>particular</a:t>
            </a:r>
            <a:r>
              <a:rPr lang="en-US" sz="1100" spc="65" dirty="0">
                <a:latin typeface="Trebuchet MS"/>
                <a:cs typeface="Trebuchet MS"/>
              </a:rPr>
              <a:t> </a:t>
            </a:r>
            <a:r>
              <a:rPr lang="en-US" sz="1100" spc="-90" dirty="0">
                <a:latin typeface="Trebuchet MS"/>
                <a:cs typeface="Trebuchet MS"/>
              </a:rPr>
              <a:t>example,</a:t>
            </a:r>
            <a:r>
              <a:rPr lang="en-US" sz="1100" spc="60" dirty="0">
                <a:latin typeface="Trebuchet MS"/>
                <a:cs typeface="Trebuchet MS"/>
              </a:rPr>
              <a:t> </a:t>
            </a:r>
            <a:r>
              <a:rPr lang="en-US" sz="1100" spc="-75" dirty="0">
                <a:latin typeface="Trebuchet MS"/>
                <a:cs typeface="Trebuchet MS"/>
              </a:rPr>
              <a:t>the</a:t>
            </a:r>
            <a:r>
              <a:rPr lang="en-US" sz="1100" spc="65" dirty="0">
                <a:latin typeface="Trebuchet MS"/>
                <a:cs typeface="Trebuchet MS"/>
              </a:rPr>
              <a:t> </a:t>
            </a:r>
            <a:r>
              <a:rPr lang="en-US" sz="1100" spc="-40" dirty="0">
                <a:latin typeface="Trebuchet MS"/>
                <a:cs typeface="Trebuchet MS"/>
              </a:rPr>
              <a:t>running</a:t>
            </a:r>
            <a:r>
              <a:rPr lang="en-US" sz="1100" spc="65" dirty="0">
                <a:latin typeface="Trebuchet MS"/>
                <a:cs typeface="Trebuchet MS"/>
              </a:rPr>
              <a:t> </a:t>
            </a:r>
            <a:r>
              <a:rPr lang="en-US" sz="1100" spc="-75" dirty="0">
                <a:latin typeface="Trebuchet MS"/>
                <a:cs typeface="Trebuchet MS"/>
              </a:rPr>
              <a:t>time</a:t>
            </a:r>
            <a:r>
              <a:rPr lang="en-US" sz="1100" spc="65" dirty="0">
                <a:latin typeface="Trebuchet MS"/>
                <a:cs typeface="Trebuchet MS"/>
              </a:rPr>
              <a:t> </a:t>
            </a:r>
            <a:r>
              <a:rPr lang="en-US" sz="1100" spc="-50" dirty="0">
                <a:latin typeface="Trebuchet MS"/>
                <a:cs typeface="Trebuchet MS"/>
              </a:rPr>
              <a:t>is</a:t>
            </a:r>
            <a:r>
              <a:rPr lang="en-US" sz="1100" spc="65" dirty="0">
                <a:latin typeface="Trebuchet MS"/>
                <a:cs typeface="Trebuchet MS"/>
              </a:rPr>
              <a:t> </a:t>
            </a:r>
            <a:r>
              <a:rPr lang="en-US" sz="1100" i="1" spc="80" dirty="0">
                <a:latin typeface="Calibri"/>
                <a:cs typeface="Calibri"/>
              </a:rPr>
              <a:t>O</a:t>
            </a:r>
            <a:r>
              <a:rPr lang="en-US" sz="1100" spc="80" dirty="0">
                <a:latin typeface="Trebuchet MS"/>
                <a:cs typeface="Trebuchet MS"/>
              </a:rPr>
              <a:t>(</a:t>
            </a:r>
            <a:r>
              <a:rPr lang="en-US" sz="1100" i="1" spc="80" dirty="0">
                <a:latin typeface="Calibri"/>
                <a:cs typeface="Calibri"/>
              </a:rPr>
              <a:t>n</a:t>
            </a:r>
            <a:r>
              <a:rPr lang="en-US" sz="1200" spc="120" baseline="28985" dirty="0">
                <a:latin typeface="Trebuchet MS"/>
                <a:cs typeface="Trebuchet MS"/>
              </a:rPr>
              <a:t>2</a:t>
            </a:r>
            <a:r>
              <a:rPr lang="en-US" sz="1100" spc="80" dirty="0">
                <a:latin typeface="Trebuchet MS"/>
                <a:cs typeface="Trebuchet MS"/>
              </a:rPr>
              <a:t>),</a:t>
            </a:r>
            <a:r>
              <a:rPr lang="en-US" sz="1100" spc="65" dirty="0">
                <a:latin typeface="Trebuchet MS"/>
                <a:cs typeface="Trebuchet MS"/>
              </a:rPr>
              <a:t> </a:t>
            </a:r>
            <a:r>
              <a:rPr lang="en-US" sz="1100" spc="-75" dirty="0">
                <a:latin typeface="Trebuchet MS"/>
                <a:cs typeface="Trebuchet MS"/>
              </a:rPr>
              <a:t>the</a:t>
            </a:r>
            <a:r>
              <a:rPr lang="en-US" sz="1100" spc="65" dirty="0">
                <a:latin typeface="Trebuchet MS"/>
                <a:cs typeface="Trebuchet MS"/>
              </a:rPr>
              <a:t> </a:t>
            </a:r>
            <a:r>
              <a:rPr lang="en-US" sz="1100" spc="-55" dirty="0">
                <a:latin typeface="Trebuchet MS"/>
                <a:cs typeface="Trebuchet MS"/>
              </a:rPr>
              <a:t>number</a:t>
            </a:r>
            <a:r>
              <a:rPr lang="en-US" sz="1100" spc="65" dirty="0">
                <a:latin typeface="Trebuchet MS"/>
                <a:cs typeface="Trebuchet MS"/>
              </a:rPr>
              <a:t> </a:t>
            </a:r>
            <a:r>
              <a:rPr lang="en-US" sz="1100" spc="-70" dirty="0">
                <a:latin typeface="Trebuchet MS"/>
                <a:cs typeface="Trebuchet MS"/>
              </a:rPr>
              <a:t>of</a:t>
            </a:r>
            <a:r>
              <a:rPr lang="en-US" sz="1100" spc="60" dirty="0">
                <a:latin typeface="Trebuchet MS"/>
                <a:cs typeface="Trebuchet MS"/>
              </a:rPr>
              <a:t> </a:t>
            </a:r>
            <a:r>
              <a:rPr lang="en-US" sz="1100" spc="-85" dirty="0">
                <a:latin typeface="Trebuchet MS"/>
                <a:cs typeface="Trebuchet MS"/>
              </a:rPr>
              <a:t>edges.</a:t>
            </a:r>
            <a:endParaRPr lang="en-US" sz="1100" dirty="0">
              <a:latin typeface="Trebuchet MS"/>
              <a:cs typeface="Trebuchet MS"/>
            </a:endParaRPr>
          </a:p>
          <a:p>
            <a:pPr marL="283210" marR="67945" indent="-207645" algn="just">
              <a:lnSpc>
                <a:spcPct val="102000"/>
              </a:lnSpc>
              <a:spcBef>
                <a:spcPts val="260"/>
              </a:spcBef>
              <a:buFont typeface="SimSun-ExtB"/>
              <a:buChar char="•"/>
              <a:tabLst>
                <a:tab pos="283845" algn="l"/>
              </a:tabLst>
            </a:pPr>
            <a:r>
              <a:rPr lang="en-US" sz="1100" spc="-20" dirty="0">
                <a:latin typeface="Trebuchet MS"/>
                <a:cs typeface="Trebuchet MS"/>
              </a:rPr>
              <a:t>One </a:t>
            </a:r>
            <a:r>
              <a:rPr lang="en-US" sz="1100" spc="-50" dirty="0">
                <a:latin typeface="Trebuchet MS"/>
                <a:cs typeface="Trebuchet MS"/>
              </a:rPr>
              <a:t>important </a:t>
            </a:r>
            <a:r>
              <a:rPr lang="en-US" sz="1100" spc="-40" dirty="0">
                <a:latin typeface="Trebuchet MS"/>
                <a:cs typeface="Trebuchet MS"/>
              </a:rPr>
              <a:t>point </a:t>
            </a:r>
            <a:r>
              <a:rPr lang="en-US" sz="1100" spc="-50" dirty="0">
                <a:latin typeface="Trebuchet MS"/>
                <a:cs typeface="Trebuchet MS"/>
              </a:rPr>
              <a:t>is </a:t>
            </a:r>
            <a:r>
              <a:rPr lang="en-US" sz="1100" spc="-45" dirty="0">
                <a:latin typeface="Trebuchet MS"/>
                <a:cs typeface="Trebuchet MS"/>
              </a:rPr>
              <a:t>that </a:t>
            </a:r>
            <a:r>
              <a:rPr lang="en-US" sz="1100" spc="-75" dirty="0">
                <a:latin typeface="Trebuchet MS"/>
                <a:cs typeface="Trebuchet MS"/>
              </a:rPr>
              <a:t>the </a:t>
            </a:r>
            <a:r>
              <a:rPr lang="en-US" sz="1100" spc="-40" dirty="0">
                <a:latin typeface="Trebuchet MS"/>
                <a:cs typeface="Trebuchet MS"/>
              </a:rPr>
              <a:t>graph </a:t>
            </a:r>
            <a:r>
              <a:rPr lang="en-US" sz="1100" spc="-35" dirty="0">
                <a:latin typeface="Trebuchet MS"/>
                <a:cs typeface="Trebuchet MS"/>
              </a:rPr>
              <a:t>must </a:t>
            </a:r>
            <a:r>
              <a:rPr lang="en-US" sz="1100" spc="-80" dirty="0">
                <a:latin typeface="Trebuchet MS"/>
                <a:cs typeface="Trebuchet MS"/>
              </a:rPr>
              <a:t>be </a:t>
            </a:r>
            <a:r>
              <a:rPr lang="en-US" sz="1100" spc="-65" dirty="0">
                <a:latin typeface="Trebuchet MS"/>
                <a:cs typeface="Trebuchet MS"/>
              </a:rPr>
              <a:t>acyclic </a:t>
            </a:r>
            <a:r>
              <a:rPr lang="en-US" sz="1100" spc="-85" dirty="0">
                <a:latin typeface="Trebuchet MS"/>
                <a:cs typeface="Trebuchet MS"/>
              </a:rPr>
              <a:t>for </a:t>
            </a:r>
            <a:r>
              <a:rPr lang="en-US" sz="1100" spc="-50" dirty="0">
                <a:latin typeface="Trebuchet MS"/>
                <a:cs typeface="Trebuchet MS"/>
              </a:rPr>
              <a:t>dynamic </a:t>
            </a:r>
            <a:r>
              <a:rPr lang="en-US" sz="1100" spc="-45" dirty="0">
                <a:latin typeface="Trebuchet MS"/>
                <a:cs typeface="Trebuchet MS"/>
              </a:rPr>
              <a:t>programming to </a:t>
            </a:r>
            <a:r>
              <a:rPr lang="en-US" sz="1100" spc="-85" dirty="0">
                <a:latin typeface="Trebuchet MS"/>
                <a:cs typeface="Trebuchet MS"/>
              </a:rPr>
              <a:t>work.</a:t>
            </a:r>
            <a:r>
              <a:rPr lang="en-US" sz="1100" spc="310" dirty="0">
                <a:latin typeface="Trebuchet MS"/>
                <a:cs typeface="Trebuchet MS"/>
              </a:rPr>
              <a:t> </a:t>
            </a:r>
            <a:r>
              <a:rPr lang="en-US" sz="1100" spc="-45" dirty="0">
                <a:latin typeface="Trebuchet MS"/>
                <a:cs typeface="Trebuchet MS"/>
              </a:rPr>
              <a:t>If </a:t>
            </a:r>
            <a:r>
              <a:rPr lang="en-US" sz="1100" spc="-90" dirty="0">
                <a:latin typeface="Trebuchet MS"/>
                <a:cs typeface="Trebuchet MS"/>
              </a:rPr>
              <a:t>there </a:t>
            </a:r>
            <a:r>
              <a:rPr lang="en-US" sz="1100" spc="-110" dirty="0">
                <a:latin typeface="Trebuchet MS"/>
                <a:cs typeface="Trebuchet MS"/>
              </a:rPr>
              <a:t>are </a:t>
            </a:r>
            <a:r>
              <a:rPr lang="en-US" sz="1100" spc="-105" dirty="0">
                <a:latin typeface="Trebuchet MS"/>
                <a:cs typeface="Trebuchet MS"/>
              </a:rPr>
              <a:t> </a:t>
            </a:r>
            <a:r>
              <a:rPr lang="en-US" sz="1100" spc="-85" dirty="0">
                <a:latin typeface="Trebuchet MS"/>
                <a:cs typeface="Trebuchet MS"/>
              </a:rPr>
              <a:t>cycles,</a:t>
            </a:r>
            <a:r>
              <a:rPr lang="en-US" sz="1100" spc="-80" dirty="0">
                <a:latin typeface="Trebuchet MS"/>
                <a:cs typeface="Trebuchet MS"/>
              </a:rPr>
              <a:t> </a:t>
            </a:r>
            <a:r>
              <a:rPr lang="en-US" sz="1100" spc="-75" dirty="0">
                <a:latin typeface="Trebuchet MS"/>
                <a:cs typeface="Trebuchet MS"/>
              </a:rPr>
              <a:t>the </a:t>
            </a:r>
            <a:r>
              <a:rPr lang="en-US" sz="1100" spc="-50" dirty="0">
                <a:latin typeface="Trebuchet MS"/>
                <a:cs typeface="Trebuchet MS"/>
              </a:rPr>
              <a:t>computation </a:t>
            </a:r>
            <a:r>
              <a:rPr lang="en-US" sz="1100" spc="-70" dirty="0">
                <a:latin typeface="Trebuchet MS"/>
                <a:cs typeface="Trebuchet MS"/>
              </a:rPr>
              <a:t>of </a:t>
            </a:r>
            <a:r>
              <a:rPr lang="en-US" sz="1100" spc="-60" dirty="0">
                <a:latin typeface="Trebuchet MS"/>
                <a:cs typeface="Trebuchet MS"/>
              </a:rPr>
              <a:t>a </a:t>
            </a:r>
            <a:r>
              <a:rPr lang="en-US" sz="1100" spc="-70" dirty="0">
                <a:latin typeface="Trebuchet MS"/>
                <a:cs typeface="Trebuchet MS"/>
              </a:rPr>
              <a:t>future </a:t>
            </a:r>
            <a:r>
              <a:rPr lang="en-US" sz="1100" spc="-45" dirty="0">
                <a:latin typeface="Trebuchet MS"/>
                <a:cs typeface="Trebuchet MS"/>
              </a:rPr>
              <a:t>cost </a:t>
            </a:r>
            <a:r>
              <a:rPr lang="en-US" sz="1100" spc="-85" dirty="0">
                <a:latin typeface="Trebuchet MS"/>
                <a:cs typeface="Trebuchet MS"/>
              </a:rPr>
              <a:t>for</a:t>
            </a:r>
            <a:r>
              <a:rPr lang="en-US" sz="1100" spc="-80" dirty="0">
                <a:latin typeface="Trebuchet MS"/>
                <a:cs typeface="Trebuchet MS"/>
              </a:rPr>
              <a:t> </a:t>
            </a:r>
            <a:r>
              <a:rPr lang="en-US" sz="1100" i="1" spc="140" dirty="0">
                <a:latin typeface="Calibri"/>
                <a:cs typeface="Calibri"/>
              </a:rPr>
              <a:t>s </a:t>
            </a:r>
            <a:r>
              <a:rPr lang="en-US" sz="1100" spc="-35" dirty="0">
                <a:latin typeface="Trebuchet MS"/>
                <a:cs typeface="Trebuchet MS"/>
              </a:rPr>
              <a:t>might </a:t>
            </a:r>
            <a:r>
              <a:rPr lang="en-US" sz="1100" spc="-75" dirty="0">
                <a:latin typeface="Trebuchet MS"/>
                <a:cs typeface="Trebuchet MS"/>
              </a:rPr>
              <a:t>depend </a:t>
            </a:r>
            <a:r>
              <a:rPr lang="en-US" sz="1100" spc="-40" dirty="0">
                <a:latin typeface="Trebuchet MS"/>
                <a:cs typeface="Trebuchet MS"/>
              </a:rPr>
              <a:t>on </a:t>
            </a:r>
            <a:r>
              <a:rPr lang="en-US" sz="1100" i="1" spc="70" dirty="0">
                <a:latin typeface="Calibri"/>
                <a:cs typeface="Calibri"/>
              </a:rPr>
              <a:t>s</a:t>
            </a:r>
            <a:r>
              <a:rPr lang="en-US" sz="1200" spc="104" baseline="28985" dirty="0">
                <a:latin typeface="Lucida Sans Unicode"/>
                <a:cs typeface="Lucida Sans Unicode"/>
              </a:rPr>
              <a:t>′  </a:t>
            </a:r>
            <a:r>
              <a:rPr lang="en-US" sz="1100" spc="-55" dirty="0">
                <a:latin typeface="Trebuchet MS"/>
                <a:cs typeface="Trebuchet MS"/>
              </a:rPr>
              <a:t>which </a:t>
            </a:r>
            <a:r>
              <a:rPr lang="en-US" sz="1100" spc="-35" dirty="0">
                <a:latin typeface="Trebuchet MS"/>
                <a:cs typeface="Trebuchet MS"/>
              </a:rPr>
              <a:t>might </a:t>
            </a:r>
            <a:r>
              <a:rPr lang="en-US" sz="1100" spc="-75" dirty="0">
                <a:latin typeface="Trebuchet MS"/>
                <a:cs typeface="Trebuchet MS"/>
              </a:rPr>
              <a:t>depend </a:t>
            </a:r>
            <a:r>
              <a:rPr lang="en-US" sz="1100" spc="-40" dirty="0">
                <a:latin typeface="Trebuchet MS"/>
                <a:cs typeface="Trebuchet MS"/>
              </a:rPr>
              <a:t>on </a:t>
            </a:r>
            <a:r>
              <a:rPr lang="en-US" sz="1100" i="1" dirty="0">
                <a:latin typeface="Calibri"/>
                <a:cs typeface="Calibri"/>
              </a:rPr>
              <a:t>s</a:t>
            </a:r>
            <a:r>
              <a:rPr lang="en-US" sz="1100" dirty="0">
                <a:latin typeface="Trebuchet MS"/>
                <a:cs typeface="Trebuchet MS"/>
              </a:rPr>
              <a:t>.</a:t>
            </a:r>
            <a:r>
              <a:rPr lang="en-US" sz="1100" spc="480" dirty="0">
                <a:latin typeface="Trebuchet MS"/>
                <a:cs typeface="Trebuchet MS"/>
              </a:rPr>
              <a:t> </a:t>
            </a:r>
            <a:r>
              <a:rPr lang="en-US" sz="1100" spc="-10" dirty="0">
                <a:latin typeface="Trebuchet MS"/>
                <a:cs typeface="Trebuchet MS"/>
              </a:rPr>
              <a:t>We </a:t>
            </a:r>
            <a:r>
              <a:rPr lang="en-US" sz="1100" spc="-80" dirty="0">
                <a:latin typeface="Trebuchet MS"/>
                <a:cs typeface="Trebuchet MS"/>
              </a:rPr>
              <a:t>will </a:t>
            </a:r>
            <a:r>
              <a:rPr lang="en-US" sz="1100" spc="-75" dirty="0">
                <a:latin typeface="Trebuchet MS"/>
                <a:cs typeface="Trebuchet MS"/>
              </a:rPr>
              <a:t> infinite</a:t>
            </a:r>
            <a:r>
              <a:rPr lang="en-US" sz="1100" spc="65" dirty="0">
                <a:latin typeface="Trebuchet MS"/>
                <a:cs typeface="Trebuchet MS"/>
              </a:rPr>
              <a:t> </a:t>
            </a:r>
            <a:r>
              <a:rPr lang="en-US" sz="1100" spc="-45" dirty="0">
                <a:latin typeface="Trebuchet MS"/>
                <a:cs typeface="Trebuchet MS"/>
              </a:rPr>
              <a:t>loop</a:t>
            </a:r>
            <a:r>
              <a:rPr lang="en-US" sz="1100" spc="70" dirty="0">
                <a:latin typeface="Trebuchet MS"/>
                <a:cs typeface="Trebuchet MS"/>
              </a:rPr>
              <a:t> </a:t>
            </a:r>
            <a:r>
              <a:rPr lang="en-US" sz="1100" spc="-50" dirty="0">
                <a:latin typeface="Trebuchet MS"/>
                <a:cs typeface="Trebuchet MS"/>
              </a:rPr>
              <a:t>in</a:t>
            </a:r>
            <a:r>
              <a:rPr lang="en-US" sz="1100" spc="65" dirty="0">
                <a:latin typeface="Trebuchet MS"/>
                <a:cs typeface="Trebuchet MS"/>
              </a:rPr>
              <a:t> </a:t>
            </a:r>
            <a:r>
              <a:rPr lang="en-US" sz="1100" spc="-45" dirty="0">
                <a:latin typeface="Trebuchet MS"/>
                <a:cs typeface="Trebuchet MS"/>
              </a:rPr>
              <a:t>this</a:t>
            </a:r>
            <a:r>
              <a:rPr lang="en-US" sz="1100" spc="70" dirty="0">
                <a:latin typeface="Trebuchet MS"/>
                <a:cs typeface="Trebuchet MS"/>
              </a:rPr>
              <a:t> </a:t>
            </a:r>
            <a:r>
              <a:rPr lang="en-US" sz="1100" spc="-90" dirty="0">
                <a:latin typeface="Trebuchet MS"/>
                <a:cs typeface="Trebuchet MS"/>
              </a:rPr>
              <a:t>case.</a:t>
            </a:r>
            <a:r>
              <a:rPr lang="en-US" sz="1100" spc="250" dirty="0">
                <a:latin typeface="Trebuchet MS"/>
                <a:cs typeface="Trebuchet MS"/>
              </a:rPr>
              <a:t> </a:t>
            </a:r>
            <a:r>
              <a:rPr lang="en-US" sz="1100" spc="-5" dirty="0">
                <a:latin typeface="Trebuchet MS"/>
                <a:cs typeface="Trebuchet MS"/>
              </a:rPr>
              <a:t>To</a:t>
            </a:r>
            <a:r>
              <a:rPr lang="en-US" sz="1100" spc="70" dirty="0">
                <a:latin typeface="Trebuchet MS"/>
                <a:cs typeface="Trebuchet MS"/>
              </a:rPr>
              <a:t> </a:t>
            </a:r>
            <a:r>
              <a:rPr lang="en-US" sz="1100" spc="-90" dirty="0">
                <a:latin typeface="Trebuchet MS"/>
                <a:cs typeface="Trebuchet MS"/>
              </a:rPr>
              <a:t>deal</a:t>
            </a:r>
            <a:r>
              <a:rPr lang="en-US" sz="1100" spc="65" dirty="0">
                <a:latin typeface="Trebuchet MS"/>
                <a:cs typeface="Trebuchet MS"/>
              </a:rPr>
              <a:t> </a:t>
            </a:r>
            <a:r>
              <a:rPr lang="en-US" sz="1100" spc="-60" dirty="0">
                <a:latin typeface="Trebuchet MS"/>
                <a:cs typeface="Trebuchet MS"/>
              </a:rPr>
              <a:t>with</a:t>
            </a:r>
            <a:r>
              <a:rPr lang="en-US" sz="1100" spc="70" dirty="0">
                <a:latin typeface="Trebuchet MS"/>
                <a:cs typeface="Trebuchet MS"/>
              </a:rPr>
              <a:t> </a:t>
            </a:r>
            <a:r>
              <a:rPr lang="en-US" sz="1100" spc="-85" dirty="0">
                <a:latin typeface="Trebuchet MS"/>
                <a:cs typeface="Trebuchet MS"/>
              </a:rPr>
              <a:t>cycles,</a:t>
            </a:r>
            <a:r>
              <a:rPr lang="en-US" sz="1100" spc="65" dirty="0">
                <a:latin typeface="Trebuchet MS"/>
                <a:cs typeface="Trebuchet MS"/>
              </a:rPr>
              <a:t> </a:t>
            </a:r>
            <a:r>
              <a:rPr lang="en-US" sz="1100" spc="-140" dirty="0">
                <a:latin typeface="Trebuchet MS"/>
                <a:cs typeface="Trebuchet MS"/>
              </a:rPr>
              <a:t>we</a:t>
            </a:r>
            <a:r>
              <a:rPr lang="en-US" sz="1100" spc="70" dirty="0">
                <a:latin typeface="Trebuchet MS"/>
                <a:cs typeface="Trebuchet MS"/>
              </a:rPr>
              <a:t> </a:t>
            </a:r>
            <a:r>
              <a:rPr lang="en-US" sz="1100" spc="-95" dirty="0">
                <a:latin typeface="Trebuchet MS"/>
                <a:cs typeface="Trebuchet MS"/>
              </a:rPr>
              <a:t>need</a:t>
            </a:r>
            <a:r>
              <a:rPr lang="en-US" sz="1100" spc="70" dirty="0">
                <a:latin typeface="Trebuchet MS"/>
                <a:cs typeface="Trebuchet MS"/>
              </a:rPr>
              <a:t> </a:t>
            </a:r>
            <a:r>
              <a:rPr lang="en-US" sz="1100" spc="-60" dirty="0">
                <a:latin typeface="Trebuchet MS"/>
                <a:cs typeface="Trebuchet MS"/>
              </a:rPr>
              <a:t>uniform</a:t>
            </a:r>
            <a:r>
              <a:rPr lang="en-US" sz="1100" spc="65" dirty="0">
                <a:latin typeface="Trebuchet MS"/>
                <a:cs typeface="Trebuchet MS"/>
              </a:rPr>
              <a:t> </a:t>
            </a:r>
            <a:r>
              <a:rPr lang="en-US" sz="1100" spc="-45" dirty="0">
                <a:latin typeface="Trebuchet MS"/>
                <a:cs typeface="Trebuchet MS"/>
              </a:rPr>
              <a:t>cost</a:t>
            </a:r>
            <a:r>
              <a:rPr lang="en-US" sz="1100" spc="70" dirty="0">
                <a:latin typeface="Trebuchet MS"/>
                <a:cs typeface="Trebuchet MS"/>
              </a:rPr>
              <a:t> </a:t>
            </a:r>
            <a:r>
              <a:rPr lang="en-US" sz="1100" spc="-85" dirty="0">
                <a:latin typeface="Trebuchet MS"/>
                <a:cs typeface="Trebuchet MS"/>
              </a:rPr>
              <a:t>search,</a:t>
            </a:r>
            <a:r>
              <a:rPr lang="en-US" sz="1100" spc="65" dirty="0">
                <a:latin typeface="Trebuchet MS"/>
                <a:cs typeface="Trebuchet MS"/>
              </a:rPr>
              <a:t> </a:t>
            </a:r>
            <a:r>
              <a:rPr lang="en-US" sz="1100" spc="-55" dirty="0">
                <a:latin typeface="Trebuchet MS"/>
                <a:cs typeface="Trebuchet MS"/>
              </a:rPr>
              <a:t>which</a:t>
            </a:r>
            <a:r>
              <a:rPr lang="en-US" sz="1100" spc="70" dirty="0">
                <a:latin typeface="Trebuchet MS"/>
                <a:cs typeface="Trebuchet MS"/>
              </a:rPr>
              <a:t> </a:t>
            </a:r>
            <a:r>
              <a:rPr lang="en-US" sz="1100" spc="-135" dirty="0">
                <a:latin typeface="Trebuchet MS"/>
                <a:cs typeface="Trebuchet MS"/>
              </a:rPr>
              <a:t>we</a:t>
            </a:r>
            <a:r>
              <a:rPr lang="en-US" sz="1100" spc="65" dirty="0">
                <a:latin typeface="Trebuchet MS"/>
                <a:cs typeface="Trebuchet MS"/>
              </a:rPr>
              <a:t> </a:t>
            </a:r>
            <a:r>
              <a:rPr lang="en-US" sz="1100" spc="-80" dirty="0">
                <a:latin typeface="Trebuchet MS"/>
                <a:cs typeface="Trebuchet MS"/>
              </a:rPr>
              <a:t>will</a:t>
            </a:r>
            <a:r>
              <a:rPr lang="en-US" sz="1100" spc="70" dirty="0">
                <a:latin typeface="Trebuchet MS"/>
                <a:cs typeface="Trebuchet MS"/>
              </a:rPr>
              <a:t> </a:t>
            </a:r>
            <a:r>
              <a:rPr lang="en-US" sz="1100" spc="-75" dirty="0">
                <a:latin typeface="Trebuchet MS"/>
                <a:cs typeface="Trebuchet MS"/>
              </a:rPr>
              <a:t>describe</a:t>
            </a:r>
            <a:r>
              <a:rPr lang="en-US" sz="1100" spc="65" dirty="0">
                <a:latin typeface="Trebuchet MS"/>
                <a:cs typeface="Trebuchet MS"/>
              </a:rPr>
              <a:t> </a:t>
            </a:r>
            <a:r>
              <a:rPr lang="en-US" sz="1100" spc="-95" dirty="0">
                <a:latin typeface="Trebuchet MS"/>
                <a:cs typeface="Trebuchet MS"/>
              </a:rPr>
              <a:t>later.</a:t>
            </a:r>
            <a:endParaRPr lang="en-US" sz="1100" dirty="0">
              <a:latin typeface="Trebuchet MS"/>
              <a:cs typeface="Trebuchet MS"/>
            </a:endParaRPr>
          </a:p>
        </p:txBody>
      </p:sp>
    </p:spTree>
    <p:extLst>
      <p:ext uri="{BB962C8B-B14F-4D97-AF65-F5344CB8AC3E}">
        <p14:creationId xmlns:p14="http://schemas.microsoft.com/office/powerpoint/2010/main" val="19638616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19710" marR="7620" indent="-207645">
              <a:lnSpc>
                <a:spcPct val="102000"/>
              </a:lnSpc>
              <a:spcBef>
                <a:spcPts val="90"/>
              </a:spcBef>
              <a:buFont typeface="SimSun-ExtB"/>
              <a:buChar char="•"/>
              <a:tabLst>
                <a:tab pos="220345" algn="l"/>
              </a:tabLst>
            </a:pPr>
            <a:r>
              <a:rPr lang="en-US" sz="1100" spc="45" dirty="0">
                <a:latin typeface="Trebuchet MS"/>
                <a:cs typeface="Trebuchet MS"/>
              </a:rPr>
              <a:t>So</a:t>
            </a:r>
            <a:r>
              <a:rPr lang="en-US" sz="1100" spc="10" dirty="0">
                <a:latin typeface="Trebuchet MS"/>
                <a:cs typeface="Trebuchet MS"/>
              </a:rPr>
              <a:t> </a:t>
            </a:r>
            <a:r>
              <a:rPr lang="en-US" sz="1100" spc="-100" dirty="0">
                <a:latin typeface="Trebuchet MS"/>
                <a:cs typeface="Trebuchet MS"/>
              </a:rPr>
              <a:t>far,</a:t>
            </a:r>
            <a:r>
              <a:rPr lang="en-US" sz="1100" spc="20" dirty="0">
                <a:latin typeface="Trebuchet MS"/>
                <a:cs typeface="Trebuchet MS"/>
              </a:rPr>
              <a:t> </a:t>
            </a:r>
            <a:r>
              <a:rPr lang="en-US" sz="1100" spc="-135" dirty="0">
                <a:latin typeface="Trebuchet MS"/>
                <a:cs typeface="Trebuchet MS"/>
              </a:rPr>
              <a:t>we</a:t>
            </a:r>
            <a:r>
              <a:rPr lang="en-US" sz="1100" spc="15" dirty="0">
                <a:latin typeface="Trebuchet MS"/>
                <a:cs typeface="Trebuchet MS"/>
              </a:rPr>
              <a:t> </a:t>
            </a:r>
            <a:r>
              <a:rPr lang="en-US" sz="1100" spc="-70" dirty="0">
                <a:latin typeface="Trebuchet MS"/>
                <a:cs typeface="Trebuchet MS"/>
              </a:rPr>
              <a:t>have</a:t>
            </a:r>
            <a:r>
              <a:rPr lang="en-US" sz="1100" spc="10" dirty="0">
                <a:latin typeface="Trebuchet MS"/>
                <a:cs typeface="Trebuchet MS"/>
              </a:rPr>
              <a:t> </a:t>
            </a:r>
            <a:r>
              <a:rPr lang="en-US" sz="1100" spc="-50" dirty="0">
                <a:latin typeface="Trebuchet MS"/>
                <a:cs typeface="Trebuchet MS"/>
              </a:rPr>
              <a:t>only</a:t>
            </a:r>
            <a:r>
              <a:rPr lang="en-US" sz="1100" spc="15" dirty="0">
                <a:latin typeface="Trebuchet MS"/>
                <a:cs typeface="Trebuchet MS"/>
              </a:rPr>
              <a:t> </a:t>
            </a:r>
            <a:r>
              <a:rPr lang="en-US" sz="1100" spc="-70" dirty="0">
                <a:latin typeface="Trebuchet MS"/>
                <a:cs typeface="Trebuchet MS"/>
              </a:rPr>
              <a:t>considered</a:t>
            </a:r>
            <a:r>
              <a:rPr lang="en-US" sz="1100" spc="10" dirty="0">
                <a:latin typeface="Trebuchet MS"/>
                <a:cs typeface="Trebuchet MS"/>
              </a:rPr>
              <a:t> </a:t>
            </a:r>
            <a:r>
              <a:rPr lang="en-US" sz="1100" spc="-75" dirty="0">
                <a:latin typeface="Trebuchet MS"/>
                <a:cs typeface="Trebuchet MS"/>
              </a:rPr>
              <a:t>the</a:t>
            </a:r>
            <a:r>
              <a:rPr lang="en-US" sz="1100" spc="15" dirty="0">
                <a:latin typeface="Trebuchet MS"/>
                <a:cs typeface="Trebuchet MS"/>
              </a:rPr>
              <a:t> </a:t>
            </a:r>
            <a:r>
              <a:rPr lang="en-US" sz="1100" spc="-85" dirty="0">
                <a:latin typeface="Trebuchet MS"/>
                <a:cs typeface="Trebuchet MS"/>
              </a:rPr>
              <a:t>example</a:t>
            </a:r>
            <a:r>
              <a:rPr lang="en-US" sz="1100" spc="10" dirty="0">
                <a:latin typeface="Trebuchet MS"/>
                <a:cs typeface="Trebuchet MS"/>
              </a:rPr>
              <a:t> </a:t>
            </a:r>
            <a:r>
              <a:rPr lang="en-US" sz="1100" spc="-100" dirty="0">
                <a:latin typeface="Trebuchet MS"/>
                <a:cs typeface="Trebuchet MS"/>
              </a:rPr>
              <a:t>where</a:t>
            </a:r>
            <a:r>
              <a:rPr lang="en-US" sz="1100" spc="15" dirty="0">
                <a:latin typeface="Trebuchet MS"/>
                <a:cs typeface="Trebuchet MS"/>
              </a:rPr>
              <a:t> </a:t>
            </a:r>
            <a:r>
              <a:rPr lang="en-US" sz="1100" spc="-75" dirty="0">
                <a:latin typeface="Trebuchet MS"/>
                <a:cs typeface="Trebuchet MS"/>
              </a:rPr>
              <a:t>the</a:t>
            </a:r>
            <a:r>
              <a:rPr lang="en-US" sz="1100" spc="10" dirty="0">
                <a:latin typeface="Trebuchet MS"/>
                <a:cs typeface="Trebuchet MS"/>
              </a:rPr>
              <a:t> </a:t>
            </a:r>
            <a:r>
              <a:rPr lang="en-US" sz="1100" spc="-45" dirty="0">
                <a:latin typeface="Trebuchet MS"/>
                <a:cs typeface="Trebuchet MS"/>
              </a:rPr>
              <a:t>cost</a:t>
            </a:r>
            <a:r>
              <a:rPr lang="en-US" sz="1100" spc="15" dirty="0">
                <a:latin typeface="Trebuchet MS"/>
                <a:cs typeface="Trebuchet MS"/>
              </a:rPr>
              <a:t> </a:t>
            </a:r>
            <a:r>
              <a:rPr lang="en-US" sz="1100" spc="-50" dirty="0">
                <a:latin typeface="Trebuchet MS"/>
                <a:cs typeface="Trebuchet MS"/>
              </a:rPr>
              <a:t>only</a:t>
            </a:r>
            <a:r>
              <a:rPr lang="en-US" sz="1100" spc="10" dirty="0">
                <a:latin typeface="Trebuchet MS"/>
                <a:cs typeface="Trebuchet MS"/>
              </a:rPr>
              <a:t> </a:t>
            </a:r>
            <a:r>
              <a:rPr lang="en-US" sz="1100" spc="-65" dirty="0">
                <a:latin typeface="Trebuchet MS"/>
                <a:cs typeface="Trebuchet MS"/>
              </a:rPr>
              <a:t>depends</a:t>
            </a:r>
            <a:r>
              <a:rPr lang="en-US" sz="1100" spc="10" dirty="0">
                <a:latin typeface="Trebuchet MS"/>
                <a:cs typeface="Trebuchet MS"/>
              </a:rPr>
              <a:t> </a:t>
            </a:r>
            <a:r>
              <a:rPr lang="en-US" sz="1100" spc="-40" dirty="0">
                <a:latin typeface="Trebuchet MS"/>
                <a:cs typeface="Trebuchet MS"/>
              </a:rPr>
              <a:t>on</a:t>
            </a:r>
            <a:r>
              <a:rPr lang="en-US" sz="1100" spc="15" dirty="0">
                <a:latin typeface="Trebuchet MS"/>
                <a:cs typeface="Trebuchet MS"/>
              </a:rPr>
              <a:t> </a:t>
            </a:r>
            <a:r>
              <a:rPr lang="en-US" sz="1100" spc="-75" dirty="0">
                <a:latin typeface="Trebuchet MS"/>
                <a:cs typeface="Trebuchet MS"/>
              </a:rPr>
              <a:t>the</a:t>
            </a:r>
            <a:r>
              <a:rPr lang="en-US" sz="1100" spc="10" dirty="0">
                <a:latin typeface="Trebuchet MS"/>
                <a:cs typeface="Trebuchet MS"/>
              </a:rPr>
              <a:t> </a:t>
            </a:r>
            <a:r>
              <a:rPr lang="en-US" sz="1100" spc="-65" dirty="0">
                <a:latin typeface="Trebuchet MS"/>
                <a:cs typeface="Trebuchet MS"/>
              </a:rPr>
              <a:t>current</a:t>
            </a:r>
            <a:r>
              <a:rPr lang="en-US" sz="1100" spc="15" dirty="0">
                <a:latin typeface="Trebuchet MS"/>
                <a:cs typeface="Trebuchet MS"/>
              </a:rPr>
              <a:t> </a:t>
            </a:r>
            <a:r>
              <a:rPr lang="en-US" sz="1100" spc="-110" dirty="0">
                <a:latin typeface="Trebuchet MS"/>
                <a:cs typeface="Trebuchet MS"/>
              </a:rPr>
              <a:t>city.</a:t>
            </a:r>
            <a:r>
              <a:rPr lang="en-US" sz="1100" spc="225" dirty="0">
                <a:latin typeface="Trebuchet MS"/>
                <a:cs typeface="Trebuchet MS"/>
              </a:rPr>
              <a:t> </a:t>
            </a:r>
            <a:r>
              <a:rPr lang="en-US" sz="1100" spc="30" dirty="0">
                <a:latin typeface="Trebuchet MS"/>
                <a:cs typeface="Trebuchet MS"/>
              </a:rPr>
              <a:t>But</a:t>
            </a:r>
            <a:r>
              <a:rPr lang="en-US" sz="1100" spc="15" dirty="0">
                <a:latin typeface="Trebuchet MS"/>
                <a:cs typeface="Trebuchet MS"/>
              </a:rPr>
              <a:t> </a:t>
            </a:r>
            <a:r>
              <a:rPr lang="en-US" sz="1100" spc="-90" dirty="0">
                <a:latin typeface="Trebuchet MS"/>
                <a:cs typeface="Trebuchet MS"/>
              </a:rPr>
              <a:t>let’s</a:t>
            </a:r>
            <a:r>
              <a:rPr lang="en-US" sz="1100" spc="10" dirty="0">
                <a:latin typeface="Trebuchet MS"/>
                <a:cs typeface="Trebuchet MS"/>
              </a:rPr>
              <a:t> </a:t>
            </a:r>
            <a:r>
              <a:rPr lang="en-US" sz="1100" spc="-50" dirty="0">
                <a:latin typeface="Trebuchet MS"/>
                <a:cs typeface="Trebuchet MS"/>
              </a:rPr>
              <a:t>try </a:t>
            </a:r>
            <a:r>
              <a:rPr lang="en-US" sz="1100" spc="-465" dirty="0">
                <a:latin typeface="Trebuchet MS"/>
                <a:cs typeface="Trebuchet MS"/>
              </a:rPr>
              <a:t> </a:t>
            </a:r>
            <a:r>
              <a:rPr lang="en-US" sz="1100" spc="-45" dirty="0">
                <a:latin typeface="Trebuchet MS"/>
                <a:cs typeface="Trebuchet MS"/>
              </a:rPr>
              <a:t>to</a:t>
            </a:r>
            <a:r>
              <a:rPr lang="en-US" sz="1100" spc="60" dirty="0">
                <a:latin typeface="Trebuchet MS"/>
                <a:cs typeface="Trebuchet MS"/>
              </a:rPr>
              <a:t> </a:t>
            </a:r>
            <a:r>
              <a:rPr lang="en-US" sz="1100" spc="-70" dirty="0">
                <a:latin typeface="Trebuchet MS"/>
                <a:cs typeface="Trebuchet MS"/>
              </a:rPr>
              <a:t>capture</a:t>
            </a:r>
            <a:r>
              <a:rPr lang="en-US" sz="1100" spc="60" dirty="0">
                <a:latin typeface="Trebuchet MS"/>
                <a:cs typeface="Trebuchet MS"/>
              </a:rPr>
              <a:t> </a:t>
            </a:r>
            <a:r>
              <a:rPr lang="en-US" sz="1100" spc="-70" dirty="0">
                <a:latin typeface="Trebuchet MS"/>
                <a:cs typeface="Trebuchet MS"/>
              </a:rPr>
              <a:t>exactly</a:t>
            </a:r>
            <a:r>
              <a:rPr lang="en-US" sz="1100" spc="60" dirty="0">
                <a:latin typeface="Trebuchet MS"/>
                <a:cs typeface="Trebuchet MS"/>
              </a:rPr>
              <a:t> </a:t>
            </a:r>
            <a:r>
              <a:rPr lang="en-US" sz="1100" spc="-65" dirty="0">
                <a:latin typeface="Trebuchet MS"/>
                <a:cs typeface="Trebuchet MS"/>
              </a:rPr>
              <a:t>what’s</a:t>
            </a:r>
            <a:r>
              <a:rPr lang="en-US" sz="1100" spc="60" dirty="0">
                <a:latin typeface="Trebuchet MS"/>
                <a:cs typeface="Trebuchet MS"/>
              </a:rPr>
              <a:t> </a:t>
            </a:r>
            <a:r>
              <a:rPr lang="en-US" sz="1100" spc="-25" dirty="0">
                <a:latin typeface="Trebuchet MS"/>
                <a:cs typeface="Trebuchet MS"/>
              </a:rPr>
              <a:t>going</a:t>
            </a:r>
            <a:r>
              <a:rPr lang="en-US" sz="1100" spc="60" dirty="0">
                <a:latin typeface="Trebuchet MS"/>
                <a:cs typeface="Trebuchet MS"/>
              </a:rPr>
              <a:t> </a:t>
            </a:r>
            <a:r>
              <a:rPr lang="en-US" sz="1100" spc="-40" dirty="0">
                <a:latin typeface="Trebuchet MS"/>
                <a:cs typeface="Trebuchet MS"/>
              </a:rPr>
              <a:t>on</a:t>
            </a:r>
            <a:r>
              <a:rPr lang="en-US" sz="1100" spc="60" dirty="0">
                <a:latin typeface="Trebuchet MS"/>
                <a:cs typeface="Trebuchet MS"/>
              </a:rPr>
              <a:t> </a:t>
            </a:r>
            <a:r>
              <a:rPr lang="en-US" sz="1100" spc="-85" dirty="0">
                <a:latin typeface="Trebuchet MS"/>
                <a:cs typeface="Trebuchet MS"/>
              </a:rPr>
              <a:t>more</a:t>
            </a:r>
            <a:r>
              <a:rPr lang="en-US" sz="1100" spc="60" dirty="0">
                <a:latin typeface="Trebuchet MS"/>
                <a:cs typeface="Trebuchet MS"/>
              </a:rPr>
              <a:t> </a:t>
            </a:r>
            <a:r>
              <a:rPr lang="en-US" sz="1100" spc="-95" dirty="0">
                <a:latin typeface="Trebuchet MS"/>
                <a:cs typeface="Trebuchet MS"/>
              </a:rPr>
              <a:t>generally.</a:t>
            </a:r>
            <a:endParaRPr lang="en-US" sz="1100" dirty="0">
              <a:latin typeface="Trebuchet MS"/>
              <a:cs typeface="Trebuchet MS"/>
            </a:endParaRPr>
          </a:p>
          <a:p>
            <a:pPr marL="219710" marR="6350" indent="-207645">
              <a:lnSpc>
                <a:spcPts val="1960"/>
              </a:lnSpc>
              <a:spcBef>
                <a:spcPts val="65"/>
              </a:spcBef>
              <a:buFont typeface="SimSun-ExtB"/>
              <a:buChar char="•"/>
              <a:tabLst>
                <a:tab pos="220345" algn="l"/>
              </a:tabLst>
            </a:pPr>
            <a:r>
              <a:rPr lang="en-US" sz="1100" spc="10" dirty="0">
                <a:latin typeface="Trebuchet MS"/>
                <a:cs typeface="Trebuchet MS"/>
              </a:rPr>
              <a:t>This</a:t>
            </a:r>
            <a:r>
              <a:rPr lang="en-US" sz="1100" spc="-15" dirty="0">
                <a:latin typeface="Trebuchet MS"/>
                <a:cs typeface="Trebuchet MS"/>
              </a:rPr>
              <a:t> </a:t>
            </a:r>
            <a:r>
              <a:rPr lang="en-US" sz="1100" spc="-50" dirty="0">
                <a:latin typeface="Trebuchet MS"/>
                <a:cs typeface="Trebuchet MS"/>
              </a:rPr>
              <a:t>is</a:t>
            </a:r>
            <a:r>
              <a:rPr lang="en-US" sz="1100" spc="-15" dirty="0">
                <a:latin typeface="Trebuchet MS"/>
                <a:cs typeface="Trebuchet MS"/>
              </a:rPr>
              <a:t> </a:t>
            </a:r>
            <a:r>
              <a:rPr lang="en-US" sz="1100" spc="-55" dirty="0">
                <a:latin typeface="Trebuchet MS"/>
                <a:cs typeface="Trebuchet MS"/>
              </a:rPr>
              <a:t>perhaps</a:t>
            </a:r>
            <a:r>
              <a:rPr lang="en-US" sz="1100" spc="-15" dirty="0">
                <a:latin typeface="Trebuchet MS"/>
                <a:cs typeface="Trebuchet MS"/>
              </a:rPr>
              <a:t> </a:t>
            </a:r>
            <a:r>
              <a:rPr lang="en-US" sz="1100" spc="-75" dirty="0">
                <a:latin typeface="Trebuchet MS"/>
                <a:cs typeface="Trebuchet MS"/>
              </a:rPr>
              <a:t>the</a:t>
            </a:r>
            <a:r>
              <a:rPr lang="en-US" sz="1100" spc="-15" dirty="0">
                <a:latin typeface="Trebuchet MS"/>
                <a:cs typeface="Trebuchet MS"/>
              </a:rPr>
              <a:t> </a:t>
            </a:r>
            <a:r>
              <a:rPr lang="en-US" sz="1100" spc="-40" dirty="0">
                <a:latin typeface="Trebuchet MS"/>
                <a:cs typeface="Trebuchet MS"/>
              </a:rPr>
              <a:t>most</a:t>
            </a:r>
            <a:r>
              <a:rPr lang="en-US" sz="1100" spc="-15" dirty="0">
                <a:latin typeface="Trebuchet MS"/>
                <a:cs typeface="Trebuchet MS"/>
              </a:rPr>
              <a:t> </a:t>
            </a:r>
            <a:r>
              <a:rPr lang="en-US" sz="1100" spc="-50" dirty="0">
                <a:latin typeface="Trebuchet MS"/>
                <a:cs typeface="Trebuchet MS"/>
              </a:rPr>
              <a:t>important</a:t>
            </a:r>
            <a:r>
              <a:rPr lang="en-US" sz="1100" spc="-15" dirty="0">
                <a:latin typeface="Trebuchet MS"/>
                <a:cs typeface="Trebuchet MS"/>
              </a:rPr>
              <a:t> </a:t>
            </a:r>
            <a:r>
              <a:rPr lang="en-US" sz="1100" spc="-85" dirty="0">
                <a:latin typeface="Trebuchet MS"/>
                <a:cs typeface="Trebuchet MS"/>
              </a:rPr>
              <a:t>idea</a:t>
            </a:r>
            <a:r>
              <a:rPr lang="en-US" sz="1100" spc="-15" dirty="0">
                <a:latin typeface="Trebuchet MS"/>
                <a:cs typeface="Trebuchet MS"/>
              </a:rPr>
              <a:t> </a:t>
            </a:r>
            <a:r>
              <a:rPr lang="en-US" sz="1100" spc="-70" dirty="0">
                <a:latin typeface="Trebuchet MS"/>
                <a:cs typeface="Trebuchet MS"/>
              </a:rPr>
              <a:t>of</a:t>
            </a:r>
            <a:r>
              <a:rPr lang="en-US" sz="1100" spc="-15" dirty="0">
                <a:latin typeface="Trebuchet MS"/>
                <a:cs typeface="Trebuchet MS"/>
              </a:rPr>
              <a:t> </a:t>
            </a:r>
            <a:r>
              <a:rPr lang="en-US" sz="1100" spc="-45" dirty="0">
                <a:latin typeface="Trebuchet MS"/>
                <a:cs typeface="Trebuchet MS"/>
              </a:rPr>
              <a:t>this</a:t>
            </a:r>
            <a:r>
              <a:rPr lang="en-US" sz="1100" spc="-15" dirty="0">
                <a:latin typeface="Trebuchet MS"/>
                <a:cs typeface="Trebuchet MS"/>
              </a:rPr>
              <a:t> </a:t>
            </a:r>
            <a:r>
              <a:rPr lang="en-US" sz="1100" spc="-95" dirty="0">
                <a:latin typeface="Trebuchet MS"/>
                <a:cs typeface="Trebuchet MS"/>
              </a:rPr>
              <a:t>lecture:</a:t>
            </a:r>
            <a:r>
              <a:rPr lang="en-US" sz="1100" spc="210" dirty="0">
                <a:latin typeface="Trebuchet MS"/>
                <a:cs typeface="Trebuchet MS"/>
              </a:rPr>
              <a:t> </a:t>
            </a:r>
            <a:r>
              <a:rPr lang="en-US" sz="1100" b="1" spc="-30" dirty="0">
                <a:latin typeface="Trebuchet MS"/>
                <a:cs typeface="Trebuchet MS"/>
              </a:rPr>
              <a:t>state</a:t>
            </a:r>
            <a:r>
              <a:rPr lang="en-US" sz="1100" spc="-30" dirty="0">
                <a:latin typeface="Trebuchet MS"/>
                <a:cs typeface="Trebuchet MS"/>
              </a:rPr>
              <a:t>.</a:t>
            </a:r>
            <a:r>
              <a:rPr lang="en-US" sz="1100" spc="225" dirty="0">
                <a:latin typeface="Trebuchet MS"/>
                <a:cs typeface="Trebuchet MS"/>
              </a:rPr>
              <a:t> </a:t>
            </a:r>
            <a:r>
              <a:rPr lang="en-US" sz="1100" spc="140" dirty="0">
                <a:latin typeface="Trebuchet MS"/>
                <a:cs typeface="Trebuchet MS"/>
              </a:rPr>
              <a:t>A</a:t>
            </a:r>
            <a:r>
              <a:rPr lang="en-US" sz="1100" spc="-15" dirty="0">
                <a:latin typeface="Trebuchet MS"/>
                <a:cs typeface="Trebuchet MS"/>
              </a:rPr>
              <a:t> </a:t>
            </a:r>
            <a:r>
              <a:rPr lang="en-US" sz="1100" spc="-65" dirty="0">
                <a:latin typeface="Trebuchet MS"/>
                <a:cs typeface="Trebuchet MS"/>
              </a:rPr>
              <a:t>state</a:t>
            </a:r>
            <a:r>
              <a:rPr lang="en-US" sz="1100" spc="-15" dirty="0">
                <a:latin typeface="Trebuchet MS"/>
                <a:cs typeface="Trebuchet MS"/>
              </a:rPr>
              <a:t> </a:t>
            </a:r>
            <a:r>
              <a:rPr lang="en-US" sz="1100" spc="-50" dirty="0">
                <a:latin typeface="Trebuchet MS"/>
                <a:cs typeface="Trebuchet MS"/>
              </a:rPr>
              <a:t>is</a:t>
            </a:r>
            <a:r>
              <a:rPr lang="en-US" sz="1100" spc="-15" dirty="0">
                <a:latin typeface="Trebuchet MS"/>
                <a:cs typeface="Trebuchet MS"/>
              </a:rPr>
              <a:t> </a:t>
            </a:r>
            <a:r>
              <a:rPr lang="en-US" sz="1100" spc="-60" dirty="0">
                <a:latin typeface="Trebuchet MS"/>
                <a:cs typeface="Trebuchet MS"/>
              </a:rPr>
              <a:t>a</a:t>
            </a:r>
            <a:r>
              <a:rPr lang="en-US" sz="1100" spc="-15" dirty="0">
                <a:latin typeface="Trebuchet MS"/>
                <a:cs typeface="Trebuchet MS"/>
              </a:rPr>
              <a:t> </a:t>
            </a:r>
            <a:r>
              <a:rPr lang="en-US" sz="1100" spc="-50" dirty="0">
                <a:latin typeface="Trebuchet MS"/>
                <a:cs typeface="Trebuchet MS"/>
              </a:rPr>
              <a:t>summary</a:t>
            </a:r>
            <a:r>
              <a:rPr lang="en-US" sz="1100" spc="-15" dirty="0">
                <a:latin typeface="Trebuchet MS"/>
                <a:cs typeface="Trebuchet MS"/>
              </a:rPr>
              <a:t> </a:t>
            </a:r>
            <a:r>
              <a:rPr lang="en-US" sz="1100" spc="-70" dirty="0">
                <a:latin typeface="Trebuchet MS"/>
                <a:cs typeface="Trebuchet MS"/>
              </a:rPr>
              <a:t>of</a:t>
            </a:r>
            <a:r>
              <a:rPr lang="en-US" sz="1100" spc="-15" dirty="0">
                <a:latin typeface="Trebuchet MS"/>
                <a:cs typeface="Trebuchet MS"/>
              </a:rPr>
              <a:t> </a:t>
            </a:r>
            <a:r>
              <a:rPr lang="en-US" sz="1100" spc="-75" dirty="0">
                <a:latin typeface="Trebuchet MS"/>
                <a:cs typeface="Trebuchet MS"/>
              </a:rPr>
              <a:t>all</a:t>
            </a:r>
            <a:r>
              <a:rPr lang="en-US" sz="1100" spc="-15" dirty="0">
                <a:latin typeface="Trebuchet MS"/>
                <a:cs typeface="Trebuchet MS"/>
              </a:rPr>
              <a:t> </a:t>
            </a:r>
            <a:r>
              <a:rPr lang="en-US" sz="1100" spc="-75" dirty="0">
                <a:latin typeface="Trebuchet MS"/>
                <a:cs typeface="Trebuchet MS"/>
              </a:rPr>
              <a:t>the</a:t>
            </a:r>
            <a:r>
              <a:rPr lang="en-US" sz="1100" spc="-15" dirty="0">
                <a:latin typeface="Trebuchet MS"/>
                <a:cs typeface="Trebuchet MS"/>
              </a:rPr>
              <a:t> </a:t>
            </a:r>
            <a:r>
              <a:rPr lang="en-US" sz="1100" spc="-45" dirty="0">
                <a:latin typeface="Trebuchet MS"/>
                <a:cs typeface="Trebuchet MS"/>
              </a:rPr>
              <a:t>past</a:t>
            </a:r>
            <a:r>
              <a:rPr lang="en-US" sz="1100" spc="-15" dirty="0">
                <a:latin typeface="Trebuchet MS"/>
                <a:cs typeface="Trebuchet MS"/>
              </a:rPr>
              <a:t> </a:t>
            </a:r>
            <a:r>
              <a:rPr lang="en-US" sz="1100" spc="-50" dirty="0">
                <a:latin typeface="Trebuchet MS"/>
                <a:cs typeface="Trebuchet MS"/>
              </a:rPr>
              <a:t>actions </a:t>
            </a:r>
            <a:r>
              <a:rPr lang="en-US" sz="1100" spc="-465" dirty="0">
                <a:latin typeface="Trebuchet MS"/>
                <a:cs typeface="Trebuchet MS"/>
              </a:rPr>
              <a:t> </a:t>
            </a:r>
            <a:r>
              <a:rPr lang="en-US" sz="1100" spc="-75" dirty="0">
                <a:latin typeface="Trebuchet MS"/>
                <a:cs typeface="Trebuchet MS"/>
              </a:rPr>
              <a:t>sufficient</a:t>
            </a:r>
            <a:r>
              <a:rPr lang="en-US" sz="1100" spc="55" dirty="0">
                <a:latin typeface="Trebuchet MS"/>
                <a:cs typeface="Trebuchet MS"/>
              </a:rPr>
              <a:t> </a:t>
            </a:r>
            <a:r>
              <a:rPr lang="en-US" sz="1100" spc="-45" dirty="0">
                <a:latin typeface="Trebuchet MS"/>
                <a:cs typeface="Trebuchet MS"/>
              </a:rPr>
              <a:t>to</a:t>
            </a:r>
            <a:r>
              <a:rPr lang="en-US" sz="1100" spc="60" dirty="0">
                <a:latin typeface="Trebuchet MS"/>
                <a:cs typeface="Trebuchet MS"/>
              </a:rPr>
              <a:t> </a:t>
            </a:r>
            <a:r>
              <a:rPr lang="en-US" sz="1100" spc="-55" dirty="0">
                <a:latin typeface="Trebuchet MS"/>
                <a:cs typeface="Trebuchet MS"/>
              </a:rPr>
              <a:t>choose</a:t>
            </a:r>
            <a:r>
              <a:rPr lang="en-US" sz="1100" spc="60" dirty="0">
                <a:latin typeface="Trebuchet MS"/>
                <a:cs typeface="Trebuchet MS"/>
              </a:rPr>
              <a:t> </a:t>
            </a:r>
            <a:r>
              <a:rPr lang="en-US" sz="1100" spc="-70" dirty="0">
                <a:latin typeface="Trebuchet MS"/>
                <a:cs typeface="Trebuchet MS"/>
              </a:rPr>
              <a:t>future</a:t>
            </a:r>
            <a:r>
              <a:rPr lang="en-US" sz="1100" spc="60" dirty="0">
                <a:latin typeface="Trebuchet MS"/>
                <a:cs typeface="Trebuchet MS"/>
              </a:rPr>
              <a:t> </a:t>
            </a:r>
            <a:r>
              <a:rPr lang="en-US" sz="1100" spc="-50" dirty="0">
                <a:latin typeface="Trebuchet MS"/>
                <a:cs typeface="Trebuchet MS"/>
              </a:rPr>
              <a:t>actions</a:t>
            </a:r>
            <a:r>
              <a:rPr lang="en-US" sz="1100" spc="60" dirty="0">
                <a:latin typeface="Trebuchet MS"/>
                <a:cs typeface="Trebuchet MS"/>
              </a:rPr>
              <a:t> </a:t>
            </a:r>
            <a:r>
              <a:rPr lang="en-US" sz="1100" spc="-80" dirty="0">
                <a:latin typeface="Trebuchet MS"/>
                <a:cs typeface="Trebuchet MS"/>
              </a:rPr>
              <a:t>optimally.</a:t>
            </a:r>
            <a:endParaRPr lang="en-US" sz="1100" dirty="0">
              <a:latin typeface="Trebuchet MS"/>
              <a:cs typeface="Trebuchet MS"/>
            </a:endParaRPr>
          </a:p>
          <a:p>
            <a:pPr marL="219710" indent="-207645">
              <a:lnSpc>
                <a:spcPts val="1880"/>
              </a:lnSpc>
              <a:buFont typeface="SimSun-ExtB"/>
              <a:buChar char="•"/>
              <a:tabLst>
                <a:tab pos="220345" algn="l"/>
              </a:tabLst>
            </a:pPr>
            <a:r>
              <a:rPr lang="en-US" sz="1100" spc="10" dirty="0">
                <a:latin typeface="Trebuchet MS"/>
                <a:cs typeface="Trebuchet MS"/>
              </a:rPr>
              <a:t>What</a:t>
            </a:r>
            <a:r>
              <a:rPr lang="en-US" sz="1100" spc="110" dirty="0">
                <a:latin typeface="Trebuchet MS"/>
                <a:cs typeface="Trebuchet MS"/>
              </a:rPr>
              <a:t> </a:t>
            </a:r>
            <a:r>
              <a:rPr lang="en-US" sz="1100" spc="-65" dirty="0">
                <a:latin typeface="Trebuchet MS"/>
                <a:cs typeface="Trebuchet MS"/>
              </a:rPr>
              <a:t>state</a:t>
            </a:r>
            <a:r>
              <a:rPr lang="en-US" sz="1100" spc="110" dirty="0">
                <a:latin typeface="Trebuchet MS"/>
                <a:cs typeface="Trebuchet MS"/>
              </a:rPr>
              <a:t> </a:t>
            </a:r>
            <a:r>
              <a:rPr lang="en-US" sz="1100" spc="-50" dirty="0">
                <a:latin typeface="Trebuchet MS"/>
                <a:cs typeface="Trebuchet MS"/>
              </a:rPr>
              <a:t>is</a:t>
            </a:r>
            <a:r>
              <a:rPr lang="en-US" sz="1100" spc="114" dirty="0">
                <a:latin typeface="Trebuchet MS"/>
                <a:cs typeface="Trebuchet MS"/>
              </a:rPr>
              <a:t> </a:t>
            </a:r>
            <a:r>
              <a:rPr lang="en-US" sz="1100" spc="-85" dirty="0">
                <a:latin typeface="Trebuchet MS"/>
                <a:cs typeface="Trebuchet MS"/>
              </a:rPr>
              <a:t>really</a:t>
            </a:r>
            <a:r>
              <a:rPr lang="en-US" sz="1100" spc="114" dirty="0">
                <a:latin typeface="Trebuchet MS"/>
                <a:cs typeface="Trebuchet MS"/>
              </a:rPr>
              <a:t> </a:t>
            </a:r>
            <a:r>
              <a:rPr lang="en-US" sz="1100" spc="-40" dirty="0">
                <a:latin typeface="Trebuchet MS"/>
                <a:cs typeface="Trebuchet MS"/>
              </a:rPr>
              <a:t>about</a:t>
            </a:r>
            <a:r>
              <a:rPr lang="en-US" sz="1100" spc="110" dirty="0">
                <a:latin typeface="Trebuchet MS"/>
                <a:cs typeface="Trebuchet MS"/>
              </a:rPr>
              <a:t> </a:t>
            </a:r>
            <a:r>
              <a:rPr lang="en-US" sz="1100" spc="-50" dirty="0">
                <a:latin typeface="Trebuchet MS"/>
                <a:cs typeface="Trebuchet MS"/>
              </a:rPr>
              <a:t>is</a:t>
            </a:r>
            <a:r>
              <a:rPr lang="en-US" sz="1100" spc="120" dirty="0">
                <a:latin typeface="Trebuchet MS"/>
                <a:cs typeface="Trebuchet MS"/>
              </a:rPr>
              <a:t> </a:t>
            </a:r>
            <a:r>
              <a:rPr lang="en-US" sz="1100" spc="-60" dirty="0">
                <a:latin typeface="Trebuchet MS"/>
                <a:cs typeface="Trebuchet MS"/>
              </a:rPr>
              <a:t>forgetting</a:t>
            </a:r>
            <a:r>
              <a:rPr lang="en-US" sz="1100" spc="114" dirty="0">
                <a:latin typeface="Trebuchet MS"/>
                <a:cs typeface="Trebuchet MS"/>
              </a:rPr>
              <a:t> </a:t>
            </a:r>
            <a:r>
              <a:rPr lang="en-US" sz="1100" spc="-75" dirty="0">
                <a:latin typeface="Trebuchet MS"/>
                <a:cs typeface="Trebuchet MS"/>
              </a:rPr>
              <a:t>the</a:t>
            </a:r>
            <a:r>
              <a:rPr lang="en-US" sz="1100" spc="110" dirty="0">
                <a:latin typeface="Trebuchet MS"/>
                <a:cs typeface="Trebuchet MS"/>
              </a:rPr>
              <a:t> </a:t>
            </a:r>
            <a:r>
              <a:rPr lang="en-US" sz="1100" spc="-65" dirty="0">
                <a:latin typeface="Trebuchet MS"/>
                <a:cs typeface="Trebuchet MS"/>
              </a:rPr>
              <a:t>past.</a:t>
            </a:r>
            <a:r>
              <a:rPr lang="en-US" sz="1100" spc="390" dirty="0">
                <a:latin typeface="Trebuchet MS"/>
                <a:cs typeface="Trebuchet MS"/>
              </a:rPr>
              <a:t> </a:t>
            </a:r>
            <a:r>
              <a:rPr lang="en-US" sz="1100" spc="-10" dirty="0">
                <a:latin typeface="Trebuchet MS"/>
                <a:cs typeface="Trebuchet MS"/>
              </a:rPr>
              <a:t>We</a:t>
            </a:r>
            <a:r>
              <a:rPr lang="en-US" sz="1100" spc="110" dirty="0">
                <a:latin typeface="Trebuchet MS"/>
                <a:cs typeface="Trebuchet MS"/>
              </a:rPr>
              <a:t> </a:t>
            </a:r>
            <a:r>
              <a:rPr lang="en-US" sz="1100" spc="-70" dirty="0">
                <a:latin typeface="Trebuchet MS"/>
                <a:cs typeface="Trebuchet MS"/>
              </a:rPr>
              <a:t>can’t</a:t>
            </a:r>
            <a:r>
              <a:rPr lang="en-US" sz="1100" spc="114" dirty="0">
                <a:latin typeface="Trebuchet MS"/>
                <a:cs typeface="Trebuchet MS"/>
              </a:rPr>
              <a:t> </a:t>
            </a:r>
            <a:r>
              <a:rPr lang="en-US" sz="1100" spc="-75" dirty="0">
                <a:latin typeface="Trebuchet MS"/>
                <a:cs typeface="Trebuchet MS"/>
              </a:rPr>
              <a:t>forget</a:t>
            </a:r>
            <a:r>
              <a:rPr lang="en-US" sz="1100" spc="120" dirty="0">
                <a:latin typeface="Trebuchet MS"/>
                <a:cs typeface="Trebuchet MS"/>
              </a:rPr>
              <a:t> </a:t>
            </a:r>
            <a:r>
              <a:rPr lang="en-US" sz="1100" spc="-60" dirty="0">
                <a:latin typeface="Trebuchet MS"/>
                <a:cs typeface="Trebuchet MS"/>
              </a:rPr>
              <a:t>everything</a:t>
            </a:r>
            <a:r>
              <a:rPr lang="en-US" sz="1100" spc="110" dirty="0">
                <a:latin typeface="Trebuchet MS"/>
                <a:cs typeface="Trebuchet MS"/>
              </a:rPr>
              <a:t> </a:t>
            </a:r>
            <a:r>
              <a:rPr lang="en-US" sz="1100" spc="-70" dirty="0">
                <a:latin typeface="Trebuchet MS"/>
                <a:cs typeface="Trebuchet MS"/>
              </a:rPr>
              <a:t>because</a:t>
            </a:r>
            <a:r>
              <a:rPr lang="en-US" sz="1100" spc="110" dirty="0">
                <a:latin typeface="Trebuchet MS"/>
                <a:cs typeface="Trebuchet MS"/>
              </a:rPr>
              <a:t> </a:t>
            </a:r>
            <a:r>
              <a:rPr lang="en-US" sz="1100" spc="-75" dirty="0">
                <a:latin typeface="Trebuchet MS"/>
                <a:cs typeface="Trebuchet MS"/>
              </a:rPr>
              <a:t>the</a:t>
            </a:r>
            <a:r>
              <a:rPr lang="en-US" sz="1100" spc="110" dirty="0">
                <a:latin typeface="Trebuchet MS"/>
                <a:cs typeface="Trebuchet MS"/>
              </a:rPr>
              <a:t> </a:t>
            </a:r>
            <a:r>
              <a:rPr lang="en-US" sz="1100" spc="-55" dirty="0">
                <a:latin typeface="Trebuchet MS"/>
                <a:cs typeface="Trebuchet MS"/>
              </a:rPr>
              <a:t>action</a:t>
            </a:r>
            <a:r>
              <a:rPr lang="en-US" sz="1100" spc="110" dirty="0">
                <a:latin typeface="Trebuchet MS"/>
                <a:cs typeface="Trebuchet MS"/>
              </a:rPr>
              <a:t> </a:t>
            </a:r>
            <a:r>
              <a:rPr lang="en-US" sz="1100" spc="-40" dirty="0">
                <a:latin typeface="Trebuchet MS"/>
                <a:cs typeface="Trebuchet MS"/>
              </a:rPr>
              <a:t>costs</a:t>
            </a:r>
            <a:r>
              <a:rPr lang="en-US" sz="1100" spc="114" dirty="0">
                <a:latin typeface="Trebuchet MS"/>
                <a:cs typeface="Trebuchet MS"/>
              </a:rPr>
              <a:t> </a:t>
            </a:r>
            <a:r>
              <a:rPr lang="en-US" sz="1100" spc="-50" dirty="0">
                <a:latin typeface="Trebuchet MS"/>
                <a:cs typeface="Trebuchet MS"/>
              </a:rPr>
              <a:t>in</a:t>
            </a:r>
            <a:endParaRPr lang="en-US" sz="1100" dirty="0">
              <a:latin typeface="Trebuchet MS"/>
              <a:cs typeface="Trebuchet MS"/>
            </a:endParaRPr>
          </a:p>
          <a:p>
            <a:pPr marL="219710" marR="6350" algn="just">
              <a:lnSpc>
                <a:spcPct val="102000"/>
              </a:lnSpc>
            </a:pPr>
            <a:r>
              <a:rPr lang="en-US" sz="1100" spc="-75" dirty="0">
                <a:latin typeface="Trebuchet MS"/>
                <a:cs typeface="Trebuchet MS"/>
              </a:rPr>
              <a:t>the </a:t>
            </a:r>
            <a:r>
              <a:rPr lang="en-US" sz="1100" spc="-70" dirty="0">
                <a:latin typeface="Trebuchet MS"/>
                <a:cs typeface="Trebuchet MS"/>
              </a:rPr>
              <a:t>future </a:t>
            </a:r>
            <a:r>
              <a:rPr lang="en-US" sz="1100" spc="-35" dirty="0">
                <a:latin typeface="Trebuchet MS"/>
                <a:cs typeface="Trebuchet MS"/>
              </a:rPr>
              <a:t>might </a:t>
            </a:r>
            <a:r>
              <a:rPr lang="en-US" sz="1100" spc="-75" dirty="0">
                <a:latin typeface="Trebuchet MS"/>
                <a:cs typeface="Trebuchet MS"/>
              </a:rPr>
              <a:t>depend </a:t>
            </a:r>
            <a:r>
              <a:rPr lang="en-US" sz="1100" spc="-40" dirty="0">
                <a:latin typeface="Trebuchet MS"/>
                <a:cs typeface="Trebuchet MS"/>
              </a:rPr>
              <a:t>on </a:t>
            </a:r>
            <a:r>
              <a:rPr lang="en-US" sz="1100" spc="-55" dirty="0">
                <a:latin typeface="Trebuchet MS"/>
                <a:cs typeface="Trebuchet MS"/>
              </a:rPr>
              <a:t>what </a:t>
            </a:r>
            <a:r>
              <a:rPr lang="en-US" sz="1100" spc="-140" dirty="0">
                <a:latin typeface="Trebuchet MS"/>
                <a:cs typeface="Trebuchet MS"/>
              </a:rPr>
              <a:t>we</a:t>
            </a:r>
            <a:r>
              <a:rPr lang="en-US" sz="1100" spc="200" dirty="0">
                <a:latin typeface="Trebuchet MS"/>
                <a:cs typeface="Trebuchet MS"/>
              </a:rPr>
              <a:t> </a:t>
            </a:r>
            <a:r>
              <a:rPr lang="en-US" sz="1100" spc="-60" dirty="0">
                <a:latin typeface="Trebuchet MS"/>
                <a:cs typeface="Trebuchet MS"/>
              </a:rPr>
              <a:t>did </a:t>
            </a:r>
            <a:r>
              <a:rPr lang="en-US" sz="1100" spc="-40" dirty="0">
                <a:latin typeface="Trebuchet MS"/>
                <a:cs typeface="Trebuchet MS"/>
              </a:rPr>
              <a:t>on </a:t>
            </a:r>
            <a:r>
              <a:rPr lang="en-US" sz="1100" spc="-75" dirty="0">
                <a:latin typeface="Trebuchet MS"/>
                <a:cs typeface="Trebuchet MS"/>
              </a:rPr>
              <a:t>the </a:t>
            </a:r>
            <a:r>
              <a:rPr lang="en-US" sz="1100" spc="-65" dirty="0">
                <a:latin typeface="Trebuchet MS"/>
                <a:cs typeface="Trebuchet MS"/>
              </a:rPr>
              <a:t>past.</a:t>
            </a:r>
            <a:r>
              <a:rPr lang="en-US" sz="1100" spc="350" dirty="0">
                <a:latin typeface="Trebuchet MS"/>
                <a:cs typeface="Trebuchet MS"/>
              </a:rPr>
              <a:t> </a:t>
            </a:r>
            <a:r>
              <a:rPr lang="en-US" sz="1100" dirty="0">
                <a:latin typeface="Trebuchet MS"/>
                <a:cs typeface="Trebuchet MS"/>
              </a:rPr>
              <a:t>The </a:t>
            </a:r>
            <a:r>
              <a:rPr lang="en-US" sz="1100" spc="-85" dirty="0">
                <a:latin typeface="Trebuchet MS"/>
                <a:cs typeface="Trebuchet MS"/>
              </a:rPr>
              <a:t>more </a:t>
            </a:r>
            <a:r>
              <a:rPr lang="en-US" sz="1100" spc="-135" dirty="0">
                <a:latin typeface="Trebuchet MS"/>
                <a:cs typeface="Trebuchet MS"/>
              </a:rPr>
              <a:t>we </a:t>
            </a:r>
            <a:r>
              <a:rPr lang="en-US" sz="1100" spc="-85" dirty="0">
                <a:latin typeface="Trebuchet MS"/>
                <a:cs typeface="Trebuchet MS"/>
              </a:rPr>
              <a:t>forget, </a:t>
            </a:r>
            <a:r>
              <a:rPr lang="en-US" sz="1100" spc="-75" dirty="0">
                <a:latin typeface="Trebuchet MS"/>
                <a:cs typeface="Trebuchet MS"/>
              </a:rPr>
              <a:t>the </a:t>
            </a:r>
            <a:r>
              <a:rPr lang="en-US" sz="1100" spc="-120" dirty="0">
                <a:latin typeface="Trebuchet MS"/>
                <a:cs typeface="Trebuchet MS"/>
              </a:rPr>
              <a:t>fewer </a:t>
            </a:r>
            <a:r>
              <a:rPr lang="en-US" sz="1100" spc="-60" dirty="0">
                <a:latin typeface="Trebuchet MS"/>
                <a:cs typeface="Trebuchet MS"/>
              </a:rPr>
              <a:t>states </a:t>
            </a:r>
            <a:r>
              <a:rPr lang="en-US" sz="1100" spc="-140" dirty="0">
                <a:latin typeface="Trebuchet MS"/>
                <a:cs typeface="Trebuchet MS"/>
              </a:rPr>
              <a:t>we</a:t>
            </a:r>
            <a:r>
              <a:rPr lang="en-US" sz="1100" spc="204" dirty="0">
                <a:latin typeface="Trebuchet MS"/>
                <a:cs typeface="Trebuchet MS"/>
              </a:rPr>
              <a:t> </a:t>
            </a:r>
            <a:r>
              <a:rPr lang="en-US" sz="1100" spc="-85" dirty="0">
                <a:latin typeface="Trebuchet MS"/>
                <a:cs typeface="Trebuchet MS"/>
              </a:rPr>
              <a:t>have, </a:t>
            </a:r>
            <a:r>
              <a:rPr lang="en-US" sz="1100" spc="-50" dirty="0">
                <a:latin typeface="Trebuchet MS"/>
                <a:cs typeface="Trebuchet MS"/>
              </a:rPr>
              <a:t>and </a:t>
            </a:r>
            <a:r>
              <a:rPr lang="en-US" sz="1100" spc="-45" dirty="0">
                <a:latin typeface="Trebuchet MS"/>
                <a:cs typeface="Trebuchet MS"/>
              </a:rPr>
              <a:t> </a:t>
            </a:r>
            <a:r>
              <a:rPr lang="en-US" sz="1100" spc="-75" dirty="0">
                <a:latin typeface="Trebuchet MS"/>
                <a:cs typeface="Trebuchet MS"/>
              </a:rPr>
              <a:t>the </a:t>
            </a:r>
            <a:r>
              <a:rPr lang="en-US" sz="1100" spc="-85" dirty="0">
                <a:latin typeface="Trebuchet MS"/>
                <a:cs typeface="Trebuchet MS"/>
              </a:rPr>
              <a:t>more </a:t>
            </a:r>
            <a:r>
              <a:rPr lang="en-US" sz="1100" spc="-95" dirty="0">
                <a:latin typeface="Trebuchet MS"/>
                <a:cs typeface="Trebuchet MS"/>
              </a:rPr>
              <a:t>efficient </a:t>
            </a:r>
            <a:r>
              <a:rPr lang="en-US" sz="1100" spc="-50" dirty="0">
                <a:latin typeface="Trebuchet MS"/>
                <a:cs typeface="Trebuchet MS"/>
              </a:rPr>
              <a:t>our </a:t>
            </a:r>
            <a:r>
              <a:rPr lang="en-US" sz="1100" spc="-60" dirty="0">
                <a:latin typeface="Trebuchet MS"/>
                <a:cs typeface="Trebuchet MS"/>
              </a:rPr>
              <a:t>algorithm. </a:t>
            </a:r>
            <a:r>
              <a:rPr lang="en-US" sz="1100" spc="45" dirty="0">
                <a:latin typeface="Trebuchet MS"/>
                <a:cs typeface="Trebuchet MS"/>
              </a:rPr>
              <a:t>So </a:t>
            </a:r>
            <a:r>
              <a:rPr lang="en-US" sz="1100" spc="-75" dirty="0">
                <a:latin typeface="Trebuchet MS"/>
                <a:cs typeface="Trebuchet MS"/>
              </a:rPr>
              <a:t>the </a:t>
            </a:r>
            <a:r>
              <a:rPr lang="en-US" sz="1100" spc="-70" dirty="0">
                <a:latin typeface="Trebuchet MS"/>
                <a:cs typeface="Trebuchet MS"/>
              </a:rPr>
              <a:t>name of </a:t>
            </a:r>
            <a:r>
              <a:rPr lang="en-US" sz="1100" spc="-75" dirty="0">
                <a:latin typeface="Trebuchet MS"/>
                <a:cs typeface="Trebuchet MS"/>
              </a:rPr>
              <a:t>the </a:t>
            </a:r>
            <a:r>
              <a:rPr lang="en-US" sz="1100" spc="-60" dirty="0">
                <a:latin typeface="Trebuchet MS"/>
                <a:cs typeface="Trebuchet MS"/>
              </a:rPr>
              <a:t>game </a:t>
            </a:r>
            <a:r>
              <a:rPr lang="en-US" sz="1100" spc="-50" dirty="0">
                <a:latin typeface="Trebuchet MS"/>
                <a:cs typeface="Trebuchet MS"/>
              </a:rPr>
              <a:t>is </a:t>
            </a:r>
            <a:r>
              <a:rPr lang="en-US" sz="1100" spc="-45" dirty="0">
                <a:latin typeface="Trebuchet MS"/>
                <a:cs typeface="Trebuchet MS"/>
              </a:rPr>
              <a:t>to </a:t>
            </a:r>
            <a:r>
              <a:rPr lang="en-US" sz="1100" spc="-65" dirty="0">
                <a:latin typeface="Trebuchet MS"/>
                <a:cs typeface="Trebuchet MS"/>
              </a:rPr>
              <a:t>find </a:t>
            </a:r>
            <a:r>
              <a:rPr lang="en-US" sz="1100" spc="-75" dirty="0">
                <a:latin typeface="Trebuchet MS"/>
                <a:cs typeface="Trebuchet MS"/>
              </a:rPr>
              <a:t>the </a:t>
            </a:r>
            <a:r>
              <a:rPr lang="en-US" sz="1100" spc="-55" dirty="0">
                <a:latin typeface="Trebuchet MS"/>
                <a:cs typeface="Trebuchet MS"/>
              </a:rPr>
              <a:t>minimal </a:t>
            </a:r>
            <a:r>
              <a:rPr lang="en-US" sz="1100" spc="-75" dirty="0">
                <a:latin typeface="Trebuchet MS"/>
                <a:cs typeface="Trebuchet MS"/>
              </a:rPr>
              <a:t>set </a:t>
            </a:r>
            <a:r>
              <a:rPr lang="en-US" sz="1100" spc="-70" dirty="0">
                <a:latin typeface="Trebuchet MS"/>
                <a:cs typeface="Trebuchet MS"/>
              </a:rPr>
              <a:t>of </a:t>
            </a:r>
            <a:r>
              <a:rPr lang="en-US" sz="1100" spc="-60" dirty="0">
                <a:latin typeface="Trebuchet MS"/>
                <a:cs typeface="Trebuchet MS"/>
              </a:rPr>
              <a:t>states </a:t>
            </a:r>
            <a:r>
              <a:rPr lang="en-US" sz="1100" spc="-45" dirty="0">
                <a:latin typeface="Trebuchet MS"/>
                <a:cs typeface="Trebuchet MS"/>
              </a:rPr>
              <a:t>that </a:t>
            </a:r>
            <a:r>
              <a:rPr lang="en-US" sz="1100" spc="-95" dirty="0">
                <a:latin typeface="Trebuchet MS"/>
                <a:cs typeface="Trebuchet MS"/>
              </a:rPr>
              <a:t>suffice. </a:t>
            </a:r>
            <a:r>
              <a:rPr lang="en-US" sz="1100" spc="-90" dirty="0">
                <a:latin typeface="Trebuchet MS"/>
                <a:cs typeface="Trebuchet MS"/>
              </a:rPr>
              <a:t> </a:t>
            </a:r>
            <a:r>
              <a:rPr lang="en-US" sz="1100" spc="-50" dirty="0">
                <a:latin typeface="Trebuchet MS"/>
                <a:cs typeface="Trebuchet MS"/>
              </a:rPr>
              <a:t>It’s</a:t>
            </a:r>
            <a:r>
              <a:rPr lang="en-US" sz="1100" spc="55" dirty="0">
                <a:latin typeface="Trebuchet MS"/>
                <a:cs typeface="Trebuchet MS"/>
              </a:rPr>
              <a:t> </a:t>
            </a:r>
            <a:r>
              <a:rPr lang="en-US" sz="1100" spc="-60" dirty="0">
                <a:latin typeface="Trebuchet MS"/>
                <a:cs typeface="Trebuchet MS"/>
              </a:rPr>
              <a:t>a</a:t>
            </a:r>
            <a:r>
              <a:rPr lang="en-US" sz="1100" spc="60" dirty="0">
                <a:latin typeface="Trebuchet MS"/>
                <a:cs typeface="Trebuchet MS"/>
              </a:rPr>
              <a:t> </a:t>
            </a:r>
            <a:r>
              <a:rPr lang="en-US" sz="1100" spc="-55" dirty="0">
                <a:latin typeface="Trebuchet MS"/>
                <a:cs typeface="Trebuchet MS"/>
              </a:rPr>
              <a:t>fun</a:t>
            </a:r>
            <a:r>
              <a:rPr lang="en-US" sz="1100" spc="60" dirty="0">
                <a:latin typeface="Trebuchet MS"/>
                <a:cs typeface="Trebuchet MS"/>
              </a:rPr>
              <a:t> </a:t>
            </a:r>
            <a:r>
              <a:rPr lang="en-US" sz="1100" spc="-75" dirty="0">
                <a:latin typeface="Trebuchet MS"/>
                <a:cs typeface="Trebuchet MS"/>
              </a:rPr>
              <a:t>game.</a:t>
            </a:r>
            <a:endParaRPr lang="en-US" sz="1100" dirty="0">
              <a:latin typeface="Trebuchet MS"/>
              <a:cs typeface="Trebuchet MS"/>
            </a:endParaRPr>
          </a:p>
          <a:p>
            <a:pPr marL="283210" marR="67310" indent="-207645" algn="just">
              <a:lnSpc>
                <a:spcPct val="102000"/>
              </a:lnSpc>
              <a:spcBef>
                <a:spcPts val="90"/>
              </a:spcBef>
              <a:buFont typeface="SimSun-ExtB"/>
              <a:buChar char="•"/>
              <a:tabLst>
                <a:tab pos="283845" algn="l"/>
              </a:tabLst>
            </a:pPr>
            <a:endParaRPr lang="en-US" sz="1100" dirty="0">
              <a:latin typeface="Trebuchet MS"/>
              <a:cs typeface="Trebuchet MS"/>
            </a:endParaRPr>
          </a:p>
        </p:txBody>
      </p:sp>
    </p:spTree>
    <p:extLst>
      <p:ext uri="{BB962C8B-B14F-4D97-AF65-F5344CB8AC3E}">
        <p14:creationId xmlns:p14="http://schemas.microsoft.com/office/powerpoint/2010/main" val="4276541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70510" marR="54610" indent="-207645" algn="just">
              <a:lnSpc>
                <a:spcPct val="102000"/>
              </a:lnSpc>
              <a:spcBef>
                <a:spcPts val="90"/>
              </a:spcBef>
              <a:buFont typeface="SimSun-ExtB"/>
              <a:buChar char="•"/>
              <a:tabLst>
                <a:tab pos="271145" algn="l"/>
              </a:tabLst>
            </a:pPr>
            <a:r>
              <a:rPr lang="en-US" sz="1100" spc="-60" dirty="0">
                <a:latin typeface="Trebuchet MS"/>
                <a:cs typeface="Trebuchet MS"/>
              </a:rPr>
              <a:t>Let’s </a:t>
            </a:r>
            <a:r>
              <a:rPr lang="en-US" sz="1100" spc="-55" dirty="0">
                <a:latin typeface="Trebuchet MS"/>
                <a:cs typeface="Trebuchet MS"/>
              </a:rPr>
              <a:t>add </a:t>
            </a:r>
            <a:r>
              <a:rPr lang="en-US" sz="1100" spc="-60" dirty="0">
                <a:latin typeface="Trebuchet MS"/>
                <a:cs typeface="Trebuchet MS"/>
              </a:rPr>
              <a:t>a </a:t>
            </a:r>
            <a:r>
              <a:rPr lang="en-US" sz="1100" spc="-50" dirty="0">
                <a:latin typeface="Trebuchet MS"/>
                <a:cs typeface="Trebuchet MS"/>
              </a:rPr>
              <a:t>constraint </a:t>
            </a:r>
            <a:r>
              <a:rPr lang="en-US" sz="1100" spc="-45" dirty="0">
                <a:latin typeface="Trebuchet MS"/>
                <a:cs typeface="Trebuchet MS"/>
              </a:rPr>
              <a:t>that </a:t>
            </a:r>
            <a:r>
              <a:rPr lang="en-US" sz="1100" spc="-50" dirty="0">
                <a:latin typeface="Trebuchet MS"/>
                <a:cs typeface="Trebuchet MS"/>
              </a:rPr>
              <a:t>says </a:t>
            </a:r>
            <a:r>
              <a:rPr lang="en-US" sz="1100" spc="-140" dirty="0">
                <a:latin typeface="Trebuchet MS"/>
                <a:cs typeface="Trebuchet MS"/>
              </a:rPr>
              <a:t>we </a:t>
            </a:r>
            <a:r>
              <a:rPr lang="en-US" sz="1100" spc="-70" dirty="0">
                <a:latin typeface="Trebuchet MS"/>
                <a:cs typeface="Trebuchet MS"/>
              </a:rPr>
              <a:t>can’t </a:t>
            </a:r>
            <a:r>
              <a:rPr lang="en-US" sz="1100" spc="-50" dirty="0">
                <a:latin typeface="Trebuchet MS"/>
                <a:cs typeface="Trebuchet MS"/>
              </a:rPr>
              <a:t>visit </a:t>
            </a:r>
            <a:r>
              <a:rPr lang="en-US" sz="1100" spc="-90" dirty="0">
                <a:latin typeface="Trebuchet MS"/>
                <a:cs typeface="Trebuchet MS"/>
              </a:rPr>
              <a:t>three </a:t>
            </a:r>
            <a:r>
              <a:rPr lang="en-US" sz="1100" spc="-35" dirty="0">
                <a:latin typeface="Trebuchet MS"/>
                <a:cs typeface="Trebuchet MS"/>
              </a:rPr>
              <a:t>odd </a:t>
            </a:r>
            <a:r>
              <a:rPr lang="en-US" sz="1100" spc="-70" dirty="0">
                <a:latin typeface="Trebuchet MS"/>
                <a:cs typeface="Trebuchet MS"/>
              </a:rPr>
              <a:t>cities </a:t>
            </a:r>
            <a:r>
              <a:rPr lang="en-US" sz="1100" spc="-50" dirty="0">
                <a:latin typeface="Trebuchet MS"/>
                <a:cs typeface="Trebuchet MS"/>
              </a:rPr>
              <a:t>in </a:t>
            </a:r>
            <a:r>
              <a:rPr lang="en-US" sz="1100" spc="-60" dirty="0">
                <a:latin typeface="Trebuchet MS"/>
                <a:cs typeface="Trebuchet MS"/>
              </a:rPr>
              <a:t>a </a:t>
            </a:r>
            <a:r>
              <a:rPr lang="en-US" sz="1100" spc="-95" dirty="0">
                <a:latin typeface="Trebuchet MS"/>
                <a:cs typeface="Trebuchet MS"/>
              </a:rPr>
              <a:t>row. </a:t>
            </a:r>
            <a:r>
              <a:rPr lang="en-US" sz="1100" spc="-45" dirty="0">
                <a:latin typeface="Trebuchet MS"/>
                <a:cs typeface="Trebuchet MS"/>
              </a:rPr>
              <a:t>If </a:t>
            </a:r>
            <a:r>
              <a:rPr lang="en-US" sz="1100" spc="-135" dirty="0">
                <a:latin typeface="Trebuchet MS"/>
                <a:cs typeface="Trebuchet MS"/>
              </a:rPr>
              <a:t>we </a:t>
            </a:r>
            <a:r>
              <a:rPr lang="en-US" sz="1100" spc="-50" dirty="0">
                <a:latin typeface="Trebuchet MS"/>
                <a:cs typeface="Trebuchet MS"/>
              </a:rPr>
              <a:t>only </a:t>
            </a:r>
            <a:r>
              <a:rPr lang="en-US" sz="1100" spc="-105" dirty="0">
                <a:latin typeface="Trebuchet MS"/>
                <a:cs typeface="Trebuchet MS"/>
              </a:rPr>
              <a:t>keep </a:t>
            </a:r>
            <a:r>
              <a:rPr lang="en-US" sz="1100" spc="-50" dirty="0">
                <a:latin typeface="Trebuchet MS"/>
                <a:cs typeface="Trebuchet MS"/>
              </a:rPr>
              <a:t>track </a:t>
            </a:r>
            <a:r>
              <a:rPr lang="en-US" sz="1100" spc="-70" dirty="0">
                <a:latin typeface="Trebuchet MS"/>
                <a:cs typeface="Trebuchet MS"/>
              </a:rPr>
              <a:t>of </a:t>
            </a:r>
            <a:r>
              <a:rPr lang="en-US" sz="1100" spc="-75" dirty="0">
                <a:latin typeface="Trebuchet MS"/>
                <a:cs typeface="Trebuchet MS"/>
              </a:rPr>
              <a:t>the </a:t>
            </a:r>
            <a:r>
              <a:rPr lang="en-US" sz="1100" spc="-65" dirty="0">
                <a:latin typeface="Trebuchet MS"/>
                <a:cs typeface="Trebuchet MS"/>
              </a:rPr>
              <a:t>current </a:t>
            </a:r>
            <a:r>
              <a:rPr lang="en-US" sz="1100" spc="-60" dirty="0">
                <a:latin typeface="Trebuchet MS"/>
                <a:cs typeface="Trebuchet MS"/>
              </a:rPr>
              <a:t> </a:t>
            </a:r>
            <a:r>
              <a:rPr lang="en-US" sz="1100" spc="-110" dirty="0">
                <a:latin typeface="Trebuchet MS"/>
                <a:cs typeface="Trebuchet MS"/>
              </a:rPr>
              <a:t>city, </a:t>
            </a:r>
            <a:r>
              <a:rPr lang="en-US" sz="1100" spc="-50" dirty="0">
                <a:latin typeface="Trebuchet MS"/>
                <a:cs typeface="Trebuchet MS"/>
              </a:rPr>
              <a:t>and </a:t>
            </a:r>
            <a:r>
              <a:rPr lang="en-US" sz="1100" spc="-135" dirty="0">
                <a:latin typeface="Trebuchet MS"/>
                <a:cs typeface="Trebuchet MS"/>
              </a:rPr>
              <a:t>we </a:t>
            </a:r>
            <a:r>
              <a:rPr lang="en-US" sz="1100" spc="-50" dirty="0">
                <a:latin typeface="Trebuchet MS"/>
                <a:cs typeface="Trebuchet MS"/>
              </a:rPr>
              <a:t>try </a:t>
            </a:r>
            <a:r>
              <a:rPr lang="en-US" sz="1100" spc="-45" dirty="0">
                <a:latin typeface="Trebuchet MS"/>
                <a:cs typeface="Trebuchet MS"/>
              </a:rPr>
              <a:t>to </a:t>
            </a:r>
            <a:r>
              <a:rPr lang="en-US" sz="1100" spc="-65" dirty="0">
                <a:latin typeface="Trebuchet MS"/>
                <a:cs typeface="Trebuchet MS"/>
              </a:rPr>
              <a:t>move </a:t>
            </a:r>
            <a:r>
              <a:rPr lang="en-US" sz="1100" spc="-45" dirty="0">
                <a:latin typeface="Trebuchet MS"/>
                <a:cs typeface="Trebuchet MS"/>
              </a:rPr>
              <a:t>to </a:t>
            </a:r>
            <a:r>
              <a:rPr lang="en-US" sz="1100" spc="-60" dirty="0">
                <a:latin typeface="Trebuchet MS"/>
                <a:cs typeface="Trebuchet MS"/>
              </a:rPr>
              <a:t>a </a:t>
            </a:r>
            <a:r>
              <a:rPr lang="en-US" sz="1100" spc="-70" dirty="0">
                <a:latin typeface="Trebuchet MS"/>
                <a:cs typeface="Trebuchet MS"/>
              </a:rPr>
              <a:t>next </a:t>
            </a:r>
            <a:r>
              <a:rPr lang="en-US" sz="1100" spc="-110" dirty="0">
                <a:latin typeface="Trebuchet MS"/>
                <a:cs typeface="Trebuchet MS"/>
              </a:rPr>
              <a:t>city, </a:t>
            </a:r>
            <a:r>
              <a:rPr lang="en-US" sz="1100" spc="-140" dirty="0">
                <a:latin typeface="Trebuchet MS"/>
                <a:cs typeface="Trebuchet MS"/>
              </a:rPr>
              <a:t>we </a:t>
            </a:r>
            <a:r>
              <a:rPr lang="en-US" sz="1100" spc="-50" dirty="0">
                <a:latin typeface="Trebuchet MS"/>
                <a:cs typeface="Trebuchet MS"/>
              </a:rPr>
              <a:t>cannot </a:t>
            </a:r>
            <a:r>
              <a:rPr lang="en-US" sz="1100" spc="-95" dirty="0">
                <a:latin typeface="Trebuchet MS"/>
                <a:cs typeface="Trebuchet MS"/>
              </a:rPr>
              <a:t>enforce </a:t>
            </a:r>
            <a:r>
              <a:rPr lang="en-US" sz="1100" spc="-45" dirty="0">
                <a:latin typeface="Trebuchet MS"/>
                <a:cs typeface="Trebuchet MS"/>
              </a:rPr>
              <a:t>this </a:t>
            </a:r>
            <a:r>
              <a:rPr lang="en-US" sz="1100" spc="-50" dirty="0">
                <a:latin typeface="Trebuchet MS"/>
                <a:cs typeface="Trebuchet MS"/>
              </a:rPr>
              <a:t>constraint </a:t>
            </a:r>
            <a:r>
              <a:rPr lang="en-US" sz="1100" spc="-70" dirty="0">
                <a:latin typeface="Trebuchet MS"/>
                <a:cs typeface="Trebuchet MS"/>
              </a:rPr>
              <a:t>because </a:t>
            </a:r>
            <a:r>
              <a:rPr lang="en-US" sz="1100" spc="-140" dirty="0">
                <a:latin typeface="Trebuchet MS"/>
                <a:cs typeface="Trebuchet MS"/>
              </a:rPr>
              <a:t>we </a:t>
            </a:r>
            <a:r>
              <a:rPr lang="en-US" sz="1100" spc="-65" dirty="0">
                <a:latin typeface="Trebuchet MS"/>
                <a:cs typeface="Trebuchet MS"/>
              </a:rPr>
              <a:t>don’t </a:t>
            </a:r>
            <a:r>
              <a:rPr lang="en-US" sz="1100" spc="-55" dirty="0">
                <a:latin typeface="Trebuchet MS"/>
                <a:cs typeface="Trebuchet MS"/>
              </a:rPr>
              <a:t>know what </a:t>
            </a:r>
            <a:r>
              <a:rPr lang="en-US" sz="1100" spc="-75" dirty="0">
                <a:latin typeface="Trebuchet MS"/>
                <a:cs typeface="Trebuchet MS"/>
              </a:rPr>
              <a:t>the </a:t>
            </a:r>
            <a:r>
              <a:rPr lang="en-US" sz="1100" spc="-70" dirty="0">
                <a:latin typeface="Trebuchet MS"/>
                <a:cs typeface="Trebuchet MS"/>
              </a:rPr>
              <a:t> </a:t>
            </a:r>
            <a:r>
              <a:rPr lang="en-US" sz="1100" spc="-65" dirty="0">
                <a:latin typeface="Trebuchet MS"/>
                <a:cs typeface="Trebuchet MS"/>
              </a:rPr>
              <a:t>previous</a:t>
            </a:r>
            <a:r>
              <a:rPr lang="en-US" sz="1100" spc="60" dirty="0">
                <a:latin typeface="Trebuchet MS"/>
                <a:cs typeface="Trebuchet MS"/>
              </a:rPr>
              <a:t> </a:t>
            </a:r>
            <a:r>
              <a:rPr lang="en-US" sz="1100" spc="-70" dirty="0">
                <a:latin typeface="Trebuchet MS"/>
                <a:cs typeface="Trebuchet MS"/>
              </a:rPr>
              <a:t>city</a:t>
            </a:r>
            <a:r>
              <a:rPr lang="en-US" sz="1100" spc="60" dirty="0">
                <a:latin typeface="Trebuchet MS"/>
                <a:cs typeface="Trebuchet MS"/>
              </a:rPr>
              <a:t> </a:t>
            </a:r>
            <a:r>
              <a:rPr lang="en-US" sz="1100" spc="-90" dirty="0">
                <a:latin typeface="Trebuchet MS"/>
                <a:cs typeface="Trebuchet MS"/>
              </a:rPr>
              <a:t>was.</a:t>
            </a:r>
            <a:r>
              <a:rPr lang="en-US" sz="1100" spc="240" dirty="0">
                <a:latin typeface="Trebuchet MS"/>
                <a:cs typeface="Trebuchet MS"/>
              </a:rPr>
              <a:t> </a:t>
            </a:r>
            <a:r>
              <a:rPr lang="en-US" sz="1100" spc="45" dirty="0">
                <a:latin typeface="Trebuchet MS"/>
                <a:cs typeface="Trebuchet MS"/>
              </a:rPr>
              <a:t>So</a:t>
            </a:r>
            <a:r>
              <a:rPr lang="en-US" sz="1100" spc="65" dirty="0">
                <a:latin typeface="Trebuchet MS"/>
                <a:cs typeface="Trebuchet MS"/>
              </a:rPr>
              <a:t> </a:t>
            </a:r>
            <a:r>
              <a:rPr lang="en-US" sz="1100" spc="-90" dirty="0">
                <a:latin typeface="Trebuchet MS"/>
                <a:cs typeface="Trebuchet MS"/>
              </a:rPr>
              <a:t>let’s</a:t>
            </a:r>
            <a:r>
              <a:rPr lang="en-US" sz="1100" spc="60" dirty="0">
                <a:latin typeface="Trebuchet MS"/>
                <a:cs typeface="Trebuchet MS"/>
              </a:rPr>
              <a:t> </a:t>
            </a:r>
            <a:r>
              <a:rPr lang="en-US" sz="1100" spc="-55" dirty="0">
                <a:latin typeface="Trebuchet MS"/>
                <a:cs typeface="Trebuchet MS"/>
              </a:rPr>
              <a:t>add</a:t>
            </a:r>
            <a:r>
              <a:rPr lang="en-US" sz="1100" spc="60" dirty="0">
                <a:latin typeface="Trebuchet MS"/>
                <a:cs typeface="Trebuchet MS"/>
              </a:rPr>
              <a:t> </a:t>
            </a:r>
            <a:r>
              <a:rPr lang="en-US" sz="1100" spc="-75" dirty="0">
                <a:latin typeface="Trebuchet MS"/>
                <a:cs typeface="Trebuchet MS"/>
              </a:rPr>
              <a:t>the</a:t>
            </a:r>
            <a:r>
              <a:rPr lang="en-US" sz="1100" spc="60" dirty="0">
                <a:latin typeface="Trebuchet MS"/>
                <a:cs typeface="Trebuchet MS"/>
              </a:rPr>
              <a:t> </a:t>
            </a:r>
            <a:r>
              <a:rPr lang="en-US" sz="1100" spc="-65" dirty="0">
                <a:latin typeface="Trebuchet MS"/>
                <a:cs typeface="Trebuchet MS"/>
              </a:rPr>
              <a:t>previous</a:t>
            </a:r>
            <a:r>
              <a:rPr lang="en-US" sz="1100" spc="60" dirty="0">
                <a:latin typeface="Trebuchet MS"/>
                <a:cs typeface="Trebuchet MS"/>
              </a:rPr>
              <a:t> </a:t>
            </a:r>
            <a:r>
              <a:rPr lang="en-US" sz="1100" spc="-70" dirty="0">
                <a:latin typeface="Trebuchet MS"/>
                <a:cs typeface="Trebuchet MS"/>
              </a:rPr>
              <a:t>city</a:t>
            </a:r>
            <a:r>
              <a:rPr lang="en-US" sz="1100" spc="60" dirty="0">
                <a:latin typeface="Trebuchet MS"/>
                <a:cs typeface="Trebuchet MS"/>
              </a:rPr>
              <a:t> </a:t>
            </a:r>
            <a:r>
              <a:rPr lang="en-US" sz="1100" spc="-50" dirty="0">
                <a:latin typeface="Trebuchet MS"/>
                <a:cs typeface="Trebuchet MS"/>
              </a:rPr>
              <a:t>into</a:t>
            </a:r>
            <a:r>
              <a:rPr lang="en-US" sz="1100" spc="65" dirty="0">
                <a:latin typeface="Trebuchet MS"/>
                <a:cs typeface="Trebuchet MS"/>
              </a:rPr>
              <a:t> </a:t>
            </a:r>
            <a:r>
              <a:rPr lang="en-US" sz="1100" spc="-75" dirty="0">
                <a:latin typeface="Trebuchet MS"/>
                <a:cs typeface="Trebuchet MS"/>
              </a:rPr>
              <a:t>the</a:t>
            </a:r>
            <a:r>
              <a:rPr lang="en-US" sz="1100" spc="60" dirty="0">
                <a:latin typeface="Trebuchet MS"/>
                <a:cs typeface="Trebuchet MS"/>
              </a:rPr>
              <a:t> </a:t>
            </a:r>
            <a:r>
              <a:rPr lang="en-US" sz="1100" spc="-80" dirty="0">
                <a:latin typeface="Trebuchet MS"/>
                <a:cs typeface="Trebuchet MS"/>
              </a:rPr>
              <a:t>state.</a:t>
            </a:r>
            <a:endParaRPr lang="en-US" sz="1100" dirty="0">
              <a:latin typeface="Trebuchet MS"/>
              <a:cs typeface="Trebuchet MS"/>
            </a:endParaRPr>
          </a:p>
          <a:p>
            <a:pPr marL="270510" marR="57150" indent="-207645" algn="just">
              <a:lnSpc>
                <a:spcPts val="1960"/>
              </a:lnSpc>
              <a:spcBef>
                <a:spcPts val="65"/>
              </a:spcBef>
              <a:buFont typeface="SimSun-ExtB"/>
              <a:buChar char="•"/>
              <a:tabLst>
                <a:tab pos="271145" algn="l"/>
              </a:tabLst>
            </a:pPr>
            <a:r>
              <a:rPr lang="en-US" sz="1100" spc="10" dirty="0">
                <a:latin typeface="Trebuchet MS"/>
                <a:cs typeface="Trebuchet MS"/>
              </a:rPr>
              <a:t>This </a:t>
            </a:r>
            <a:r>
              <a:rPr lang="en-US" sz="1100" spc="-80" dirty="0">
                <a:latin typeface="Trebuchet MS"/>
                <a:cs typeface="Trebuchet MS"/>
              </a:rPr>
              <a:t>will </a:t>
            </a:r>
            <a:r>
              <a:rPr lang="en-US" sz="1100" spc="-90" dirty="0">
                <a:latin typeface="Trebuchet MS"/>
                <a:cs typeface="Trebuchet MS"/>
              </a:rPr>
              <a:t>work, </a:t>
            </a:r>
            <a:r>
              <a:rPr lang="en-US" sz="1100" spc="-45" dirty="0">
                <a:latin typeface="Trebuchet MS"/>
                <a:cs typeface="Trebuchet MS"/>
              </a:rPr>
              <a:t>but </a:t>
            </a:r>
            <a:r>
              <a:rPr lang="en-US" sz="1100" spc="-140" dirty="0">
                <a:latin typeface="Trebuchet MS"/>
                <a:cs typeface="Trebuchet MS"/>
              </a:rPr>
              <a:t>we </a:t>
            </a:r>
            <a:r>
              <a:rPr lang="en-US" sz="1100" spc="-55" dirty="0">
                <a:latin typeface="Trebuchet MS"/>
                <a:cs typeface="Trebuchet MS"/>
              </a:rPr>
              <a:t>can </a:t>
            </a:r>
            <a:r>
              <a:rPr lang="en-US" sz="1100" spc="-60" dirty="0">
                <a:latin typeface="Trebuchet MS"/>
                <a:cs typeface="Trebuchet MS"/>
              </a:rPr>
              <a:t>actually </a:t>
            </a:r>
            <a:r>
              <a:rPr lang="en-US" sz="1100" spc="-75" dirty="0">
                <a:latin typeface="Trebuchet MS"/>
                <a:cs typeface="Trebuchet MS"/>
              </a:rPr>
              <a:t>make the </a:t>
            </a:r>
            <a:r>
              <a:rPr lang="en-US" sz="1100" spc="-65" dirty="0">
                <a:latin typeface="Trebuchet MS"/>
                <a:cs typeface="Trebuchet MS"/>
              </a:rPr>
              <a:t>state </a:t>
            </a:r>
            <a:r>
              <a:rPr lang="en-US" sz="1100" spc="-80" dirty="0">
                <a:latin typeface="Trebuchet MS"/>
                <a:cs typeface="Trebuchet MS"/>
              </a:rPr>
              <a:t>smaller.</a:t>
            </a:r>
            <a:r>
              <a:rPr lang="en-US" sz="1100" spc="-75" dirty="0">
                <a:latin typeface="Trebuchet MS"/>
                <a:cs typeface="Trebuchet MS"/>
              </a:rPr>
              <a:t> </a:t>
            </a:r>
            <a:r>
              <a:rPr lang="en-US" sz="1100" spc="-10" dirty="0">
                <a:latin typeface="Trebuchet MS"/>
                <a:cs typeface="Trebuchet MS"/>
              </a:rPr>
              <a:t>We </a:t>
            </a:r>
            <a:r>
              <a:rPr lang="en-US" sz="1100" spc="-50" dirty="0">
                <a:latin typeface="Trebuchet MS"/>
                <a:cs typeface="Trebuchet MS"/>
              </a:rPr>
              <a:t>only </a:t>
            </a:r>
            <a:r>
              <a:rPr lang="en-US" sz="1100" spc="-95" dirty="0">
                <a:latin typeface="Trebuchet MS"/>
                <a:cs typeface="Trebuchet MS"/>
              </a:rPr>
              <a:t>need </a:t>
            </a:r>
            <a:r>
              <a:rPr lang="en-US" sz="1100" spc="-45" dirty="0">
                <a:latin typeface="Trebuchet MS"/>
                <a:cs typeface="Trebuchet MS"/>
              </a:rPr>
              <a:t>to </a:t>
            </a:r>
            <a:r>
              <a:rPr lang="en-US" sz="1100" spc="-105" dirty="0">
                <a:latin typeface="Trebuchet MS"/>
                <a:cs typeface="Trebuchet MS"/>
              </a:rPr>
              <a:t>keep </a:t>
            </a:r>
            <a:r>
              <a:rPr lang="en-US" sz="1100" spc="-50" dirty="0">
                <a:latin typeface="Trebuchet MS"/>
                <a:cs typeface="Trebuchet MS"/>
              </a:rPr>
              <a:t>track </a:t>
            </a:r>
            <a:r>
              <a:rPr lang="en-US" sz="1100" spc="-70" dirty="0">
                <a:latin typeface="Trebuchet MS"/>
                <a:cs typeface="Trebuchet MS"/>
              </a:rPr>
              <a:t>of </a:t>
            </a:r>
            <a:r>
              <a:rPr lang="en-US" sz="1100" spc="-80" dirty="0">
                <a:latin typeface="Trebuchet MS"/>
                <a:cs typeface="Trebuchet MS"/>
              </a:rPr>
              <a:t>whether </a:t>
            </a:r>
            <a:r>
              <a:rPr lang="en-US" sz="1100" spc="-75" dirty="0">
                <a:latin typeface="Trebuchet MS"/>
                <a:cs typeface="Trebuchet MS"/>
              </a:rPr>
              <a:t>the </a:t>
            </a:r>
            <a:r>
              <a:rPr lang="en-US" sz="1100" spc="-70" dirty="0">
                <a:latin typeface="Trebuchet MS"/>
                <a:cs typeface="Trebuchet MS"/>
              </a:rPr>
              <a:t> </a:t>
            </a:r>
            <a:r>
              <a:rPr lang="en-US" sz="1100" spc="-65" dirty="0">
                <a:latin typeface="Trebuchet MS"/>
                <a:cs typeface="Trebuchet MS"/>
              </a:rPr>
              <a:t>previous</a:t>
            </a:r>
            <a:r>
              <a:rPr lang="en-US" sz="1100" spc="60" dirty="0">
                <a:latin typeface="Trebuchet MS"/>
                <a:cs typeface="Trebuchet MS"/>
              </a:rPr>
              <a:t> </a:t>
            </a:r>
            <a:r>
              <a:rPr lang="en-US" sz="1100" spc="-70" dirty="0">
                <a:latin typeface="Trebuchet MS"/>
                <a:cs typeface="Trebuchet MS"/>
              </a:rPr>
              <a:t>city</a:t>
            </a:r>
            <a:r>
              <a:rPr lang="en-US" sz="1100" spc="60" dirty="0">
                <a:latin typeface="Trebuchet MS"/>
                <a:cs typeface="Trebuchet MS"/>
              </a:rPr>
              <a:t> </a:t>
            </a:r>
            <a:r>
              <a:rPr lang="en-US" sz="1100" spc="-70" dirty="0">
                <a:latin typeface="Trebuchet MS"/>
                <a:cs typeface="Trebuchet MS"/>
              </a:rPr>
              <a:t>was</a:t>
            </a:r>
            <a:r>
              <a:rPr lang="en-US" sz="1100" spc="60" dirty="0">
                <a:latin typeface="Trebuchet MS"/>
                <a:cs typeface="Trebuchet MS"/>
              </a:rPr>
              <a:t> </a:t>
            </a:r>
            <a:r>
              <a:rPr lang="en-US" sz="1100" spc="-45" dirty="0">
                <a:latin typeface="Trebuchet MS"/>
                <a:cs typeface="Trebuchet MS"/>
              </a:rPr>
              <a:t>an</a:t>
            </a:r>
            <a:r>
              <a:rPr lang="en-US" sz="1100" spc="60" dirty="0">
                <a:latin typeface="Trebuchet MS"/>
                <a:cs typeface="Trebuchet MS"/>
              </a:rPr>
              <a:t> </a:t>
            </a:r>
            <a:r>
              <a:rPr lang="en-US" sz="1100" spc="-35" dirty="0">
                <a:latin typeface="Trebuchet MS"/>
                <a:cs typeface="Trebuchet MS"/>
              </a:rPr>
              <a:t>odd</a:t>
            </a:r>
            <a:r>
              <a:rPr lang="en-US" sz="1100" spc="65" dirty="0">
                <a:latin typeface="Trebuchet MS"/>
                <a:cs typeface="Trebuchet MS"/>
              </a:rPr>
              <a:t> </a:t>
            </a:r>
            <a:r>
              <a:rPr lang="en-US" sz="1100" spc="-65" dirty="0">
                <a:latin typeface="Trebuchet MS"/>
                <a:cs typeface="Trebuchet MS"/>
              </a:rPr>
              <a:t>numbered</a:t>
            </a:r>
            <a:r>
              <a:rPr lang="en-US" sz="1100" spc="60" dirty="0">
                <a:latin typeface="Trebuchet MS"/>
                <a:cs typeface="Trebuchet MS"/>
              </a:rPr>
              <a:t> </a:t>
            </a:r>
            <a:r>
              <a:rPr lang="en-US" sz="1100" spc="-70" dirty="0">
                <a:latin typeface="Trebuchet MS"/>
                <a:cs typeface="Trebuchet MS"/>
              </a:rPr>
              <a:t>city</a:t>
            </a:r>
            <a:r>
              <a:rPr lang="en-US" sz="1100" spc="60" dirty="0">
                <a:latin typeface="Trebuchet MS"/>
                <a:cs typeface="Trebuchet MS"/>
              </a:rPr>
              <a:t> </a:t>
            </a:r>
            <a:r>
              <a:rPr lang="en-US" sz="1100" spc="-45" dirty="0">
                <a:latin typeface="Trebuchet MS"/>
                <a:cs typeface="Trebuchet MS"/>
              </a:rPr>
              <a:t>to</a:t>
            </a:r>
            <a:r>
              <a:rPr lang="en-US" sz="1100" spc="60" dirty="0">
                <a:latin typeface="Trebuchet MS"/>
                <a:cs typeface="Trebuchet MS"/>
              </a:rPr>
              <a:t> </a:t>
            </a:r>
            <a:r>
              <a:rPr lang="en-US" sz="1100" spc="-95" dirty="0">
                <a:latin typeface="Trebuchet MS"/>
                <a:cs typeface="Trebuchet MS"/>
              </a:rPr>
              <a:t>enforce</a:t>
            </a:r>
            <a:r>
              <a:rPr lang="en-US" sz="1100" spc="60" dirty="0">
                <a:latin typeface="Trebuchet MS"/>
                <a:cs typeface="Trebuchet MS"/>
              </a:rPr>
              <a:t> </a:t>
            </a:r>
            <a:r>
              <a:rPr lang="en-US" sz="1100" spc="-45" dirty="0">
                <a:latin typeface="Trebuchet MS"/>
                <a:cs typeface="Trebuchet MS"/>
              </a:rPr>
              <a:t>this</a:t>
            </a:r>
            <a:r>
              <a:rPr lang="en-US" sz="1100" spc="65" dirty="0">
                <a:latin typeface="Trebuchet MS"/>
                <a:cs typeface="Trebuchet MS"/>
              </a:rPr>
              <a:t> </a:t>
            </a:r>
            <a:r>
              <a:rPr lang="en-US" sz="1100" spc="-60" dirty="0">
                <a:latin typeface="Trebuchet MS"/>
                <a:cs typeface="Trebuchet MS"/>
              </a:rPr>
              <a:t>constraint.</a:t>
            </a:r>
            <a:endParaRPr lang="en-US" sz="1100" dirty="0">
              <a:latin typeface="Trebuchet MS"/>
              <a:cs typeface="Trebuchet MS"/>
            </a:endParaRPr>
          </a:p>
          <a:p>
            <a:pPr marL="270510" marR="55880" indent="-207645" algn="just">
              <a:lnSpc>
                <a:spcPct val="102000"/>
              </a:lnSpc>
              <a:spcBef>
                <a:spcPts val="114"/>
              </a:spcBef>
              <a:buFont typeface="SimSun-ExtB"/>
              <a:buChar char="•"/>
              <a:tabLst>
                <a:tab pos="271145" algn="l"/>
              </a:tabLst>
            </a:pPr>
            <a:r>
              <a:rPr lang="en-US" sz="1100" spc="-30" dirty="0">
                <a:latin typeface="Trebuchet MS"/>
                <a:cs typeface="Trebuchet MS"/>
              </a:rPr>
              <a:t>Note </a:t>
            </a:r>
            <a:r>
              <a:rPr lang="en-US" sz="1100" spc="-45" dirty="0">
                <a:latin typeface="Trebuchet MS"/>
                <a:cs typeface="Trebuchet MS"/>
              </a:rPr>
              <a:t>that </a:t>
            </a:r>
            <a:r>
              <a:rPr lang="en-US" sz="1100" spc="-50" dirty="0">
                <a:latin typeface="Trebuchet MS"/>
                <a:cs typeface="Trebuchet MS"/>
              </a:rPr>
              <a:t>in </a:t>
            </a:r>
            <a:r>
              <a:rPr lang="en-US" sz="1100" spc="-40" dirty="0">
                <a:latin typeface="Trebuchet MS"/>
                <a:cs typeface="Trebuchet MS"/>
              </a:rPr>
              <a:t>doing </a:t>
            </a:r>
            <a:r>
              <a:rPr lang="en-US" sz="1100" spc="-70" dirty="0">
                <a:latin typeface="Trebuchet MS"/>
                <a:cs typeface="Trebuchet MS"/>
              </a:rPr>
              <a:t>so, </a:t>
            </a:r>
            <a:r>
              <a:rPr lang="en-US" sz="1100" spc="-135" dirty="0">
                <a:latin typeface="Trebuchet MS"/>
                <a:cs typeface="Trebuchet MS"/>
              </a:rPr>
              <a:t>we</a:t>
            </a:r>
            <a:r>
              <a:rPr lang="en-US" sz="1100" spc="210" dirty="0">
                <a:latin typeface="Trebuchet MS"/>
                <a:cs typeface="Trebuchet MS"/>
              </a:rPr>
              <a:t> </a:t>
            </a:r>
            <a:r>
              <a:rPr lang="en-US" sz="1100" spc="-70" dirty="0">
                <a:latin typeface="Trebuchet MS"/>
                <a:cs typeface="Trebuchet MS"/>
              </a:rPr>
              <a:t>have </a:t>
            </a:r>
            <a:r>
              <a:rPr lang="en-US" sz="1100" spc="60" dirty="0">
                <a:latin typeface="SimSun"/>
                <a:cs typeface="SimSun"/>
              </a:rPr>
              <a:t>2</a:t>
            </a:r>
            <a:r>
              <a:rPr lang="en-US" sz="1100" i="1" spc="60" dirty="0">
                <a:latin typeface="Trebuchet MS"/>
                <a:cs typeface="Trebuchet MS"/>
              </a:rPr>
              <a:t>n </a:t>
            </a:r>
            <a:r>
              <a:rPr lang="en-US" sz="1100" spc="-60" dirty="0">
                <a:latin typeface="Trebuchet MS"/>
                <a:cs typeface="Trebuchet MS"/>
              </a:rPr>
              <a:t>states </a:t>
            </a:r>
            <a:r>
              <a:rPr lang="en-US" sz="1100" spc="-70" dirty="0">
                <a:latin typeface="Trebuchet MS"/>
                <a:cs typeface="Trebuchet MS"/>
              </a:rPr>
              <a:t>rather </a:t>
            </a:r>
            <a:r>
              <a:rPr lang="en-US" sz="1100" spc="-45" dirty="0">
                <a:latin typeface="Trebuchet MS"/>
                <a:cs typeface="Trebuchet MS"/>
              </a:rPr>
              <a:t>than </a:t>
            </a:r>
            <a:r>
              <a:rPr lang="en-US" sz="1100" i="1" spc="75" dirty="0">
                <a:latin typeface="Trebuchet MS"/>
                <a:cs typeface="Trebuchet MS"/>
              </a:rPr>
              <a:t>n</a:t>
            </a:r>
            <a:r>
              <a:rPr lang="en-US" sz="1200" spc="112" baseline="28985" dirty="0">
                <a:latin typeface="Trebuchet MS"/>
                <a:cs typeface="Trebuchet MS"/>
              </a:rPr>
              <a:t>2  </a:t>
            </a:r>
            <a:r>
              <a:rPr lang="en-US" sz="1100" spc="-70" dirty="0">
                <a:latin typeface="Trebuchet MS"/>
                <a:cs typeface="Trebuchet MS"/>
              </a:rPr>
              <a:t>states, </a:t>
            </a:r>
            <a:r>
              <a:rPr lang="en-US" sz="1100" spc="-55" dirty="0">
                <a:latin typeface="Trebuchet MS"/>
                <a:cs typeface="Trebuchet MS"/>
              </a:rPr>
              <a:t>which </a:t>
            </a:r>
            <a:r>
              <a:rPr lang="en-US" sz="1100" spc="-50" dirty="0">
                <a:latin typeface="Trebuchet MS"/>
                <a:cs typeface="Trebuchet MS"/>
              </a:rPr>
              <a:t>is </a:t>
            </a:r>
            <a:r>
              <a:rPr lang="en-US" sz="1100" spc="-60" dirty="0">
                <a:latin typeface="Trebuchet MS"/>
                <a:cs typeface="Trebuchet MS"/>
              </a:rPr>
              <a:t>a </a:t>
            </a:r>
            <a:r>
              <a:rPr lang="en-US" sz="1100" spc="-50" dirty="0">
                <a:latin typeface="Trebuchet MS"/>
                <a:cs typeface="Trebuchet MS"/>
              </a:rPr>
              <a:t>substantial savings.</a:t>
            </a:r>
            <a:r>
              <a:rPr lang="en-US" sz="1100" spc="380" dirty="0">
                <a:latin typeface="Trebuchet MS"/>
                <a:cs typeface="Trebuchet MS"/>
              </a:rPr>
              <a:t> </a:t>
            </a:r>
            <a:r>
              <a:rPr lang="en-US" sz="1100" spc="45" dirty="0">
                <a:latin typeface="Trebuchet MS"/>
                <a:cs typeface="Trebuchet MS"/>
              </a:rPr>
              <a:t>So </a:t>
            </a:r>
            <a:r>
              <a:rPr lang="en-US" sz="1100" spc="-75" dirty="0">
                <a:latin typeface="Trebuchet MS"/>
                <a:cs typeface="Trebuchet MS"/>
              </a:rPr>
              <a:t>the </a:t>
            </a:r>
            <a:r>
              <a:rPr lang="en-US" sz="1100" spc="-70" dirty="0">
                <a:latin typeface="Trebuchet MS"/>
                <a:cs typeface="Trebuchet MS"/>
              </a:rPr>
              <a:t> </a:t>
            </a:r>
            <a:r>
              <a:rPr lang="en-US" sz="1100" spc="-60" dirty="0">
                <a:latin typeface="Trebuchet MS"/>
                <a:cs typeface="Trebuchet MS"/>
              </a:rPr>
              <a:t>lesson</a:t>
            </a:r>
            <a:r>
              <a:rPr lang="en-US" sz="1100" spc="60" dirty="0">
                <a:latin typeface="Trebuchet MS"/>
                <a:cs typeface="Trebuchet MS"/>
              </a:rPr>
              <a:t> </a:t>
            </a:r>
            <a:r>
              <a:rPr lang="en-US" sz="1100" spc="-50" dirty="0">
                <a:latin typeface="Trebuchet MS"/>
                <a:cs typeface="Trebuchet MS"/>
              </a:rPr>
              <a:t>is</a:t>
            </a:r>
            <a:r>
              <a:rPr lang="en-US" sz="1100" spc="60" dirty="0">
                <a:latin typeface="Trebuchet MS"/>
                <a:cs typeface="Trebuchet MS"/>
              </a:rPr>
              <a:t> </a:t>
            </a:r>
            <a:r>
              <a:rPr lang="en-US" sz="1100" spc="-45" dirty="0">
                <a:latin typeface="Trebuchet MS"/>
                <a:cs typeface="Trebuchet MS"/>
              </a:rPr>
              <a:t>to</a:t>
            </a:r>
            <a:r>
              <a:rPr lang="en-US" sz="1100" spc="60" dirty="0">
                <a:latin typeface="Trebuchet MS"/>
                <a:cs typeface="Trebuchet MS"/>
              </a:rPr>
              <a:t> </a:t>
            </a:r>
            <a:r>
              <a:rPr lang="en-US" sz="1100" spc="-65" dirty="0">
                <a:latin typeface="Trebuchet MS"/>
                <a:cs typeface="Trebuchet MS"/>
              </a:rPr>
              <a:t>pay</a:t>
            </a:r>
            <a:r>
              <a:rPr lang="en-US" sz="1100" spc="60" dirty="0">
                <a:latin typeface="Trebuchet MS"/>
                <a:cs typeface="Trebuchet MS"/>
              </a:rPr>
              <a:t> </a:t>
            </a:r>
            <a:r>
              <a:rPr lang="en-US" sz="1100" spc="-60" dirty="0">
                <a:latin typeface="Trebuchet MS"/>
                <a:cs typeface="Trebuchet MS"/>
              </a:rPr>
              <a:t>attention</a:t>
            </a:r>
            <a:r>
              <a:rPr lang="en-US" sz="1100" spc="60" dirty="0">
                <a:latin typeface="Trebuchet MS"/>
                <a:cs typeface="Trebuchet MS"/>
              </a:rPr>
              <a:t> </a:t>
            </a:r>
            <a:r>
              <a:rPr lang="en-US" sz="1100" spc="-45" dirty="0">
                <a:latin typeface="Trebuchet MS"/>
                <a:cs typeface="Trebuchet MS"/>
              </a:rPr>
              <a:t>to</a:t>
            </a:r>
            <a:r>
              <a:rPr lang="en-US" sz="1100" spc="60" dirty="0">
                <a:latin typeface="Trebuchet MS"/>
                <a:cs typeface="Trebuchet MS"/>
              </a:rPr>
              <a:t> </a:t>
            </a:r>
            <a:r>
              <a:rPr lang="en-US" sz="1100" spc="-55" dirty="0">
                <a:latin typeface="Trebuchet MS"/>
                <a:cs typeface="Trebuchet MS"/>
              </a:rPr>
              <a:t>what</a:t>
            </a:r>
            <a:r>
              <a:rPr lang="en-US" sz="1100" spc="65" dirty="0">
                <a:latin typeface="Trebuchet MS"/>
                <a:cs typeface="Trebuchet MS"/>
              </a:rPr>
              <a:t> </a:t>
            </a:r>
            <a:r>
              <a:rPr lang="en-US" sz="1100" spc="-60" dirty="0">
                <a:latin typeface="Trebuchet MS"/>
                <a:cs typeface="Trebuchet MS"/>
              </a:rPr>
              <a:t>information</a:t>
            </a:r>
            <a:r>
              <a:rPr lang="en-US" sz="1100" spc="60" dirty="0">
                <a:latin typeface="Trebuchet MS"/>
                <a:cs typeface="Trebuchet MS"/>
              </a:rPr>
              <a:t> </a:t>
            </a:r>
            <a:r>
              <a:rPr lang="en-US" sz="1100" spc="-55" dirty="0">
                <a:latin typeface="Trebuchet MS"/>
                <a:cs typeface="Trebuchet MS"/>
              </a:rPr>
              <a:t>you</a:t>
            </a:r>
            <a:r>
              <a:rPr lang="en-US" sz="1100" spc="60" dirty="0">
                <a:latin typeface="Trebuchet MS"/>
                <a:cs typeface="Trebuchet MS"/>
              </a:rPr>
              <a:t> </a:t>
            </a:r>
            <a:r>
              <a:rPr lang="en-US" sz="1100" spc="-60" dirty="0">
                <a:latin typeface="Trebuchet MS"/>
                <a:cs typeface="Trebuchet MS"/>
              </a:rPr>
              <a:t>actually</a:t>
            </a:r>
            <a:r>
              <a:rPr lang="en-US" sz="1100" spc="60" dirty="0">
                <a:latin typeface="Trebuchet MS"/>
                <a:cs typeface="Trebuchet MS"/>
              </a:rPr>
              <a:t> </a:t>
            </a:r>
            <a:r>
              <a:rPr lang="en-US" sz="1100" spc="-95" dirty="0">
                <a:latin typeface="Trebuchet MS"/>
                <a:cs typeface="Trebuchet MS"/>
              </a:rPr>
              <a:t>need</a:t>
            </a:r>
            <a:r>
              <a:rPr lang="en-US" sz="1100" spc="60" dirty="0">
                <a:latin typeface="Trebuchet MS"/>
                <a:cs typeface="Trebuchet MS"/>
              </a:rPr>
              <a:t> </a:t>
            </a:r>
            <a:r>
              <a:rPr lang="en-US" sz="1100" spc="-50" dirty="0">
                <a:latin typeface="Trebuchet MS"/>
                <a:cs typeface="Trebuchet MS"/>
              </a:rPr>
              <a:t>in</a:t>
            </a:r>
            <a:r>
              <a:rPr lang="en-US" sz="1100" spc="60" dirty="0">
                <a:latin typeface="Trebuchet MS"/>
                <a:cs typeface="Trebuchet MS"/>
              </a:rPr>
              <a:t> </a:t>
            </a:r>
            <a:r>
              <a:rPr lang="en-US" sz="1100" spc="-75" dirty="0">
                <a:latin typeface="Trebuchet MS"/>
                <a:cs typeface="Trebuchet MS"/>
              </a:rPr>
              <a:t>the</a:t>
            </a:r>
            <a:r>
              <a:rPr lang="en-US" sz="1100" spc="65" dirty="0">
                <a:latin typeface="Trebuchet MS"/>
                <a:cs typeface="Trebuchet MS"/>
              </a:rPr>
              <a:t> </a:t>
            </a:r>
            <a:r>
              <a:rPr lang="en-US" sz="1100" spc="-80" dirty="0">
                <a:latin typeface="Trebuchet MS"/>
                <a:cs typeface="Trebuchet MS"/>
              </a:rPr>
              <a:t>state.</a:t>
            </a:r>
            <a:endParaRPr lang="en-US" sz="1100" dirty="0">
              <a:latin typeface="Trebuchet MS"/>
              <a:cs typeface="Trebuchet MS"/>
            </a:endParaRPr>
          </a:p>
          <a:p>
            <a:pPr marL="283210" marR="67310" indent="-207645" algn="just">
              <a:lnSpc>
                <a:spcPct val="102000"/>
              </a:lnSpc>
              <a:spcBef>
                <a:spcPts val="90"/>
              </a:spcBef>
              <a:buFont typeface="SimSun-ExtB"/>
              <a:buChar char="•"/>
              <a:tabLst>
                <a:tab pos="283845" algn="l"/>
              </a:tabLst>
            </a:pPr>
            <a:endParaRPr lang="en-US" sz="1100" dirty="0">
              <a:latin typeface="Trebuchet MS"/>
              <a:cs typeface="Trebuchet MS"/>
            </a:endParaRPr>
          </a:p>
        </p:txBody>
      </p:sp>
    </p:spTree>
    <p:extLst>
      <p:ext uri="{BB962C8B-B14F-4D97-AF65-F5344CB8AC3E}">
        <p14:creationId xmlns:p14="http://schemas.microsoft.com/office/powerpoint/2010/main" val="23279549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3210" marR="67310" indent="-207645" algn="just">
              <a:lnSpc>
                <a:spcPct val="102000"/>
              </a:lnSpc>
              <a:spcBef>
                <a:spcPts val="90"/>
              </a:spcBef>
              <a:buFont typeface="SimSun-ExtB"/>
              <a:buChar char="•"/>
              <a:tabLst>
                <a:tab pos="283845" algn="l"/>
              </a:tabLst>
            </a:pPr>
            <a:endParaRPr lang="en-US" sz="1100" dirty="0">
              <a:latin typeface="Trebuchet MS"/>
              <a:cs typeface="Trebuchet MS"/>
            </a:endParaRPr>
          </a:p>
        </p:txBody>
      </p:sp>
    </p:spTree>
    <p:extLst>
      <p:ext uri="{BB962C8B-B14F-4D97-AF65-F5344CB8AC3E}">
        <p14:creationId xmlns:p14="http://schemas.microsoft.com/office/powerpoint/2010/main" val="39258044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3210" indent="-207645">
              <a:lnSpc>
                <a:spcPct val="100000"/>
              </a:lnSpc>
              <a:spcBef>
                <a:spcPts val="440"/>
              </a:spcBef>
              <a:buFont typeface="SimSun-ExtB"/>
              <a:buChar char="•"/>
              <a:tabLst>
                <a:tab pos="283845" algn="l"/>
              </a:tabLst>
            </a:pPr>
            <a:r>
              <a:rPr lang="en-US" sz="1100" spc="5" dirty="0">
                <a:latin typeface="Trebuchet MS"/>
                <a:cs typeface="Trebuchet MS"/>
              </a:rPr>
              <a:t>Our</a:t>
            </a:r>
            <a:r>
              <a:rPr lang="en-US" sz="1100" spc="-5" dirty="0">
                <a:latin typeface="Trebuchet MS"/>
                <a:cs typeface="Trebuchet MS"/>
              </a:rPr>
              <a:t> </a:t>
            </a:r>
            <a:r>
              <a:rPr lang="en-US" sz="1100" spc="-65" dirty="0">
                <a:latin typeface="Trebuchet MS"/>
                <a:cs typeface="Trebuchet MS"/>
              </a:rPr>
              <a:t>first</a:t>
            </a:r>
            <a:r>
              <a:rPr lang="en-US" sz="1100" spc="-5" dirty="0">
                <a:latin typeface="Trebuchet MS"/>
                <a:cs typeface="Trebuchet MS"/>
              </a:rPr>
              <a:t> </a:t>
            </a:r>
            <a:r>
              <a:rPr lang="en-US" sz="1100" spc="-35" dirty="0">
                <a:latin typeface="Trebuchet MS"/>
                <a:cs typeface="Trebuchet MS"/>
              </a:rPr>
              <a:t>thought</a:t>
            </a:r>
            <a:r>
              <a:rPr lang="en-US" sz="1100" dirty="0">
                <a:latin typeface="Trebuchet MS"/>
                <a:cs typeface="Trebuchet MS"/>
              </a:rPr>
              <a:t> </a:t>
            </a:r>
            <a:r>
              <a:rPr lang="en-US" sz="1100" spc="-35" dirty="0">
                <a:latin typeface="Trebuchet MS"/>
                <a:cs typeface="Trebuchet MS"/>
              </a:rPr>
              <a:t>might</a:t>
            </a:r>
            <a:r>
              <a:rPr lang="en-US" sz="1100" spc="-5" dirty="0">
                <a:latin typeface="Trebuchet MS"/>
                <a:cs typeface="Trebuchet MS"/>
              </a:rPr>
              <a:t> </a:t>
            </a:r>
            <a:r>
              <a:rPr lang="en-US" sz="1100" spc="-80" dirty="0">
                <a:latin typeface="Trebuchet MS"/>
                <a:cs typeface="Trebuchet MS"/>
              </a:rPr>
              <a:t>be</a:t>
            </a:r>
            <a:r>
              <a:rPr lang="en-US" sz="1100" dirty="0">
                <a:latin typeface="Trebuchet MS"/>
                <a:cs typeface="Trebuchet MS"/>
              </a:rPr>
              <a:t> </a:t>
            </a:r>
            <a:r>
              <a:rPr lang="en-US" sz="1100" spc="-45" dirty="0">
                <a:latin typeface="Trebuchet MS"/>
                <a:cs typeface="Trebuchet MS"/>
              </a:rPr>
              <a:t>to</a:t>
            </a:r>
            <a:r>
              <a:rPr lang="en-US" sz="1100" spc="-5" dirty="0">
                <a:latin typeface="Trebuchet MS"/>
                <a:cs typeface="Trebuchet MS"/>
              </a:rPr>
              <a:t> </a:t>
            </a:r>
            <a:r>
              <a:rPr lang="en-US" sz="1100" spc="-85" dirty="0">
                <a:latin typeface="Trebuchet MS"/>
                <a:cs typeface="Trebuchet MS"/>
              </a:rPr>
              <a:t>remember</a:t>
            </a:r>
            <a:r>
              <a:rPr lang="en-US" sz="1100" spc="-5" dirty="0">
                <a:latin typeface="Trebuchet MS"/>
                <a:cs typeface="Trebuchet MS"/>
              </a:rPr>
              <a:t> </a:t>
            </a:r>
            <a:r>
              <a:rPr lang="en-US" sz="1100" spc="-70" dirty="0">
                <a:latin typeface="Trebuchet MS"/>
                <a:cs typeface="Trebuchet MS"/>
              </a:rPr>
              <a:t>how</a:t>
            </a:r>
            <a:r>
              <a:rPr lang="en-US" sz="1100" dirty="0">
                <a:latin typeface="Trebuchet MS"/>
                <a:cs typeface="Trebuchet MS"/>
              </a:rPr>
              <a:t> </a:t>
            </a:r>
            <a:r>
              <a:rPr lang="en-US" sz="1100" spc="-40" dirty="0">
                <a:latin typeface="Trebuchet MS"/>
                <a:cs typeface="Trebuchet MS"/>
              </a:rPr>
              <a:t>many</a:t>
            </a:r>
            <a:r>
              <a:rPr lang="en-US" sz="1100" spc="-5" dirty="0">
                <a:latin typeface="Trebuchet MS"/>
                <a:cs typeface="Trebuchet MS"/>
              </a:rPr>
              <a:t> </a:t>
            </a:r>
            <a:r>
              <a:rPr lang="en-US" sz="1100" spc="-35" dirty="0">
                <a:latin typeface="Trebuchet MS"/>
                <a:cs typeface="Trebuchet MS"/>
              </a:rPr>
              <a:t>odd</a:t>
            </a:r>
            <a:r>
              <a:rPr lang="en-US" sz="1100" dirty="0">
                <a:latin typeface="Trebuchet MS"/>
                <a:cs typeface="Trebuchet MS"/>
              </a:rPr>
              <a:t> </a:t>
            </a:r>
            <a:r>
              <a:rPr lang="en-US" sz="1100" spc="-70" dirty="0">
                <a:latin typeface="Trebuchet MS"/>
                <a:cs typeface="Trebuchet MS"/>
              </a:rPr>
              <a:t>cities</a:t>
            </a:r>
            <a:r>
              <a:rPr lang="en-US" sz="1100" spc="-5" dirty="0">
                <a:latin typeface="Trebuchet MS"/>
                <a:cs typeface="Trebuchet MS"/>
              </a:rPr>
              <a:t> </a:t>
            </a:r>
            <a:r>
              <a:rPr lang="en-US" sz="1100" spc="-135" dirty="0">
                <a:latin typeface="Trebuchet MS"/>
                <a:cs typeface="Trebuchet MS"/>
              </a:rPr>
              <a:t>we</a:t>
            </a:r>
            <a:r>
              <a:rPr lang="en-US" sz="1100" spc="-5" dirty="0">
                <a:latin typeface="Trebuchet MS"/>
                <a:cs typeface="Trebuchet MS"/>
              </a:rPr>
              <a:t> </a:t>
            </a:r>
            <a:r>
              <a:rPr lang="en-US" sz="1100" spc="-70" dirty="0">
                <a:latin typeface="Trebuchet MS"/>
                <a:cs typeface="Trebuchet MS"/>
              </a:rPr>
              <a:t>have</a:t>
            </a:r>
            <a:r>
              <a:rPr lang="en-US" sz="1100" dirty="0">
                <a:latin typeface="Trebuchet MS"/>
                <a:cs typeface="Trebuchet MS"/>
              </a:rPr>
              <a:t> </a:t>
            </a:r>
            <a:r>
              <a:rPr lang="en-US" sz="1100" spc="-65" dirty="0">
                <a:latin typeface="Trebuchet MS"/>
                <a:cs typeface="Trebuchet MS"/>
              </a:rPr>
              <a:t>visited</a:t>
            </a:r>
            <a:r>
              <a:rPr lang="en-US" sz="1100" spc="-5" dirty="0">
                <a:latin typeface="Trebuchet MS"/>
                <a:cs typeface="Trebuchet MS"/>
              </a:rPr>
              <a:t> </a:t>
            </a:r>
            <a:r>
              <a:rPr lang="en-US" sz="1100" spc="-35" dirty="0">
                <a:latin typeface="Trebuchet MS"/>
                <a:cs typeface="Trebuchet MS"/>
              </a:rPr>
              <a:t>so</a:t>
            </a:r>
            <a:r>
              <a:rPr lang="en-US" sz="1100" spc="5" dirty="0">
                <a:latin typeface="Trebuchet MS"/>
                <a:cs typeface="Trebuchet MS"/>
              </a:rPr>
              <a:t> </a:t>
            </a:r>
            <a:r>
              <a:rPr lang="en-US" sz="1100" spc="-90" dirty="0">
                <a:latin typeface="Trebuchet MS"/>
                <a:cs typeface="Trebuchet MS"/>
              </a:rPr>
              <a:t>far</a:t>
            </a:r>
            <a:r>
              <a:rPr lang="en-US" sz="1100" spc="-5" dirty="0">
                <a:latin typeface="Trebuchet MS"/>
                <a:cs typeface="Trebuchet MS"/>
              </a:rPr>
              <a:t> </a:t>
            </a:r>
            <a:r>
              <a:rPr lang="en-US" sz="1100" spc="-25" dirty="0">
                <a:latin typeface="Trebuchet MS"/>
                <a:cs typeface="Trebuchet MS"/>
              </a:rPr>
              <a:t>(and</a:t>
            </a:r>
            <a:r>
              <a:rPr lang="en-US" sz="1100" spc="-5" dirty="0">
                <a:latin typeface="Trebuchet MS"/>
                <a:cs typeface="Trebuchet MS"/>
              </a:rPr>
              <a:t> </a:t>
            </a:r>
            <a:r>
              <a:rPr lang="en-US" sz="1100" spc="-75" dirty="0">
                <a:latin typeface="Trebuchet MS"/>
                <a:cs typeface="Trebuchet MS"/>
              </a:rPr>
              <a:t>the</a:t>
            </a:r>
            <a:r>
              <a:rPr lang="en-US" sz="1100" dirty="0">
                <a:latin typeface="Trebuchet MS"/>
                <a:cs typeface="Trebuchet MS"/>
              </a:rPr>
              <a:t> </a:t>
            </a:r>
            <a:r>
              <a:rPr lang="en-US" sz="1100" spc="-70" dirty="0">
                <a:latin typeface="Trebuchet MS"/>
                <a:cs typeface="Trebuchet MS"/>
              </a:rPr>
              <a:t>current</a:t>
            </a:r>
            <a:r>
              <a:rPr lang="en-US" sz="1100" dirty="0">
                <a:latin typeface="Trebuchet MS"/>
                <a:cs typeface="Trebuchet MS"/>
              </a:rPr>
              <a:t> </a:t>
            </a:r>
            <a:r>
              <a:rPr lang="en-US" sz="1100" spc="-60" dirty="0">
                <a:latin typeface="Trebuchet MS"/>
                <a:cs typeface="Trebuchet MS"/>
              </a:rPr>
              <a:t>city).</a:t>
            </a:r>
            <a:endParaRPr lang="en-US" sz="1100" dirty="0">
              <a:latin typeface="Trebuchet MS"/>
              <a:cs typeface="Trebuchet MS"/>
            </a:endParaRPr>
          </a:p>
          <a:p>
            <a:pPr marL="283210" marR="93345" indent="-207645" algn="just">
              <a:lnSpc>
                <a:spcPct val="102000"/>
              </a:lnSpc>
              <a:spcBef>
                <a:spcPts val="310"/>
              </a:spcBef>
              <a:buFont typeface="SimSun-ExtB"/>
              <a:buChar char="•"/>
              <a:tabLst>
                <a:tab pos="283845" algn="l"/>
              </a:tabLst>
            </a:pPr>
            <a:r>
              <a:rPr lang="en-US" sz="1100" spc="30" dirty="0">
                <a:latin typeface="Trebuchet MS"/>
                <a:cs typeface="Trebuchet MS"/>
              </a:rPr>
              <a:t>But </a:t>
            </a:r>
            <a:r>
              <a:rPr lang="en-US" sz="1100" spc="-85" dirty="0">
                <a:latin typeface="Trebuchet MS"/>
                <a:cs typeface="Trebuchet MS"/>
              </a:rPr>
              <a:t>if</a:t>
            </a:r>
            <a:r>
              <a:rPr lang="en-US" sz="1100" spc="310" dirty="0">
                <a:latin typeface="Trebuchet MS"/>
                <a:cs typeface="Trebuchet MS"/>
              </a:rPr>
              <a:t> </a:t>
            </a:r>
            <a:r>
              <a:rPr lang="en-US" sz="1100" spc="-125" dirty="0">
                <a:latin typeface="Trebuchet MS"/>
                <a:cs typeface="Trebuchet MS"/>
              </a:rPr>
              <a:t>we’re</a:t>
            </a:r>
            <a:r>
              <a:rPr lang="en-US" sz="1100" spc="229" dirty="0">
                <a:latin typeface="Trebuchet MS"/>
                <a:cs typeface="Trebuchet MS"/>
              </a:rPr>
              <a:t> </a:t>
            </a:r>
            <a:r>
              <a:rPr lang="en-US" sz="1100" spc="-85" dirty="0">
                <a:latin typeface="Trebuchet MS"/>
                <a:cs typeface="Trebuchet MS"/>
              </a:rPr>
              <a:t>more</a:t>
            </a:r>
            <a:r>
              <a:rPr lang="en-US" sz="1100" spc="315" dirty="0">
                <a:latin typeface="Trebuchet MS"/>
                <a:cs typeface="Trebuchet MS"/>
              </a:rPr>
              <a:t> </a:t>
            </a:r>
            <a:r>
              <a:rPr lang="en-US" sz="1100" spc="-100" dirty="0">
                <a:latin typeface="Trebuchet MS"/>
                <a:cs typeface="Trebuchet MS"/>
              </a:rPr>
              <a:t>clever,</a:t>
            </a:r>
            <a:r>
              <a:rPr lang="en-US" sz="1100" spc="280" dirty="0">
                <a:latin typeface="Trebuchet MS"/>
                <a:cs typeface="Trebuchet MS"/>
              </a:rPr>
              <a:t> </a:t>
            </a:r>
            <a:r>
              <a:rPr lang="en-US" sz="1100" spc="-140" dirty="0">
                <a:latin typeface="Trebuchet MS"/>
                <a:cs typeface="Trebuchet MS"/>
              </a:rPr>
              <a:t>we</a:t>
            </a:r>
            <a:r>
              <a:rPr lang="en-US" sz="1100" spc="204" dirty="0">
                <a:latin typeface="Trebuchet MS"/>
                <a:cs typeface="Trebuchet MS"/>
              </a:rPr>
              <a:t> </a:t>
            </a:r>
            <a:r>
              <a:rPr lang="en-US" sz="1100" spc="-55" dirty="0">
                <a:latin typeface="Trebuchet MS"/>
                <a:cs typeface="Trebuchet MS"/>
              </a:rPr>
              <a:t>can </a:t>
            </a:r>
            <a:r>
              <a:rPr lang="en-US" sz="1100" spc="-70" dirty="0">
                <a:latin typeface="Trebuchet MS"/>
                <a:cs typeface="Trebuchet MS"/>
              </a:rPr>
              <a:t>notice</a:t>
            </a:r>
            <a:r>
              <a:rPr lang="en-US" sz="1100" spc="340" dirty="0">
                <a:latin typeface="Trebuchet MS"/>
                <a:cs typeface="Trebuchet MS"/>
              </a:rPr>
              <a:t> </a:t>
            </a:r>
            <a:r>
              <a:rPr lang="en-US" sz="1100" spc="-45" dirty="0">
                <a:latin typeface="Trebuchet MS"/>
                <a:cs typeface="Trebuchet MS"/>
              </a:rPr>
              <a:t>that </a:t>
            </a:r>
            <a:r>
              <a:rPr lang="en-US" sz="1100" spc="-75" dirty="0">
                <a:latin typeface="Trebuchet MS"/>
                <a:cs typeface="Trebuchet MS"/>
              </a:rPr>
              <a:t>once</a:t>
            </a:r>
            <a:r>
              <a:rPr lang="en-US" sz="1100" spc="330" dirty="0">
                <a:latin typeface="Trebuchet MS"/>
                <a:cs typeface="Trebuchet MS"/>
              </a:rPr>
              <a:t> </a:t>
            </a:r>
            <a:r>
              <a:rPr lang="en-US" sz="1100" spc="-75" dirty="0">
                <a:latin typeface="Trebuchet MS"/>
                <a:cs typeface="Trebuchet MS"/>
              </a:rPr>
              <a:t>the</a:t>
            </a:r>
            <a:r>
              <a:rPr lang="en-US" sz="1100" spc="335" dirty="0">
                <a:latin typeface="Trebuchet MS"/>
                <a:cs typeface="Trebuchet MS"/>
              </a:rPr>
              <a:t> </a:t>
            </a:r>
            <a:r>
              <a:rPr lang="en-US" sz="1100" spc="-55" dirty="0">
                <a:latin typeface="Trebuchet MS"/>
                <a:cs typeface="Trebuchet MS"/>
              </a:rPr>
              <a:t>number </a:t>
            </a:r>
            <a:r>
              <a:rPr lang="en-US" sz="1100" spc="-70" dirty="0">
                <a:latin typeface="Trebuchet MS"/>
                <a:cs typeface="Trebuchet MS"/>
              </a:rPr>
              <a:t>of</a:t>
            </a:r>
            <a:r>
              <a:rPr lang="en-US" sz="1100" spc="340" dirty="0">
                <a:latin typeface="Trebuchet MS"/>
                <a:cs typeface="Trebuchet MS"/>
              </a:rPr>
              <a:t> </a:t>
            </a:r>
            <a:r>
              <a:rPr lang="en-US" sz="1100" spc="-35" dirty="0">
                <a:latin typeface="Trebuchet MS"/>
                <a:cs typeface="Trebuchet MS"/>
              </a:rPr>
              <a:t>odd </a:t>
            </a:r>
            <a:r>
              <a:rPr lang="en-US" sz="1100" spc="-70" dirty="0">
                <a:latin typeface="Trebuchet MS"/>
                <a:cs typeface="Trebuchet MS"/>
              </a:rPr>
              <a:t>cities</a:t>
            </a:r>
            <a:r>
              <a:rPr lang="en-US" sz="1100" spc="345" dirty="0">
                <a:latin typeface="Trebuchet MS"/>
                <a:cs typeface="Trebuchet MS"/>
              </a:rPr>
              <a:t> </a:t>
            </a:r>
            <a:r>
              <a:rPr lang="en-US" sz="1100" spc="-50" dirty="0">
                <a:latin typeface="Trebuchet MS"/>
                <a:cs typeface="Trebuchet MS"/>
              </a:rPr>
              <a:t>is </a:t>
            </a:r>
            <a:r>
              <a:rPr lang="en-US" sz="1100" spc="-70" dirty="0">
                <a:latin typeface="Calibri"/>
                <a:cs typeface="Calibri"/>
              </a:rPr>
              <a:t>3</a:t>
            </a:r>
            <a:r>
              <a:rPr lang="en-US" sz="1100" spc="-70" dirty="0">
                <a:latin typeface="Trebuchet MS"/>
                <a:cs typeface="Trebuchet MS"/>
              </a:rPr>
              <a:t>,</a:t>
            </a:r>
            <a:r>
              <a:rPr lang="en-US" sz="1100" spc="340" dirty="0">
                <a:latin typeface="Trebuchet MS"/>
                <a:cs typeface="Trebuchet MS"/>
              </a:rPr>
              <a:t> </a:t>
            </a:r>
            <a:r>
              <a:rPr lang="en-US" sz="1100" spc="-140" dirty="0">
                <a:latin typeface="Trebuchet MS"/>
                <a:cs typeface="Trebuchet MS"/>
              </a:rPr>
              <a:t>we</a:t>
            </a:r>
            <a:r>
              <a:rPr lang="en-US" sz="1100" spc="200" dirty="0">
                <a:latin typeface="Trebuchet MS"/>
                <a:cs typeface="Trebuchet MS"/>
              </a:rPr>
              <a:t> </a:t>
            </a:r>
            <a:r>
              <a:rPr lang="en-US" sz="1100" spc="-65" dirty="0">
                <a:latin typeface="Trebuchet MS"/>
                <a:cs typeface="Trebuchet MS"/>
              </a:rPr>
              <a:t>don’t</a:t>
            </a:r>
            <a:r>
              <a:rPr lang="en-US" sz="1100" spc="355" dirty="0">
                <a:latin typeface="Trebuchet MS"/>
                <a:cs typeface="Trebuchet MS"/>
              </a:rPr>
              <a:t> </a:t>
            </a:r>
            <a:r>
              <a:rPr lang="en-US" sz="1100" spc="-95" dirty="0">
                <a:latin typeface="Trebuchet MS"/>
                <a:cs typeface="Trebuchet MS"/>
              </a:rPr>
              <a:t>need</a:t>
            </a:r>
            <a:r>
              <a:rPr lang="en-US" sz="1100" spc="290" dirty="0">
                <a:latin typeface="Trebuchet MS"/>
                <a:cs typeface="Trebuchet MS"/>
              </a:rPr>
              <a:t> </a:t>
            </a:r>
            <a:r>
              <a:rPr lang="en-US" sz="1100" spc="-45" dirty="0">
                <a:latin typeface="Trebuchet MS"/>
                <a:cs typeface="Trebuchet MS"/>
              </a:rPr>
              <a:t>to </a:t>
            </a:r>
            <a:r>
              <a:rPr lang="en-US" sz="1100" spc="-40" dirty="0">
                <a:latin typeface="Trebuchet MS"/>
                <a:cs typeface="Trebuchet MS"/>
              </a:rPr>
              <a:t> </a:t>
            </a:r>
            <a:r>
              <a:rPr lang="en-US" sz="1100" spc="-105" dirty="0">
                <a:latin typeface="Trebuchet MS"/>
                <a:cs typeface="Trebuchet MS"/>
              </a:rPr>
              <a:t>keep </a:t>
            </a:r>
            <a:r>
              <a:rPr lang="en-US" sz="1100" spc="-50" dirty="0">
                <a:latin typeface="Trebuchet MS"/>
                <a:cs typeface="Trebuchet MS"/>
              </a:rPr>
              <a:t>track </a:t>
            </a:r>
            <a:r>
              <a:rPr lang="en-US" sz="1100" spc="-70" dirty="0">
                <a:latin typeface="Trebuchet MS"/>
                <a:cs typeface="Trebuchet MS"/>
              </a:rPr>
              <a:t>of </a:t>
            </a:r>
            <a:r>
              <a:rPr lang="en-US" sz="1100" spc="-80" dirty="0">
                <a:latin typeface="Trebuchet MS"/>
                <a:cs typeface="Trebuchet MS"/>
              </a:rPr>
              <a:t>whether </a:t>
            </a:r>
            <a:r>
              <a:rPr lang="en-US" sz="1100" spc="-45" dirty="0">
                <a:latin typeface="Trebuchet MS"/>
                <a:cs typeface="Trebuchet MS"/>
              </a:rPr>
              <a:t>that </a:t>
            </a:r>
            <a:r>
              <a:rPr lang="en-US" sz="1100" spc="-55" dirty="0">
                <a:latin typeface="Trebuchet MS"/>
                <a:cs typeface="Trebuchet MS"/>
              </a:rPr>
              <a:t>number </a:t>
            </a:r>
            <a:r>
              <a:rPr lang="en-US" sz="1100" spc="-40" dirty="0">
                <a:latin typeface="Trebuchet MS"/>
                <a:cs typeface="Trebuchet MS"/>
              </a:rPr>
              <a:t>goes </a:t>
            </a:r>
            <a:r>
              <a:rPr lang="en-US" sz="1100" spc="-45" dirty="0">
                <a:latin typeface="Trebuchet MS"/>
                <a:cs typeface="Trebuchet MS"/>
              </a:rPr>
              <a:t>up to </a:t>
            </a:r>
            <a:r>
              <a:rPr lang="en-US" sz="1100" spc="5" dirty="0">
                <a:latin typeface="Calibri"/>
                <a:cs typeface="Calibri"/>
              </a:rPr>
              <a:t>4</a:t>
            </a:r>
            <a:r>
              <a:rPr lang="en-US" sz="1100" spc="10" dirty="0">
                <a:latin typeface="Calibri"/>
                <a:cs typeface="Calibri"/>
              </a:rPr>
              <a:t> </a:t>
            </a:r>
            <a:r>
              <a:rPr lang="en-US" sz="1100" spc="-80" dirty="0">
                <a:latin typeface="Trebuchet MS"/>
                <a:cs typeface="Trebuchet MS"/>
              </a:rPr>
              <a:t>or </a:t>
            </a:r>
            <a:r>
              <a:rPr lang="en-US" sz="1100" spc="-70" dirty="0">
                <a:latin typeface="Calibri"/>
                <a:cs typeface="Calibri"/>
              </a:rPr>
              <a:t>5</a:t>
            </a:r>
            <a:r>
              <a:rPr lang="en-US" sz="1100" spc="-70" dirty="0">
                <a:latin typeface="Trebuchet MS"/>
                <a:cs typeface="Trebuchet MS"/>
              </a:rPr>
              <a:t>, </a:t>
            </a:r>
            <a:r>
              <a:rPr lang="en-US" sz="1100" spc="-100" dirty="0">
                <a:latin typeface="Trebuchet MS"/>
                <a:cs typeface="Trebuchet MS"/>
              </a:rPr>
              <a:t>etc.</a:t>
            </a:r>
            <a:r>
              <a:rPr lang="en-US" sz="1100" spc="-95" dirty="0">
                <a:latin typeface="Trebuchet MS"/>
                <a:cs typeface="Trebuchet MS"/>
              </a:rPr>
              <a:t> </a:t>
            </a:r>
            <a:r>
              <a:rPr lang="en-US" sz="1100" spc="45" dirty="0">
                <a:latin typeface="Trebuchet MS"/>
                <a:cs typeface="Trebuchet MS"/>
              </a:rPr>
              <a:t>So </a:t>
            </a:r>
            <a:r>
              <a:rPr lang="en-US" sz="1100" spc="-80" dirty="0">
                <a:latin typeface="Trebuchet MS"/>
                <a:cs typeface="Trebuchet MS"/>
              </a:rPr>
              <a:t>the </a:t>
            </a:r>
            <a:r>
              <a:rPr lang="en-US" sz="1100" spc="-65" dirty="0">
                <a:latin typeface="Trebuchet MS"/>
                <a:cs typeface="Trebuchet MS"/>
              </a:rPr>
              <a:t>state </a:t>
            </a:r>
            <a:r>
              <a:rPr lang="en-US" sz="1100" spc="-140" dirty="0">
                <a:latin typeface="Trebuchet MS"/>
                <a:cs typeface="Trebuchet MS"/>
              </a:rPr>
              <a:t>we</a:t>
            </a:r>
            <a:r>
              <a:rPr lang="en-US" sz="1100" spc="-135" dirty="0">
                <a:latin typeface="Trebuchet MS"/>
                <a:cs typeface="Trebuchet MS"/>
              </a:rPr>
              <a:t> </a:t>
            </a:r>
            <a:r>
              <a:rPr lang="en-US" sz="1100" spc="-60" dirty="0">
                <a:latin typeface="Trebuchet MS"/>
                <a:cs typeface="Trebuchet MS"/>
              </a:rPr>
              <a:t>actually </a:t>
            </a:r>
            <a:r>
              <a:rPr lang="en-US" sz="1100" spc="-95" dirty="0">
                <a:latin typeface="Trebuchet MS"/>
                <a:cs typeface="Trebuchet MS"/>
              </a:rPr>
              <a:t>need </a:t>
            </a:r>
            <a:r>
              <a:rPr lang="en-US" sz="1100" spc="-45" dirty="0">
                <a:latin typeface="Trebuchet MS"/>
                <a:cs typeface="Trebuchet MS"/>
              </a:rPr>
              <a:t>to </a:t>
            </a:r>
            <a:r>
              <a:rPr lang="en-US" sz="1100" spc="-105" dirty="0">
                <a:latin typeface="Trebuchet MS"/>
                <a:cs typeface="Trebuchet MS"/>
              </a:rPr>
              <a:t>keep </a:t>
            </a:r>
            <a:r>
              <a:rPr lang="en-US" sz="1100" spc="-50" dirty="0">
                <a:latin typeface="Trebuchet MS"/>
                <a:cs typeface="Trebuchet MS"/>
              </a:rPr>
              <a:t>is </a:t>
            </a:r>
            <a:r>
              <a:rPr lang="en-US" sz="1100" spc="-45" dirty="0">
                <a:latin typeface="Trebuchet MS"/>
                <a:cs typeface="Trebuchet MS"/>
              </a:rPr>
              <a:t> </a:t>
            </a:r>
            <a:r>
              <a:rPr lang="en-US" sz="1100" spc="15" dirty="0">
                <a:latin typeface="Calibri"/>
                <a:cs typeface="Calibri"/>
              </a:rPr>
              <a:t>(min(</a:t>
            </a:r>
            <a:r>
              <a:rPr lang="en-US" sz="1100" spc="15" dirty="0">
                <a:latin typeface="Trebuchet MS"/>
                <a:cs typeface="Trebuchet MS"/>
              </a:rPr>
              <a:t>number</a:t>
            </a:r>
            <a:r>
              <a:rPr lang="en-US" sz="1100" spc="65" dirty="0">
                <a:latin typeface="Trebuchet MS"/>
                <a:cs typeface="Trebuchet MS"/>
              </a:rPr>
              <a:t> </a:t>
            </a:r>
            <a:r>
              <a:rPr lang="en-US" sz="1100" spc="-70" dirty="0">
                <a:latin typeface="Trebuchet MS"/>
                <a:cs typeface="Trebuchet MS"/>
              </a:rPr>
              <a:t>of</a:t>
            </a:r>
            <a:r>
              <a:rPr lang="en-US" sz="1100" spc="65" dirty="0">
                <a:latin typeface="Trebuchet MS"/>
                <a:cs typeface="Trebuchet MS"/>
              </a:rPr>
              <a:t> </a:t>
            </a:r>
            <a:r>
              <a:rPr lang="en-US" sz="1100" spc="-35" dirty="0">
                <a:latin typeface="Trebuchet MS"/>
                <a:cs typeface="Trebuchet MS"/>
              </a:rPr>
              <a:t>odd</a:t>
            </a:r>
            <a:r>
              <a:rPr lang="en-US" sz="1100" spc="65" dirty="0">
                <a:latin typeface="Trebuchet MS"/>
                <a:cs typeface="Trebuchet MS"/>
              </a:rPr>
              <a:t> </a:t>
            </a:r>
            <a:r>
              <a:rPr lang="en-US" sz="1100" spc="-70" dirty="0">
                <a:latin typeface="Trebuchet MS"/>
                <a:cs typeface="Trebuchet MS"/>
              </a:rPr>
              <a:t>cities</a:t>
            </a:r>
            <a:r>
              <a:rPr lang="en-US" sz="1100" spc="65" dirty="0">
                <a:latin typeface="Trebuchet MS"/>
                <a:cs typeface="Trebuchet MS"/>
              </a:rPr>
              <a:t> </a:t>
            </a:r>
            <a:r>
              <a:rPr lang="en-US" sz="1100" spc="-50" dirty="0">
                <a:latin typeface="Trebuchet MS"/>
                <a:cs typeface="Trebuchet MS"/>
              </a:rPr>
              <a:t>visited</a:t>
            </a:r>
            <a:r>
              <a:rPr lang="en-US" sz="1100" i="1" spc="-50" dirty="0">
                <a:latin typeface="Calibri"/>
                <a:cs typeface="Calibri"/>
              </a:rPr>
              <a:t>,</a:t>
            </a:r>
            <a:r>
              <a:rPr lang="en-US" sz="1100" i="1" spc="-85" dirty="0">
                <a:latin typeface="Calibri"/>
                <a:cs typeface="Calibri"/>
              </a:rPr>
              <a:t> </a:t>
            </a:r>
            <a:r>
              <a:rPr lang="en-US" sz="1100" spc="65" dirty="0">
                <a:latin typeface="Calibri"/>
                <a:cs typeface="Calibri"/>
              </a:rPr>
              <a:t>3)</a:t>
            </a:r>
            <a:r>
              <a:rPr lang="en-US" sz="1100" i="1" spc="65" dirty="0">
                <a:latin typeface="Calibri"/>
                <a:cs typeface="Calibri"/>
              </a:rPr>
              <a:t>,</a:t>
            </a:r>
            <a:r>
              <a:rPr lang="en-US" sz="1100" i="1" spc="-85" dirty="0">
                <a:latin typeface="Calibri"/>
                <a:cs typeface="Calibri"/>
              </a:rPr>
              <a:t> </a:t>
            </a:r>
            <a:r>
              <a:rPr lang="en-US" sz="1100" spc="-65" dirty="0">
                <a:latin typeface="Trebuchet MS"/>
                <a:cs typeface="Trebuchet MS"/>
              </a:rPr>
              <a:t>current</a:t>
            </a:r>
            <a:r>
              <a:rPr lang="en-US" sz="1100" spc="65" dirty="0">
                <a:latin typeface="Trebuchet MS"/>
                <a:cs typeface="Trebuchet MS"/>
              </a:rPr>
              <a:t> </a:t>
            </a:r>
            <a:r>
              <a:rPr lang="en-US" sz="1100" spc="-45" dirty="0">
                <a:latin typeface="Trebuchet MS"/>
                <a:cs typeface="Trebuchet MS"/>
              </a:rPr>
              <a:t>city</a:t>
            </a:r>
            <a:r>
              <a:rPr lang="en-US" sz="1100" spc="-45" dirty="0">
                <a:latin typeface="Calibri"/>
                <a:cs typeface="Calibri"/>
              </a:rPr>
              <a:t>)</a:t>
            </a:r>
            <a:r>
              <a:rPr lang="en-US" sz="1100" spc="-45" dirty="0">
                <a:latin typeface="Trebuchet MS"/>
                <a:cs typeface="Trebuchet MS"/>
              </a:rPr>
              <a:t>.</a:t>
            </a:r>
            <a:r>
              <a:rPr lang="en-US" sz="1100" spc="250" dirty="0">
                <a:latin typeface="Trebuchet MS"/>
                <a:cs typeface="Trebuchet MS"/>
              </a:rPr>
              <a:t> </a:t>
            </a:r>
            <a:r>
              <a:rPr lang="en-US" sz="1100" spc="-10" dirty="0">
                <a:latin typeface="Trebuchet MS"/>
                <a:cs typeface="Trebuchet MS"/>
              </a:rPr>
              <a:t>Thus,</a:t>
            </a:r>
            <a:r>
              <a:rPr lang="en-US" sz="1100" spc="65" dirty="0">
                <a:latin typeface="Trebuchet MS"/>
                <a:cs typeface="Trebuchet MS"/>
              </a:rPr>
              <a:t> </a:t>
            </a:r>
            <a:r>
              <a:rPr lang="en-US" sz="1100" spc="-50" dirty="0">
                <a:latin typeface="Trebuchet MS"/>
                <a:cs typeface="Trebuchet MS"/>
              </a:rPr>
              <a:t>our</a:t>
            </a:r>
            <a:r>
              <a:rPr lang="en-US" sz="1100" spc="65" dirty="0">
                <a:latin typeface="Trebuchet MS"/>
                <a:cs typeface="Trebuchet MS"/>
              </a:rPr>
              <a:t> </a:t>
            </a:r>
            <a:r>
              <a:rPr lang="en-US" sz="1100" spc="-65" dirty="0">
                <a:latin typeface="Trebuchet MS"/>
                <a:cs typeface="Trebuchet MS"/>
              </a:rPr>
              <a:t>state</a:t>
            </a:r>
            <a:r>
              <a:rPr lang="en-US" sz="1100" spc="65" dirty="0">
                <a:latin typeface="Trebuchet MS"/>
                <a:cs typeface="Trebuchet MS"/>
              </a:rPr>
              <a:t> </a:t>
            </a:r>
            <a:r>
              <a:rPr lang="en-US" sz="1100" spc="-70" dirty="0">
                <a:latin typeface="Trebuchet MS"/>
                <a:cs typeface="Trebuchet MS"/>
              </a:rPr>
              <a:t>space</a:t>
            </a:r>
            <a:r>
              <a:rPr lang="en-US" sz="1100" spc="70" dirty="0">
                <a:latin typeface="Trebuchet MS"/>
                <a:cs typeface="Trebuchet MS"/>
              </a:rPr>
              <a:t> </a:t>
            </a:r>
            <a:r>
              <a:rPr lang="en-US" sz="1100" spc="-50" dirty="0">
                <a:latin typeface="Trebuchet MS"/>
                <a:cs typeface="Trebuchet MS"/>
              </a:rPr>
              <a:t>is</a:t>
            </a:r>
            <a:r>
              <a:rPr lang="en-US" sz="1100" spc="70" dirty="0">
                <a:latin typeface="Trebuchet MS"/>
                <a:cs typeface="Trebuchet MS"/>
              </a:rPr>
              <a:t> </a:t>
            </a:r>
            <a:r>
              <a:rPr lang="en-US" sz="1100" i="1" spc="170" dirty="0">
                <a:latin typeface="Calibri"/>
                <a:cs typeface="Calibri"/>
              </a:rPr>
              <a:t>O</a:t>
            </a:r>
            <a:r>
              <a:rPr lang="en-US" sz="1100" spc="170" dirty="0">
                <a:latin typeface="Calibri"/>
                <a:cs typeface="Calibri"/>
              </a:rPr>
              <a:t>(</a:t>
            </a:r>
            <a:r>
              <a:rPr lang="en-US" sz="1100" i="1" spc="170" dirty="0">
                <a:latin typeface="Calibri"/>
                <a:cs typeface="Calibri"/>
              </a:rPr>
              <a:t>n</a:t>
            </a:r>
            <a:r>
              <a:rPr lang="en-US" sz="1100" spc="170" dirty="0">
                <a:latin typeface="Calibri"/>
                <a:cs typeface="Calibri"/>
              </a:rPr>
              <a:t>)</a:t>
            </a:r>
            <a:r>
              <a:rPr lang="en-US" sz="1100" spc="185" dirty="0">
                <a:latin typeface="Calibri"/>
                <a:cs typeface="Calibri"/>
              </a:rPr>
              <a:t> </a:t>
            </a:r>
            <a:r>
              <a:rPr lang="en-US" sz="1100" spc="-70" dirty="0">
                <a:latin typeface="Trebuchet MS"/>
                <a:cs typeface="Trebuchet MS"/>
              </a:rPr>
              <a:t>rather</a:t>
            </a:r>
            <a:r>
              <a:rPr lang="en-US" sz="1100" spc="70" dirty="0">
                <a:latin typeface="Trebuchet MS"/>
                <a:cs typeface="Trebuchet MS"/>
              </a:rPr>
              <a:t> </a:t>
            </a:r>
            <a:r>
              <a:rPr lang="en-US" sz="1100" spc="-45" dirty="0">
                <a:latin typeface="Trebuchet MS"/>
                <a:cs typeface="Trebuchet MS"/>
              </a:rPr>
              <a:t>than</a:t>
            </a:r>
            <a:r>
              <a:rPr lang="en-US" sz="1100" spc="65" dirty="0">
                <a:latin typeface="Trebuchet MS"/>
                <a:cs typeface="Trebuchet MS"/>
              </a:rPr>
              <a:t> </a:t>
            </a:r>
            <a:r>
              <a:rPr lang="en-US" sz="1100" i="1" spc="110" dirty="0">
                <a:latin typeface="Calibri"/>
                <a:cs typeface="Calibri"/>
              </a:rPr>
              <a:t>O</a:t>
            </a:r>
            <a:r>
              <a:rPr lang="en-US" sz="1100" spc="110" dirty="0">
                <a:latin typeface="Calibri"/>
                <a:cs typeface="Calibri"/>
              </a:rPr>
              <a:t>(</a:t>
            </a:r>
            <a:r>
              <a:rPr lang="en-US" sz="1100" i="1" spc="110" dirty="0">
                <a:latin typeface="Calibri"/>
                <a:cs typeface="Calibri"/>
              </a:rPr>
              <a:t>n</a:t>
            </a:r>
            <a:r>
              <a:rPr lang="en-US" sz="1200" spc="165" baseline="28985" dirty="0">
                <a:latin typeface="Trebuchet MS"/>
                <a:cs typeface="Trebuchet MS"/>
              </a:rPr>
              <a:t>2</a:t>
            </a:r>
            <a:r>
              <a:rPr lang="en-US" sz="1100" spc="110" dirty="0">
                <a:latin typeface="Calibri"/>
                <a:cs typeface="Calibri"/>
              </a:rPr>
              <a:t>)</a:t>
            </a:r>
            <a:r>
              <a:rPr lang="en-US" sz="1100" spc="110" dirty="0">
                <a:latin typeface="Trebuchet MS"/>
                <a:cs typeface="Trebuchet MS"/>
              </a:rPr>
              <a:t>.</a:t>
            </a:r>
            <a:endParaRPr lang="en-US" sz="1100" dirty="0">
              <a:latin typeface="Trebuchet MS"/>
              <a:cs typeface="Trebuchet MS"/>
            </a:endParaRPr>
          </a:p>
          <a:p>
            <a:pPr marL="283210" indent="-208279">
              <a:lnSpc>
                <a:spcPct val="100000"/>
              </a:lnSpc>
              <a:spcBef>
                <a:spcPts val="125"/>
              </a:spcBef>
              <a:buFont typeface="SimSun-ExtB"/>
              <a:buChar char="•"/>
              <a:tabLst>
                <a:tab pos="283845" algn="l"/>
              </a:tabLst>
            </a:pPr>
            <a:r>
              <a:rPr lang="en-US" sz="1100" spc="-10" dirty="0">
                <a:latin typeface="Trebuchet MS"/>
                <a:cs typeface="Trebuchet MS"/>
              </a:rPr>
              <a:t>We</a:t>
            </a:r>
            <a:r>
              <a:rPr lang="en-US" sz="1100" spc="-25" dirty="0">
                <a:latin typeface="Trebuchet MS"/>
                <a:cs typeface="Trebuchet MS"/>
              </a:rPr>
              <a:t> </a:t>
            </a:r>
            <a:r>
              <a:rPr lang="en-US" sz="1100" spc="-55" dirty="0">
                <a:latin typeface="Trebuchet MS"/>
                <a:cs typeface="Trebuchet MS"/>
              </a:rPr>
              <a:t>can</a:t>
            </a:r>
            <a:r>
              <a:rPr lang="en-US" sz="1100" spc="-20" dirty="0">
                <a:latin typeface="Trebuchet MS"/>
                <a:cs typeface="Trebuchet MS"/>
              </a:rPr>
              <a:t> </a:t>
            </a:r>
            <a:r>
              <a:rPr lang="en-US" sz="1100" spc="-65" dirty="0">
                <a:latin typeface="Trebuchet MS"/>
                <a:cs typeface="Trebuchet MS"/>
              </a:rPr>
              <a:t>visualize</a:t>
            </a:r>
            <a:r>
              <a:rPr lang="en-US" sz="1100" spc="-20" dirty="0">
                <a:latin typeface="Trebuchet MS"/>
                <a:cs typeface="Trebuchet MS"/>
              </a:rPr>
              <a:t> </a:t>
            </a:r>
            <a:r>
              <a:rPr lang="en-US" sz="1100" spc="-55" dirty="0">
                <a:latin typeface="Trebuchet MS"/>
                <a:cs typeface="Trebuchet MS"/>
              </a:rPr>
              <a:t>what</a:t>
            </a:r>
            <a:r>
              <a:rPr lang="en-US" sz="1100" spc="-20" dirty="0">
                <a:latin typeface="Trebuchet MS"/>
                <a:cs typeface="Trebuchet MS"/>
              </a:rPr>
              <a:t> </a:t>
            </a:r>
            <a:r>
              <a:rPr lang="en-US" sz="1100" spc="-45" dirty="0">
                <a:latin typeface="Trebuchet MS"/>
                <a:cs typeface="Trebuchet MS"/>
              </a:rPr>
              <a:t>augmenting</a:t>
            </a:r>
            <a:r>
              <a:rPr lang="en-US" sz="1100" spc="-25" dirty="0">
                <a:latin typeface="Trebuchet MS"/>
                <a:cs typeface="Trebuchet MS"/>
              </a:rPr>
              <a:t> </a:t>
            </a:r>
            <a:r>
              <a:rPr lang="en-US" sz="1100" spc="-75" dirty="0">
                <a:latin typeface="Trebuchet MS"/>
                <a:cs typeface="Trebuchet MS"/>
              </a:rPr>
              <a:t>the</a:t>
            </a:r>
            <a:r>
              <a:rPr lang="en-US" sz="1100" spc="-20" dirty="0">
                <a:latin typeface="Trebuchet MS"/>
                <a:cs typeface="Trebuchet MS"/>
              </a:rPr>
              <a:t> </a:t>
            </a:r>
            <a:r>
              <a:rPr lang="en-US" sz="1100" spc="-65" dirty="0">
                <a:latin typeface="Trebuchet MS"/>
                <a:cs typeface="Trebuchet MS"/>
              </a:rPr>
              <a:t>state</a:t>
            </a:r>
            <a:r>
              <a:rPr lang="en-US" sz="1100" spc="-20" dirty="0">
                <a:latin typeface="Trebuchet MS"/>
                <a:cs typeface="Trebuchet MS"/>
              </a:rPr>
              <a:t> </a:t>
            </a:r>
            <a:r>
              <a:rPr lang="en-US" sz="1100" spc="-55" dirty="0">
                <a:latin typeface="Trebuchet MS"/>
                <a:cs typeface="Trebuchet MS"/>
              </a:rPr>
              <a:t>does</a:t>
            </a:r>
            <a:r>
              <a:rPr lang="en-US" sz="1100" spc="-20" dirty="0">
                <a:latin typeface="Trebuchet MS"/>
                <a:cs typeface="Trebuchet MS"/>
              </a:rPr>
              <a:t> </a:t>
            </a:r>
            <a:r>
              <a:rPr lang="en-US" sz="1100" spc="-45" dirty="0">
                <a:latin typeface="Trebuchet MS"/>
                <a:cs typeface="Trebuchet MS"/>
              </a:rPr>
              <a:t>to</a:t>
            </a:r>
            <a:r>
              <a:rPr lang="en-US" sz="1100" spc="-25" dirty="0">
                <a:latin typeface="Trebuchet MS"/>
                <a:cs typeface="Trebuchet MS"/>
              </a:rPr>
              <a:t> </a:t>
            </a:r>
            <a:r>
              <a:rPr lang="en-US" sz="1100" spc="-75" dirty="0">
                <a:latin typeface="Trebuchet MS"/>
                <a:cs typeface="Trebuchet MS"/>
              </a:rPr>
              <a:t>the</a:t>
            </a:r>
            <a:r>
              <a:rPr lang="en-US" sz="1100" spc="-20" dirty="0">
                <a:latin typeface="Trebuchet MS"/>
                <a:cs typeface="Trebuchet MS"/>
              </a:rPr>
              <a:t> </a:t>
            </a:r>
            <a:r>
              <a:rPr lang="en-US" sz="1100" spc="-65" dirty="0">
                <a:latin typeface="Trebuchet MS"/>
                <a:cs typeface="Trebuchet MS"/>
              </a:rPr>
              <a:t>state</a:t>
            </a:r>
            <a:r>
              <a:rPr lang="en-US" sz="1100" spc="-20" dirty="0">
                <a:latin typeface="Trebuchet MS"/>
                <a:cs typeface="Trebuchet MS"/>
              </a:rPr>
              <a:t> </a:t>
            </a:r>
            <a:r>
              <a:rPr lang="en-US" sz="1100" spc="-55" dirty="0">
                <a:latin typeface="Trebuchet MS"/>
                <a:cs typeface="Trebuchet MS"/>
              </a:rPr>
              <a:t>graph.</a:t>
            </a:r>
            <a:r>
              <a:rPr lang="en-US" sz="1100" spc="215" dirty="0">
                <a:latin typeface="Trebuchet MS"/>
                <a:cs typeface="Trebuchet MS"/>
              </a:rPr>
              <a:t> </a:t>
            </a:r>
            <a:r>
              <a:rPr lang="en-US" sz="1100" spc="-85" dirty="0">
                <a:latin typeface="Trebuchet MS"/>
                <a:cs typeface="Trebuchet MS"/>
              </a:rPr>
              <a:t>Effectively,</a:t>
            </a:r>
            <a:r>
              <a:rPr lang="en-US" sz="1100" spc="-5" dirty="0">
                <a:latin typeface="Trebuchet MS"/>
                <a:cs typeface="Trebuchet MS"/>
              </a:rPr>
              <a:t> </a:t>
            </a:r>
            <a:r>
              <a:rPr lang="en-US" sz="1100" spc="-140" dirty="0">
                <a:latin typeface="Trebuchet MS"/>
                <a:cs typeface="Trebuchet MS"/>
              </a:rPr>
              <a:t>we</a:t>
            </a:r>
            <a:r>
              <a:rPr lang="en-US" sz="1100" spc="-20" dirty="0">
                <a:latin typeface="Trebuchet MS"/>
                <a:cs typeface="Trebuchet MS"/>
              </a:rPr>
              <a:t> </a:t>
            </a:r>
            <a:r>
              <a:rPr lang="en-US" sz="1100" spc="-110" dirty="0">
                <a:latin typeface="Trebuchet MS"/>
                <a:cs typeface="Trebuchet MS"/>
              </a:rPr>
              <a:t>are</a:t>
            </a:r>
            <a:r>
              <a:rPr lang="en-US" sz="1100" spc="-25" dirty="0">
                <a:latin typeface="Trebuchet MS"/>
                <a:cs typeface="Trebuchet MS"/>
              </a:rPr>
              <a:t> </a:t>
            </a:r>
            <a:r>
              <a:rPr lang="en-US" sz="1100" spc="-50" dirty="0">
                <a:latin typeface="Trebuchet MS"/>
                <a:cs typeface="Trebuchet MS"/>
              </a:rPr>
              <a:t>copying</a:t>
            </a:r>
            <a:r>
              <a:rPr lang="en-US" sz="1100" spc="-20" dirty="0">
                <a:latin typeface="Trebuchet MS"/>
                <a:cs typeface="Trebuchet MS"/>
              </a:rPr>
              <a:t> </a:t>
            </a:r>
            <a:r>
              <a:rPr lang="en-US" sz="1100" spc="-80" dirty="0">
                <a:latin typeface="Trebuchet MS"/>
                <a:cs typeface="Trebuchet MS"/>
              </a:rPr>
              <a:t>each</a:t>
            </a:r>
            <a:r>
              <a:rPr lang="en-US" sz="1100" spc="-20" dirty="0">
                <a:latin typeface="Trebuchet MS"/>
                <a:cs typeface="Trebuchet MS"/>
              </a:rPr>
              <a:t> </a:t>
            </a:r>
            <a:r>
              <a:rPr lang="en-US" sz="1100" spc="-60" dirty="0">
                <a:latin typeface="Trebuchet MS"/>
                <a:cs typeface="Trebuchet MS"/>
              </a:rPr>
              <a:t>node</a:t>
            </a:r>
            <a:endParaRPr lang="en-US" sz="1100" dirty="0">
              <a:latin typeface="Trebuchet MS"/>
              <a:cs typeface="Trebuchet MS"/>
            </a:endParaRPr>
          </a:p>
          <a:p>
            <a:pPr marL="283210">
              <a:lnSpc>
                <a:spcPct val="100000"/>
              </a:lnSpc>
              <a:spcBef>
                <a:spcPts val="35"/>
              </a:spcBef>
            </a:pPr>
            <a:r>
              <a:rPr lang="en-US" sz="1100" spc="5" dirty="0">
                <a:latin typeface="Calibri"/>
                <a:cs typeface="Calibri"/>
              </a:rPr>
              <a:t>4</a:t>
            </a:r>
            <a:r>
              <a:rPr lang="en-US" sz="1100" spc="185" dirty="0">
                <a:latin typeface="Calibri"/>
                <a:cs typeface="Calibri"/>
              </a:rPr>
              <a:t> </a:t>
            </a:r>
            <a:r>
              <a:rPr lang="en-US" sz="1100" spc="-80" dirty="0">
                <a:latin typeface="Trebuchet MS"/>
                <a:cs typeface="Trebuchet MS"/>
              </a:rPr>
              <a:t>times,</a:t>
            </a:r>
            <a:r>
              <a:rPr lang="en-US" sz="1100" spc="65" dirty="0">
                <a:latin typeface="Trebuchet MS"/>
                <a:cs typeface="Trebuchet MS"/>
              </a:rPr>
              <a:t> </a:t>
            </a:r>
            <a:r>
              <a:rPr lang="en-US" sz="1100" spc="-50" dirty="0">
                <a:latin typeface="Trebuchet MS"/>
                <a:cs typeface="Trebuchet MS"/>
              </a:rPr>
              <a:t>and</a:t>
            </a:r>
            <a:r>
              <a:rPr lang="en-US" sz="1100" spc="65" dirty="0">
                <a:latin typeface="Trebuchet MS"/>
                <a:cs typeface="Trebuchet MS"/>
              </a:rPr>
              <a:t> </a:t>
            </a:r>
            <a:r>
              <a:rPr lang="en-US" sz="1100" spc="-75" dirty="0">
                <a:latin typeface="Trebuchet MS"/>
                <a:cs typeface="Trebuchet MS"/>
              </a:rPr>
              <a:t>the</a:t>
            </a:r>
            <a:r>
              <a:rPr lang="en-US" sz="1100" spc="65" dirty="0">
                <a:latin typeface="Trebuchet MS"/>
                <a:cs typeface="Trebuchet MS"/>
              </a:rPr>
              <a:t> </a:t>
            </a:r>
            <a:r>
              <a:rPr lang="en-US" sz="1100" spc="-75" dirty="0">
                <a:latin typeface="Trebuchet MS"/>
                <a:cs typeface="Trebuchet MS"/>
              </a:rPr>
              <a:t>edges</a:t>
            </a:r>
            <a:r>
              <a:rPr lang="en-US" sz="1100" spc="65" dirty="0">
                <a:latin typeface="Trebuchet MS"/>
                <a:cs typeface="Trebuchet MS"/>
              </a:rPr>
              <a:t> </a:t>
            </a:r>
            <a:r>
              <a:rPr lang="en-US" sz="1100" spc="-110" dirty="0">
                <a:latin typeface="Trebuchet MS"/>
                <a:cs typeface="Trebuchet MS"/>
              </a:rPr>
              <a:t>are</a:t>
            </a:r>
            <a:r>
              <a:rPr lang="en-US" sz="1100" spc="70" dirty="0">
                <a:latin typeface="Trebuchet MS"/>
                <a:cs typeface="Trebuchet MS"/>
              </a:rPr>
              <a:t> </a:t>
            </a:r>
            <a:r>
              <a:rPr lang="en-US" sz="1100" spc="-90" dirty="0">
                <a:latin typeface="Trebuchet MS"/>
                <a:cs typeface="Trebuchet MS"/>
              </a:rPr>
              <a:t>redirected</a:t>
            </a:r>
            <a:r>
              <a:rPr lang="en-US" sz="1100" spc="65" dirty="0">
                <a:latin typeface="Trebuchet MS"/>
                <a:cs typeface="Trebuchet MS"/>
              </a:rPr>
              <a:t> </a:t>
            </a:r>
            <a:r>
              <a:rPr lang="en-US" sz="1100" spc="-45" dirty="0">
                <a:latin typeface="Trebuchet MS"/>
                <a:cs typeface="Trebuchet MS"/>
              </a:rPr>
              <a:t>to</a:t>
            </a:r>
            <a:r>
              <a:rPr lang="en-US" sz="1100" spc="65" dirty="0">
                <a:latin typeface="Trebuchet MS"/>
                <a:cs typeface="Trebuchet MS"/>
              </a:rPr>
              <a:t> </a:t>
            </a:r>
            <a:r>
              <a:rPr lang="en-US" sz="1100" spc="-65" dirty="0">
                <a:latin typeface="Trebuchet MS"/>
                <a:cs typeface="Trebuchet MS"/>
              </a:rPr>
              <a:t>move</a:t>
            </a:r>
            <a:r>
              <a:rPr lang="en-US" sz="1100" spc="65" dirty="0">
                <a:latin typeface="Trebuchet MS"/>
                <a:cs typeface="Trebuchet MS"/>
              </a:rPr>
              <a:t> </a:t>
            </a:r>
            <a:r>
              <a:rPr lang="en-US" sz="1100" spc="-100" dirty="0">
                <a:latin typeface="Trebuchet MS"/>
                <a:cs typeface="Trebuchet MS"/>
              </a:rPr>
              <a:t>between</a:t>
            </a:r>
            <a:r>
              <a:rPr lang="en-US" sz="1100" spc="65" dirty="0">
                <a:latin typeface="Trebuchet MS"/>
                <a:cs typeface="Trebuchet MS"/>
              </a:rPr>
              <a:t> </a:t>
            </a:r>
            <a:r>
              <a:rPr lang="en-US" sz="1100" spc="-80" dirty="0">
                <a:latin typeface="Trebuchet MS"/>
                <a:cs typeface="Trebuchet MS"/>
              </a:rPr>
              <a:t>these</a:t>
            </a:r>
            <a:r>
              <a:rPr lang="en-US" sz="1100" spc="65" dirty="0">
                <a:latin typeface="Trebuchet MS"/>
                <a:cs typeface="Trebuchet MS"/>
              </a:rPr>
              <a:t> </a:t>
            </a:r>
            <a:r>
              <a:rPr lang="en-US" sz="1100" spc="-80" dirty="0">
                <a:latin typeface="Trebuchet MS"/>
                <a:cs typeface="Trebuchet MS"/>
              </a:rPr>
              <a:t>copies.</a:t>
            </a:r>
            <a:endParaRPr lang="en-US" sz="1100" dirty="0">
              <a:latin typeface="Trebuchet MS"/>
              <a:cs typeface="Trebuchet MS"/>
            </a:endParaRPr>
          </a:p>
          <a:p>
            <a:pPr marL="283210" indent="-208279">
              <a:lnSpc>
                <a:spcPct val="100000"/>
              </a:lnSpc>
              <a:spcBef>
                <a:spcPts val="125"/>
              </a:spcBef>
              <a:buFont typeface="SimSun-ExtB"/>
              <a:buChar char="•"/>
              <a:tabLst>
                <a:tab pos="283845" algn="l"/>
              </a:tabLst>
            </a:pPr>
            <a:r>
              <a:rPr lang="en-US" sz="1100" spc="-30" dirty="0">
                <a:latin typeface="Trebuchet MS"/>
                <a:cs typeface="Trebuchet MS"/>
              </a:rPr>
              <a:t>Note</a:t>
            </a:r>
            <a:r>
              <a:rPr lang="en-US" sz="1100" spc="80" dirty="0">
                <a:latin typeface="Trebuchet MS"/>
                <a:cs typeface="Trebuchet MS"/>
              </a:rPr>
              <a:t> </a:t>
            </a:r>
            <a:r>
              <a:rPr lang="en-US" sz="1100" spc="-45" dirty="0">
                <a:latin typeface="Trebuchet MS"/>
                <a:cs typeface="Trebuchet MS"/>
              </a:rPr>
              <a:t>that</a:t>
            </a:r>
            <a:r>
              <a:rPr lang="en-US" sz="1100" spc="85" dirty="0">
                <a:latin typeface="Trebuchet MS"/>
                <a:cs typeface="Trebuchet MS"/>
              </a:rPr>
              <a:t> </a:t>
            </a:r>
            <a:r>
              <a:rPr lang="en-US" sz="1100" spc="-65" dirty="0">
                <a:latin typeface="Trebuchet MS"/>
                <a:cs typeface="Trebuchet MS"/>
              </a:rPr>
              <a:t>some</a:t>
            </a:r>
            <a:r>
              <a:rPr lang="en-US" sz="1100" spc="85" dirty="0">
                <a:latin typeface="Trebuchet MS"/>
                <a:cs typeface="Trebuchet MS"/>
              </a:rPr>
              <a:t> </a:t>
            </a:r>
            <a:r>
              <a:rPr lang="en-US" sz="1100" spc="-60" dirty="0">
                <a:latin typeface="Trebuchet MS"/>
                <a:cs typeface="Trebuchet MS"/>
              </a:rPr>
              <a:t>states</a:t>
            </a:r>
            <a:r>
              <a:rPr lang="en-US" sz="1100" spc="85" dirty="0">
                <a:latin typeface="Trebuchet MS"/>
                <a:cs typeface="Trebuchet MS"/>
              </a:rPr>
              <a:t> </a:t>
            </a:r>
            <a:r>
              <a:rPr lang="en-US" sz="1100" spc="-40" dirty="0">
                <a:latin typeface="Trebuchet MS"/>
                <a:cs typeface="Trebuchet MS"/>
              </a:rPr>
              <a:t>such</a:t>
            </a:r>
            <a:r>
              <a:rPr lang="en-US" sz="1100" spc="85" dirty="0">
                <a:latin typeface="Trebuchet MS"/>
                <a:cs typeface="Trebuchet MS"/>
              </a:rPr>
              <a:t> </a:t>
            </a:r>
            <a:r>
              <a:rPr lang="en-US" sz="1100" spc="-40" dirty="0">
                <a:latin typeface="Trebuchet MS"/>
                <a:cs typeface="Trebuchet MS"/>
              </a:rPr>
              <a:t>as</a:t>
            </a:r>
            <a:r>
              <a:rPr lang="en-US" sz="1100" spc="85" dirty="0">
                <a:latin typeface="Trebuchet MS"/>
                <a:cs typeface="Trebuchet MS"/>
              </a:rPr>
              <a:t> </a:t>
            </a:r>
            <a:r>
              <a:rPr lang="en-US" sz="1100" spc="65" dirty="0">
                <a:latin typeface="Calibri"/>
                <a:cs typeface="Calibri"/>
              </a:rPr>
              <a:t>(2</a:t>
            </a:r>
            <a:r>
              <a:rPr lang="en-US" sz="1100" i="1" spc="65" dirty="0">
                <a:latin typeface="Calibri"/>
                <a:cs typeface="Calibri"/>
              </a:rPr>
              <a:t>,</a:t>
            </a:r>
            <a:r>
              <a:rPr lang="en-US" sz="1100" i="1" spc="-85" dirty="0">
                <a:latin typeface="Calibri"/>
                <a:cs typeface="Calibri"/>
              </a:rPr>
              <a:t> </a:t>
            </a:r>
            <a:r>
              <a:rPr lang="en-US" sz="1100" spc="75" dirty="0">
                <a:latin typeface="Calibri"/>
                <a:cs typeface="Calibri"/>
              </a:rPr>
              <a:t>1)</a:t>
            </a:r>
            <a:r>
              <a:rPr lang="en-US" sz="1100" spc="204" dirty="0">
                <a:latin typeface="Calibri"/>
                <a:cs typeface="Calibri"/>
              </a:rPr>
              <a:t> </a:t>
            </a:r>
            <a:r>
              <a:rPr lang="en-US" sz="1100" spc="-90" dirty="0">
                <a:latin typeface="Trebuchet MS"/>
                <a:cs typeface="Trebuchet MS"/>
              </a:rPr>
              <a:t>aren’t</a:t>
            </a:r>
            <a:r>
              <a:rPr lang="en-US" sz="1100" spc="85" dirty="0">
                <a:latin typeface="Trebuchet MS"/>
                <a:cs typeface="Trebuchet MS"/>
              </a:rPr>
              <a:t> </a:t>
            </a:r>
            <a:r>
              <a:rPr lang="en-US" sz="1100" spc="-80" dirty="0">
                <a:latin typeface="Trebuchet MS"/>
                <a:cs typeface="Trebuchet MS"/>
              </a:rPr>
              <a:t>reachable</a:t>
            </a:r>
            <a:r>
              <a:rPr lang="en-US" sz="1100" spc="85" dirty="0">
                <a:latin typeface="Trebuchet MS"/>
                <a:cs typeface="Trebuchet MS"/>
              </a:rPr>
              <a:t> </a:t>
            </a:r>
            <a:r>
              <a:rPr lang="en-US" sz="1100" spc="-40" dirty="0">
                <a:latin typeface="Trebuchet MS"/>
                <a:cs typeface="Trebuchet MS"/>
              </a:rPr>
              <a:t>(if</a:t>
            </a:r>
            <a:r>
              <a:rPr lang="en-US" sz="1100" spc="85" dirty="0">
                <a:latin typeface="Trebuchet MS"/>
                <a:cs typeface="Trebuchet MS"/>
              </a:rPr>
              <a:t> </a:t>
            </a:r>
            <a:r>
              <a:rPr lang="en-US" sz="1100" spc="-85" dirty="0">
                <a:latin typeface="Trebuchet MS"/>
                <a:cs typeface="Trebuchet MS"/>
              </a:rPr>
              <a:t>you’re</a:t>
            </a:r>
            <a:r>
              <a:rPr lang="en-US" sz="1100" spc="85" dirty="0">
                <a:latin typeface="Trebuchet MS"/>
                <a:cs typeface="Trebuchet MS"/>
              </a:rPr>
              <a:t> </a:t>
            </a:r>
            <a:r>
              <a:rPr lang="en-US" sz="1100" spc="-50" dirty="0">
                <a:latin typeface="Trebuchet MS"/>
                <a:cs typeface="Trebuchet MS"/>
              </a:rPr>
              <a:t>in</a:t>
            </a:r>
            <a:r>
              <a:rPr lang="en-US" sz="1100" spc="80" dirty="0">
                <a:latin typeface="Trebuchet MS"/>
                <a:cs typeface="Trebuchet MS"/>
              </a:rPr>
              <a:t> </a:t>
            </a:r>
            <a:r>
              <a:rPr lang="en-US" sz="1100" spc="-70" dirty="0">
                <a:latin typeface="Trebuchet MS"/>
                <a:cs typeface="Trebuchet MS"/>
              </a:rPr>
              <a:t>city</a:t>
            </a:r>
            <a:r>
              <a:rPr lang="en-US" sz="1100" spc="85" dirty="0">
                <a:latin typeface="Trebuchet MS"/>
                <a:cs typeface="Trebuchet MS"/>
              </a:rPr>
              <a:t> </a:t>
            </a:r>
            <a:r>
              <a:rPr lang="en-US" sz="1100" spc="-70" dirty="0">
                <a:latin typeface="Calibri"/>
                <a:cs typeface="Calibri"/>
              </a:rPr>
              <a:t>1</a:t>
            </a:r>
            <a:r>
              <a:rPr lang="en-US" sz="1100" spc="-70" dirty="0">
                <a:latin typeface="Trebuchet MS"/>
                <a:cs typeface="Trebuchet MS"/>
              </a:rPr>
              <a:t>,</a:t>
            </a:r>
            <a:r>
              <a:rPr lang="en-US" sz="1100" spc="90" dirty="0">
                <a:latin typeface="Trebuchet MS"/>
                <a:cs typeface="Trebuchet MS"/>
              </a:rPr>
              <a:t> </a:t>
            </a:r>
            <a:r>
              <a:rPr lang="en-US" sz="1100" spc="-70" dirty="0">
                <a:latin typeface="Trebuchet MS"/>
                <a:cs typeface="Trebuchet MS"/>
              </a:rPr>
              <a:t>it’s</a:t>
            </a:r>
            <a:r>
              <a:rPr lang="en-US" sz="1100" spc="85" dirty="0">
                <a:latin typeface="Trebuchet MS"/>
                <a:cs typeface="Trebuchet MS"/>
              </a:rPr>
              <a:t> </a:t>
            </a:r>
            <a:r>
              <a:rPr lang="en-US" sz="1100" spc="-55" dirty="0">
                <a:latin typeface="Trebuchet MS"/>
                <a:cs typeface="Trebuchet MS"/>
              </a:rPr>
              <a:t>impossible</a:t>
            </a:r>
            <a:r>
              <a:rPr lang="en-US" sz="1100" spc="85" dirty="0">
                <a:latin typeface="Trebuchet MS"/>
                <a:cs typeface="Trebuchet MS"/>
              </a:rPr>
              <a:t> </a:t>
            </a:r>
            <a:r>
              <a:rPr lang="en-US" sz="1100" spc="-45" dirty="0">
                <a:latin typeface="Trebuchet MS"/>
                <a:cs typeface="Trebuchet MS"/>
              </a:rPr>
              <a:t>to</a:t>
            </a:r>
            <a:r>
              <a:rPr lang="en-US" sz="1100" spc="85" dirty="0">
                <a:latin typeface="Trebuchet MS"/>
                <a:cs typeface="Trebuchet MS"/>
              </a:rPr>
              <a:t> </a:t>
            </a:r>
            <a:r>
              <a:rPr lang="en-US" sz="1100" spc="-70" dirty="0">
                <a:latin typeface="Trebuchet MS"/>
                <a:cs typeface="Trebuchet MS"/>
              </a:rPr>
              <a:t>have</a:t>
            </a:r>
            <a:r>
              <a:rPr lang="en-US" sz="1100" spc="85" dirty="0">
                <a:latin typeface="Trebuchet MS"/>
                <a:cs typeface="Trebuchet MS"/>
              </a:rPr>
              <a:t> </a:t>
            </a:r>
            <a:r>
              <a:rPr lang="en-US" sz="1100" spc="-65" dirty="0">
                <a:latin typeface="Trebuchet MS"/>
                <a:cs typeface="Trebuchet MS"/>
              </a:rPr>
              <a:t>visited</a:t>
            </a:r>
            <a:r>
              <a:rPr lang="en-US" sz="1100" spc="90" dirty="0">
                <a:latin typeface="Trebuchet MS"/>
                <a:cs typeface="Trebuchet MS"/>
              </a:rPr>
              <a:t> </a:t>
            </a:r>
            <a:r>
              <a:rPr lang="en-US" sz="1100" spc="5" dirty="0">
                <a:latin typeface="Calibri"/>
                <a:cs typeface="Calibri"/>
              </a:rPr>
              <a:t>2</a:t>
            </a:r>
            <a:endParaRPr lang="en-US" sz="1100" dirty="0">
              <a:latin typeface="Calibri"/>
              <a:cs typeface="Calibri"/>
            </a:endParaRPr>
          </a:p>
          <a:p>
            <a:pPr marL="283210">
              <a:lnSpc>
                <a:spcPct val="100000"/>
              </a:lnSpc>
              <a:spcBef>
                <a:spcPts val="40"/>
              </a:spcBef>
            </a:pPr>
            <a:r>
              <a:rPr lang="en-US" sz="1100" spc="-35" dirty="0">
                <a:latin typeface="Trebuchet MS"/>
                <a:cs typeface="Trebuchet MS"/>
              </a:rPr>
              <a:t>odd</a:t>
            </a:r>
            <a:r>
              <a:rPr lang="en-US" sz="1100" spc="65" dirty="0">
                <a:latin typeface="Trebuchet MS"/>
                <a:cs typeface="Trebuchet MS"/>
              </a:rPr>
              <a:t> </a:t>
            </a:r>
            <a:r>
              <a:rPr lang="en-US" sz="1100" spc="-70" dirty="0">
                <a:latin typeface="Trebuchet MS"/>
                <a:cs typeface="Trebuchet MS"/>
              </a:rPr>
              <a:t>cities</a:t>
            </a:r>
            <a:r>
              <a:rPr lang="en-US" sz="1100" spc="70" dirty="0">
                <a:latin typeface="Trebuchet MS"/>
                <a:cs typeface="Trebuchet MS"/>
              </a:rPr>
              <a:t> </a:t>
            </a:r>
            <a:r>
              <a:rPr lang="en-US" sz="1100" spc="-70" dirty="0">
                <a:latin typeface="Trebuchet MS"/>
                <a:cs typeface="Trebuchet MS"/>
              </a:rPr>
              <a:t>already);</a:t>
            </a:r>
            <a:r>
              <a:rPr lang="en-US" sz="1100" spc="65" dirty="0">
                <a:latin typeface="Trebuchet MS"/>
                <a:cs typeface="Trebuchet MS"/>
              </a:rPr>
              <a:t> </a:t>
            </a:r>
            <a:r>
              <a:rPr lang="en-US" sz="1100" spc="-75" dirty="0">
                <a:latin typeface="Trebuchet MS"/>
                <a:cs typeface="Trebuchet MS"/>
              </a:rPr>
              <a:t>the</a:t>
            </a:r>
            <a:r>
              <a:rPr lang="en-US" sz="1100" spc="70" dirty="0">
                <a:latin typeface="Trebuchet MS"/>
                <a:cs typeface="Trebuchet MS"/>
              </a:rPr>
              <a:t> </a:t>
            </a:r>
            <a:r>
              <a:rPr lang="en-US" sz="1100" spc="-55" dirty="0">
                <a:latin typeface="Trebuchet MS"/>
                <a:cs typeface="Trebuchet MS"/>
              </a:rPr>
              <a:t>algorithm</a:t>
            </a:r>
            <a:r>
              <a:rPr lang="en-US" sz="1100" spc="65" dirty="0">
                <a:latin typeface="Trebuchet MS"/>
                <a:cs typeface="Trebuchet MS"/>
              </a:rPr>
              <a:t> </a:t>
            </a:r>
            <a:r>
              <a:rPr lang="en-US" sz="1100" spc="-80" dirty="0">
                <a:latin typeface="Trebuchet MS"/>
                <a:cs typeface="Trebuchet MS"/>
              </a:rPr>
              <a:t>will</a:t>
            </a:r>
            <a:r>
              <a:rPr lang="en-US" sz="1100" spc="70" dirty="0">
                <a:latin typeface="Trebuchet MS"/>
                <a:cs typeface="Trebuchet MS"/>
              </a:rPr>
              <a:t> </a:t>
            </a:r>
            <a:r>
              <a:rPr lang="en-US" sz="1100" spc="-40" dirty="0">
                <a:latin typeface="Trebuchet MS"/>
                <a:cs typeface="Trebuchet MS"/>
              </a:rPr>
              <a:t>not</a:t>
            </a:r>
            <a:r>
              <a:rPr lang="en-US" sz="1100" spc="65" dirty="0">
                <a:latin typeface="Trebuchet MS"/>
                <a:cs typeface="Trebuchet MS"/>
              </a:rPr>
              <a:t> </a:t>
            </a:r>
            <a:r>
              <a:rPr lang="en-US" sz="1100" spc="-45" dirty="0">
                <a:latin typeface="Trebuchet MS"/>
                <a:cs typeface="Trebuchet MS"/>
              </a:rPr>
              <a:t>touch</a:t>
            </a:r>
            <a:r>
              <a:rPr lang="en-US" sz="1100" spc="70" dirty="0">
                <a:latin typeface="Trebuchet MS"/>
                <a:cs typeface="Trebuchet MS"/>
              </a:rPr>
              <a:t> </a:t>
            </a:r>
            <a:r>
              <a:rPr lang="en-US" sz="1100" spc="-60" dirty="0">
                <a:latin typeface="Trebuchet MS"/>
                <a:cs typeface="Trebuchet MS"/>
              </a:rPr>
              <a:t>those</a:t>
            </a:r>
            <a:r>
              <a:rPr lang="en-US" sz="1100" spc="65" dirty="0">
                <a:latin typeface="Trebuchet MS"/>
                <a:cs typeface="Trebuchet MS"/>
              </a:rPr>
              <a:t> </a:t>
            </a:r>
            <a:r>
              <a:rPr lang="en-US" sz="1100" spc="-60" dirty="0">
                <a:latin typeface="Trebuchet MS"/>
                <a:cs typeface="Trebuchet MS"/>
              </a:rPr>
              <a:t>states</a:t>
            </a:r>
            <a:r>
              <a:rPr lang="en-US" sz="1100" spc="70" dirty="0">
                <a:latin typeface="Trebuchet MS"/>
                <a:cs typeface="Trebuchet MS"/>
              </a:rPr>
              <a:t> </a:t>
            </a:r>
            <a:r>
              <a:rPr lang="en-US" sz="1100" spc="-50" dirty="0">
                <a:latin typeface="Trebuchet MS"/>
                <a:cs typeface="Trebuchet MS"/>
              </a:rPr>
              <a:t>and</a:t>
            </a:r>
            <a:r>
              <a:rPr lang="en-US" sz="1100" spc="70" dirty="0">
                <a:latin typeface="Trebuchet MS"/>
                <a:cs typeface="Trebuchet MS"/>
              </a:rPr>
              <a:t> </a:t>
            </a:r>
            <a:r>
              <a:rPr lang="en-US" sz="1100" spc="-60" dirty="0">
                <a:latin typeface="Trebuchet MS"/>
                <a:cs typeface="Trebuchet MS"/>
              </a:rPr>
              <a:t>that’s</a:t>
            </a:r>
            <a:r>
              <a:rPr lang="en-US" sz="1100" spc="65" dirty="0">
                <a:latin typeface="Trebuchet MS"/>
                <a:cs typeface="Trebuchet MS"/>
              </a:rPr>
              <a:t> </a:t>
            </a:r>
            <a:r>
              <a:rPr lang="en-US" sz="1100" spc="-80" dirty="0">
                <a:latin typeface="Trebuchet MS"/>
                <a:cs typeface="Trebuchet MS"/>
              </a:rPr>
              <a:t>perfectly</a:t>
            </a:r>
            <a:r>
              <a:rPr lang="en-US" sz="1100" spc="70" dirty="0">
                <a:latin typeface="Trebuchet MS"/>
                <a:cs typeface="Trebuchet MS"/>
              </a:rPr>
              <a:t> </a:t>
            </a:r>
            <a:r>
              <a:rPr lang="en-US" sz="1100" spc="-105" dirty="0">
                <a:latin typeface="Trebuchet MS"/>
                <a:cs typeface="Trebuchet MS"/>
              </a:rPr>
              <a:t>okay.</a:t>
            </a:r>
            <a:endParaRPr lang="en-US" sz="1100" dirty="0">
              <a:latin typeface="Trebuchet MS"/>
              <a:cs typeface="Trebuchet MS"/>
            </a:endParaRPr>
          </a:p>
          <a:p>
            <a:pPr marL="283210" marR="67310" indent="-207645" algn="just">
              <a:lnSpc>
                <a:spcPct val="102000"/>
              </a:lnSpc>
              <a:spcBef>
                <a:spcPts val="90"/>
              </a:spcBef>
              <a:buFont typeface="SimSun-ExtB"/>
              <a:buChar char="•"/>
              <a:tabLst>
                <a:tab pos="283845" algn="l"/>
              </a:tabLst>
            </a:pPr>
            <a:endParaRPr lang="en-US" sz="1100" dirty="0">
              <a:latin typeface="Trebuchet MS"/>
              <a:cs typeface="Trebuchet MS"/>
            </a:endParaRPr>
          </a:p>
        </p:txBody>
      </p:sp>
    </p:spTree>
    <p:extLst>
      <p:ext uri="{BB962C8B-B14F-4D97-AF65-F5344CB8AC3E}">
        <p14:creationId xmlns:p14="http://schemas.microsoft.com/office/powerpoint/2010/main" val="1211799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81df3b6b9a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81df3b6b9a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45110" indent="-207645" algn="just">
              <a:lnSpc>
                <a:spcPct val="100000"/>
              </a:lnSpc>
              <a:spcBef>
                <a:spcPts val="440"/>
              </a:spcBef>
              <a:buFont typeface="SimSun-ExtB"/>
              <a:buChar char="•"/>
              <a:tabLst>
                <a:tab pos="245745" algn="l"/>
              </a:tabLst>
            </a:pPr>
            <a:r>
              <a:rPr lang="en-US" sz="1100" spc="55" dirty="0">
                <a:latin typeface="Trebuchet MS"/>
                <a:cs typeface="Trebuchet MS"/>
              </a:rPr>
              <a:t>An</a:t>
            </a:r>
            <a:r>
              <a:rPr lang="en-US" sz="1100" spc="50" dirty="0">
                <a:latin typeface="Trebuchet MS"/>
                <a:cs typeface="Trebuchet MS"/>
              </a:rPr>
              <a:t> </a:t>
            </a:r>
            <a:r>
              <a:rPr lang="en-US" sz="1100" spc="-65" dirty="0">
                <a:latin typeface="Trebuchet MS"/>
                <a:cs typeface="Trebuchet MS"/>
              </a:rPr>
              <a:t>initial</a:t>
            </a:r>
            <a:r>
              <a:rPr lang="en-US" sz="1100" spc="55" dirty="0">
                <a:latin typeface="Trebuchet MS"/>
                <a:cs typeface="Trebuchet MS"/>
              </a:rPr>
              <a:t> </a:t>
            </a:r>
            <a:r>
              <a:rPr lang="en-US" sz="1100" spc="-45" dirty="0">
                <a:latin typeface="Trebuchet MS"/>
                <a:cs typeface="Trebuchet MS"/>
              </a:rPr>
              <a:t>guess</a:t>
            </a:r>
            <a:r>
              <a:rPr lang="en-US" sz="1100" spc="60" dirty="0">
                <a:latin typeface="Trebuchet MS"/>
                <a:cs typeface="Trebuchet MS"/>
              </a:rPr>
              <a:t> </a:t>
            </a:r>
            <a:r>
              <a:rPr lang="en-US" sz="1100" spc="-35" dirty="0">
                <a:latin typeface="Trebuchet MS"/>
                <a:cs typeface="Trebuchet MS"/>
              </a:rPr>
              <a:t>might</a:t>
            </a:r>
            <a:r>
              <a:rPr lang="en-US" sz="1100" spc="55" dirty="0">
                <a:latin typeface="Trebuchet MS"/>
                <a:cs typeface="Trebuchet MS"/>
              </a:rPr>
              <a:t> </a:t>
            </a:r>
            <a:r>
              <a:rPr lang="en-US" sz="1100" spc="-80" dirty="0">
                <a:latin typeface="Trebuchet MS"/>
                <a:cs typeface="Trebuchet MS"/>
              </a:rPr>
              <a:t>be</a:t>
            </a:r>
            <a:r>
              <a:rPr lang="en-US" sz="1100" spc="55" dirty="0">
                <a:latin typeface="Trebuchet MS"/>
                <a:cs typeface="Trebuchet MS"/>
              </a:rPr>
              <a:t> </a:t>
            </a:r>
            <a:r>
              <a:rPr lang="en-US" sz="1100" spc="-45" dirty="0">
                <a:latin typeface="Trebuchet MS"/>
                <a:cs typeface="Trebuchet MS"/>
              </a:rPr>
              <a:t>to</a:t>
            </a:r>
            <a:r>
              <a:rPr lang="en-US" sz="1100" spc="55" dirty="0">
                <a:latin typeface="Trebuchet MS"/>
                <a:cs typeface="Trebuchet MS"/>
              </a:rPr>
              <a:t> </a:t>
            </a:r>
            <a:r>
              <a:rPr lang="en-US" sz="1100" spc="-105" dirty="0">
                <a:latin typeface="Trebuchet MS"/>
                <a:cs typeface="Trebuchet MS"/>
              </a:rPr>
              <a:t>keep</a:t>
            </a:r>
            <a:r>
              <a:rPr lang="en-US" sz="1100" spc="55" dirty="0">
                <a:latin typeface="Trebuchet MS"/>
                <a:cs typeface="Trebuchet MS"/>
              </a:rPr>
              <a:t> </a:t>
            </a:r>
            <a:r>
              <a:rPr lang="en-US" sz="1100" spc="-50" dirty="0">
                <a:latin typeface="Trebuchet MS"/>
                <a:cs typeface="Trebuchet MS"/>
              </a:rPr>
              <a:t>track</a:t>
            </a:r>
            <a:r>
              <a:rPr lang="en-US" sz="1100" spc="60" dirty="0">
                <a:latin typeface="Trebuchet MS"/>
                <a:cs typeface="Trebuchet MS"/>
              </a:rPr>
              <a:t> </a:t>
            </a:r>
            <a:r>
              <a:rPr lang="en-US" sz="1100" spc="-70" dirty="0">
                <a:latin typeface="Trebuchet MS"/>
                <a:cs typeface="Trebuchet MS"/>
              </a:rPr>
              <a:t>of</a:t>
            </a:r>
            <a:r>
              <a:rPr lang="en-US" sz="1100" spc="55" dirty="0">
                <a:latin typeface="Trebuchet MS"/>
                <a:cs typeface="Trebuchet MS"/>
              </a:rPr>
              <a:t> </a:t>
            </a:r>
            <a:r>
              <a:rPr lang="en-US" sz="1100" spc="-75" dirty="0">
                <a:latin typeface="Trebuchet MS"/>
                <a:cs typeface="Trebuchet MS"/>
              </a:rPr>
              <a:t>the</a:t>
            </a:r>
            <a:r>
              <a:rPr lang="en-US" sz="1100" spc="55" dirty="0">
                <a:latin typeface="Trebuchet MS"/>
                <a:cs typeface="Trebuchet MS"/>
              </a:rPr>
              <a:t> </a:t>
            </a:r>
            <a:r>
              <a:rPr lang="en-US" sz="1100" spc="-55" dirty="0">
                <a:latin typeface="Trebuchet MS"/>
                <a:cs typeface="Trebuchet MS"/>
              </a:rPr>
              <a:t>number</a:t>
            </a:r>
            <a:r>
              <a:rPr lang="en-US" sz="1100" spc="55" dirty="0">
                <a:latin typeface="Trebuchet MS"/>
                <a:cs typeface="Trebuchet MS"/>
              </a:rPr>
              <a:t> </a:t>
            </a:r>
            <a:r>
              <a:rPr lang="en-US" sz="1100" spc="-70" dirty="0">
                <a:latin typeface="Trebuchet MS"/>
                <a:cs typeface="Trebuchet MS"/>
              </a:rPr>
              <a:t>of</a:t>
            </a:r>
            <a:r>
              <a:rPr lang="en-US" sz="1100" spc="50" dirty="0">
                <a:latin typeface="Trebuchet MS"/>
                <a:cs typeface="Trebuchet MS"/>
              </a:rPr>
              <a:t> </a:t>
            </a:r>
            <a:r>
              <a:rPr lang="en-US" sz="1100" spc="-90" dirty="0">
                <a:latin typeface="Trebuchet MS"/>
                <a:cs typeface="Trebuchet MS"/>
              </a:rPr>
              <a:t>even</a:t>
            </a:r>
            <a:r>
              <a:rPr lang="en-US" sz="1100" spc="55" dirty="0">
                <a:latin typeface="Trebuchet MS"/>
                <a:cs typeface="Trebuchet MS"/>
              </a:rPr>
              <a:t> </a:t>
            </a:r>
            <a:r>
              <a:rPr lang="en-US" sz="1100" spc="-70" dirty="0">
                <a:latin typeface="Trebuchet MS"/>
                <a:cs typeface="Trebuchet MS"/>
              </a:rPr>
              <a:t>cities</a:t>
            </a:r>
            <a:r>
              <a:rPr lang="en-US" sz="1100" spc="55" dirty="0">
                <a:latin typeface="Trebuchet MS"/>
                <a:cs typeface="Trebuchet MS"/>
              </a:rPr>
              <a:t> </a:t>
            </a:r>
            <a:r>
              <a:rPr lang="en-US" sz="1100" spc="-50" dirty="0">
                <a:latin typeface="Trebuchet MS"/>
                <a:cs typeface="Trebuchet MS"/>
              </a:rPr>
              <a:t>and</a:t>
            </a:r>
            <a:r>
              <a:rPr lang="en-US" sz="1100" spc="55" dirty="0">
                <a:latin typeface="Trebuchet MS"/>
                <a:cs typeface="Trebuchet MS"/>
              </a:rPr>
              <a:t> </a:t>
            </a:r>
            <a:r>
              <a:rPr lang="en-US" sz="1100" spc="-75" dirty="0">
                <a:latin typeface="Trebuchet MS"/>
                <a:cs typeface="Trebuchet MS"/>
              </a:rPr>
              <a:t>the</a:t>
            </a:r>
            <a:r>
              <a:rPr lang="en-US" sz="1100" spc="55" dirty="0">
                <a:latin typeface="Trebuchet MS"/>
                <a:cs typeface="Trebuchet MS"/>
              </a:rPr>
              <a:t> </a:t>
            </a:r>
            <a:r>
              <a:rPr lang="en-US" sz="1100" spc="-55" dirty="0">
                <a:latin typeface="Trebuchet MS"/>
                <a:cs typeface="Trebuchet MS"/>
              </a:rPr>
              <a:t>number</a:t>
            </a:r>
            <a:r>
              <a:rPr lang="en-US" sz="1100" spc="55" dirty="0">
                <a:latin typeface="Trebuchet MS"/>
                <a:cs typeface="Trebuchet MS"/>
              </a:rPr>
              <a:t> </a:t>
            </a:r>
            <a:r>
              <a:rPr lang="en-US" sz="1100" spc="-70" dirty="0">
                <a:latin typeface="Trebuchet MS"/>
                <a:cs typeface="Trebuchet MS"/>
              </a:rPr>
              <a:t>of</a:t>
            </a:r>
            <a:r>
              <a:rPr lang="en-US" sz="1100" spc="55" dirty="0">
                <a:latin typeface="Trebuchet MS"/>
                <a:cs typeface="Trebuchet MS"/>
              </a:rPr>
              <a:t> </a:t>
            </a:r>
            <a:r>
              <a:rPr lang="en-US" sz="1100" spc="-35" dirty="0">
                <a:latin typeface="Trebuchet MS"/>
                <a:cs typeface="Trebuchet MS"/>
              </a:rPr>
              <a:t>odd</a:t>
            </a:r>
            <a:r>
              <a:rPr lang="en-US" sz="1100" spc="55" dirty="0">
                <a:latin typeface="Trebuchet MS"/>
                <a:cs typeface="Trebuchet MS"/>
              </a:rPr>
              <a:t> </a:t>
            </a:r>
            <a:r>
              <a:rPr lang="en-US" sz="1100" spc="-70" dirty="0">
                <a:latin typeface="Trebuchet MS"/>
                <a:cs typeface="Trebuchet MS"/>
              </a:rPr>
              <a:t>cities</a:t>
            </a:r>
            <a:r>
              <a:rPr lang="en-US" sz="1100" spc="60" dirty="0">
                <a:latin typeface="Trebuchet MS"/>
                <a:cs typeface="Trebuchet MS"/>
              </a:rPr>
              <a:t> </a:t>
            </a:r>
            <a:r>
              <a:rPr lang="en-US" sz="1100" spc="-75" dirty="0">
                <a:latin typeface="Trebuchet MS"/>
                <a:cs typeface="Trebuchet MS"/>
              </a:rPr>
              <a:t>visited.</a:t>
            </a:r>
            <a:endParaRPr lang="en-US" sz="1100" dirty="0">
              <a:latin typeface="Trebuchet MS"/>
              <a:cs typeface="Trebuchet MS"/>
            </a:endParaRPr>
          </a:p>
          <a:p>
            <a:pPr marL="245110" marR="55880" indent="-207645" algn="just">
              <a:lnSpc>
                <a:spcPct val="102000"/>
              </a:lnSpc>
              <a:spcBef>
                <a:spcPts val="310"/>
              </a:spcBef>
              <a:buFont typeface="SimSun-ExtB"/>
              <a:buChar char="•"/>
              <a:tabLst>
                <a:tab pos="245745" algn="l"/>
              </a:tabLst>
            </a:pPr>
            <a:r>
              <a:rPr lang="en-US" sz="1100" spc="30" dirty="0">
                <a:latin typeface="Trebuchet MS"/>
                <a:cs typeface="Trebuchet MS"/>
              </a:rPr>
              <a:t>But </a:t>
            </a:r>
            <a:r>
              <a:rPr lang="en-US" sz="1100" spc="-140" dirty="0">
                <a:latin typeface="Trebuchet MS"/>
                <a:cs typeface="Trebuchet MS"/>
              </a:rPr>
              <a:t>we </a:t>
            </a:r>
            <a:r>
              <a:rPr lang="en-US" sz="1100" spc="-55" dirty="0">
                <a:latin typeface="Trebuchet MS"/>
                <a:cs typeface="Trebuchet MS"/>
              </a:rPr>
              <a:t>can </a:t>
            </a:r>
            <a:r>
              <a:rPr lang="en-US" sz="1100" spc="-50" dirty="0">
                <a:latin typeface="Trebuchet MS"/>
                <a:cs typeface="Trebuchet MS"/>
              </a:rPr>
              <a:t>do </a:t>
            </a:r>
            <a:r>
              <a:rPr lang="en-US" sz="1100" spc="-85" dirty="0">
                <a:latin typeface="Trebuchet MS"/>
                <a:cs typeface="Trebuchet MS"/>
              </a:rPr>
              <a:t>better. </a:t>
            </a:r>
            <a:r>
              <a:rPr lang="en-US" sz="1100" spc="-10" dirty="0">
                <a:latin typeface="Trebuchet MS"/>
                <a:cs typeface="Trebuchet MS"/>
              </a:rPr>
              <a:t>We </a:t>
            </a:r>
            <a:r>
              <a:rPr lang="en-US" sz="1100" spc="-70" dirty="0">
                <a:latin typeface="Trebuchet MS"/>
                <a:cs typeface="Trebuchet MS"/>
              </a:rPr>
              <a:t>have </a:t>
            </a:r>
            <a:r>
              <a:rPr lang="en-US" sz="1100" spc="-45" dirty="0">
                <a:latin typeface="Trebuchet MS"/>
                <a:cs typeface="Trebuchet MS"/>
              </a:rPr>
              <a:t>to </a:t>
            </a:r>
            <a:r>
              <a:rPr lang="en-US" sz="1100" spc="-65" dirty="0">
                <a:latin typeface="Trebuchet MS"/>
                <a:cs typeface="Trebuchet MS"/>
              </a:rPr>
              <a:t>just </a:t>
            </a:r>
            <a:r>
              <a:rPr lang="en-US" sz="1100" spc="-105" dirty="0">
                <a:latin typeface="Trebuchet MS"/>
                <a:cs typeface="Trebuchet MS"/>
              </a:rPr>
              <a:t>keep </a:t>
            </a:r>
            <a:r>
              <a:rPr lang="en-US" sz="1100" spc="-50" dirty="0">
                <a:latin typeface="Trebuchet MS"/>
                <a:cs typeface="Trebuchet MS"/>
              </a:rPr>
              <a:t>track </a:t>
            </a:r>
            <a:r>
              <a:rPr lang="en-US" sz="1100" spc="-70" dirty="0">
                <a:latin typeface="Trebuchet MS"/>
                <a:cs typeface="Trebuchet MS"/>
              </a:rPr>
              <a:t>of </a:t>
            </a:r>
            <a:r>
              <a:rPr lang="en-US" sz="1100" spc="-75" dirty="0">
                <a:latin typeface="Trebuchet MS"/>
                <a:cs typeface="Trebuchet MS"/>
              </a:rPr>
              <a:t>the </a:t>
            </a:r>
            <a:r>
              <a:rPr lang="en-US" sz="1100" spc="-55" dirty="0">
                <a:latin typeface="Trebuchet MS"/>
                <a:cs typeface="Trebuchet MS"/>
              </a:rPr>
              <a:t>number </a:t>
            </a:r>
            <a:r>
              <a:rPr lang="en-US" sz="1100" spc="-70" dirty="0">
                <a:latin typeface="Trebuchet MS"/>
                <a:cs typeface="Trebuchet MS"/>
              </a:rPr>
              <a:t>of </a:t>
            </a:r>
            <a:r>
              <a:rPr lang="en-US" sz="1100" spc="-35" dirty="0">
                <a:latin typeface="Trebuchet MS"/>
                <a:cs typeface="Trebuchet MS"/>
              </a:rPr>
              <a:t>odd </a:t>
            </a:r>
            <a:r>
              <a:rPr lang="en-US" sz="1100" spc="-70" dirty="0">
                <a:latin typeface="Trebuchet MS"/>
                <a:cs typeface="Trebuchet MS"/>
              </a:rPr>
              <a:t>cities </a:t>
            </a:r>
            <a:r>
              <a:rPr lang="en-US" sz="1100" spc="-40" dirty="0">
                <a:latin typeface="Trebuchet MS"/>
                <a:cs typeface="Trebuchet MS"/>
              </a:rPr>
              <a:t>minus </a:t>
            </a:r>
            <a:r>
              <a:rPr lang="en-US" sz="1100" spc="-75" dirty="0">
                <a:latin typeface="Trebuchet MS"/>
                <a:cs typeface="Trebuchet MS"/>
              </a:rPr>
              <a:t>the </a:t>
            </a:r>
            <a:r>
              <a:rPr lang="en-US" sz="1100" spc="-55" dirty="0">
                <a:latin typeface="Trebuchet MS"/>
                <a:cs typeface="Trebuchet MS"/>
              </a:rPr>
              <a:t>number </a:t>
            </a:r>
            <a:r>
              <a:rPr lang="en-US" sz="1100" spc="-70" dirty="0">
                <a:latin typeface="Trebuchet MS"/>
                <a:cs typeface="Trebuchet MS"/>
              </a:rPr>
              <a:t>of </a:t>
            </a:r>
            <a:r>
              <a:rPr lang="en-US" sz="1100" spc="-90" dirty="0">
                <a:latin typeface="Trebuchet MS"/>
                <a:cs typeface="Trebuchet MS"/>
              </a:rPr>
              <a:t>even </a:t>
            </a:r>
            <a:r>
              <a:rPr lang="en-US" sz="1100" spc="-85" dirty="0">
                <a:latin typeface="Trebuchet MS"/>
                <a:cs typeface="Trebuchet MS"/>
              </a:rPr>
              <a:t> </a:t>
            </a:r>
            <a:r>
              <a:rPr lang="en-US" sz="1100" spc="-70" dirty="0">
                <a:latin typeface="Trebuchet MS"/>
                <a:cs typeface="Trebuchet MS"/>
              </a:rPr>
              <a:t>cities </a:t>
            </a:r>
            <a:r>
              <a:rPr lang="en-US" sz="1100" spc="-50" dirty="0">
                <a:latin typeface="Trebuchet MS"/>
                <a:cs typeface="Trebuchet MS"/>
              </a:rPr>
              <a:t>and </a:t>
            </a:r>
            <a:r>
              <a:rPr lang="en-US" sz="1100" spc="-75" dirty="0">
                <a:latin typeface="Trebuchet MS"/>
                <a:cs typeface="Trebuchet MS"/>
              </a:rPr>
              <a:t>the </a:t>
            </a:r>
            <a:r>
              <a:rPr lang="en-US" sz="1100" spc="-65" dirty="0">
                <a:latin typeface="Trebuchet MS"/>
                <a:cs typeface="Trebuchet MS"/>
              </a:rPr>
              <a:t>current </a:t>
            </a:r>
            <a:r>
              <a:rPr lang="en-US" sz="1100" spc="-110" dirty="0">
                <a:latin typeface="Trebuchet MS"/>
                <a:cs typeface="Trebuchet MS"/>
              </a:rPr>
              <a:t>city.</a:t>
            </a:r>
            <a:r>
              <a:rPr lang="en-US" sz="1100" spc="-105" dirty="0">
                <a:latin typeface="Trebuchet MS"/>
                <a:cs typeface="Trebuchet MS"/>
              </a:rPr>
              <a:t> </a:t>
            </a:r>
            <a:r>
              <a:rPr lang="en-US" sz="1100" spc="-10" dirty="0">
                <a:latin typeface="Trebuchet MS"/>
                <a:cs typeface="Trebuchet MS"/>
              </a:rPr>
              <a:t>We </a:t>
            </a:r>
            <a:r>
              <a:rPr lang="en-US" sz="1100" spc="-55" dirty="0">
                <a:latin typeface="Trebuchet MS"/>
                <a:cs typeface="Trebuchet MS"/>
              </a:rPr>
              <a:t>can </a:t>
            </a:r>
            <a:r>
              <a:rPr lang="en-US" sz="1100" spc="-85" dirty="0">
                <a:latin typeface="Trebuchet MS"/>
                <a:cs typeface="Trebuchet MS"/>
              </a:rPr>
              <a:t>write </a:t>
            </a:r>
            <a:r>
              <a:rPr lang="en-US" sz="1100" spc="-45" dirty="0">
                <a:latin typeface="Trebuchet MS"/>
                <a:cs typeface="Trebuchet MS"/>
              </a:rPr>
              <a:t>this </a:t>
            </a:r>
            <a:r>
              <a:rPr lang="en-US" sz="1100" spc="-85" dirty="0">
                <a:latin typeface="Trebuchet MS"/>
                <a:cs typeface="Trebuchet MS"/>
              </a:rPr>
              <a:t>more </a:t>
            </a:r>
            <a:r>
              <a:rPr lang="en-US" sz="1100" spc="-70" dirty="0">
                <a:latin typeface="Trebuchet MS"/>
                <a:cs typeface="Trebuchet MS"/>
              </a:rPr>
              <a:t>formally </a:t>
            </a:r>
            <a:r>
              <a:rPr lang="en-US" sz="1100" spc="-40" dirty="0">
                <a:latin typeface="Trebuchet MS"/>
                <a:cs typeface="Trebuchet MS"/>
              </a:rPr>
              <a:t>as </a:t>
            </a:r>
            <a:r>
              <a:rPr lang="en-US" sz="1100" spc="65" dirty="0">
                <a:latin typeface="Trebuchet MS"/>
                <a:cs typeface="Trebuchet MS"/>
              </a:rPr>
              <a:t>(</a:t>
            </a:r>
            <a:r>
              <a:rPr lang="en-US" sz="1100" i="1" spc="65" dirty="0">
                <a:latin typeface="Trebuchet MS"/>
                <a:cs typeface="Trebuchet MS"/>
              </a:rPr>
              <a:t>n</a:t>
            </a:r>
            <a:r>
              <a:rPr lang="en-US" sz="1200" spc="97" baseline="-12077" dirty="0">
                <a:latin typeface="Trebuchet MS"/>
                <a:cs typeface="Trebuchet MS"/>
              </a:rPr>
              <a:t>1 </a:t>
            </a:r>
            <a:r>
              <a:rPr lang="en-US" sz="1100" spc="-335" dirty="0">
                <a:latin typeface="SimSun-ExtB"/>
                <a:cs typeface="SimSun-ExtB"/>
              </a:rPr>
              <a:t>− </a:t>
            </a:r>
            <a:r>
              <a:rPr lang="en-US" sz="1100" i="1" spc="30" dirty="0">
                <a:latin typeface="Trebuchet MS"/>
                <a:cs typeface="Trebuchet MS"/>
              </a:rPr>
              <a:t>n</a:t>
            </a:r>
            <a:r>
              <a:rPr lang="en-US" sz="1200" spc="44" baseline="-12077" dirty="0">
                <a:latin typeface="Trebuchet MS"/>
                <a:cs typeface="Trebuchet MS"/>
              </a:rPr>
              <a:t>2</a:t>
            </a:r>
            <a:r>
              <a:rPr lang="en-US" sz="1100" i="1" spc="30" dirty="0">
                <a:latin typeface="Trebuchet MS"/>
                <a:cs typeface="Trebuchet MS"/>
              </a:rPr>
              <a:t>, </a:t>
            </a:r>
            <a:r>
              <a:rPr lang="en-US" sz="1100" spc="-65" dirty="0">
                <a:latin typeface="Trebuchet MS"/>
                <a:cs typeface="Trebuchet MS"/>
              </a:rPr>
              <a:t>current </a:t>
            </a:r>
            <a:r>
              <a:rPr lang="en-US" sz="1100" spc="-60" dirty="0">
                <a:latin typeface="Trebuchet MS"/>
                <a:cs typeface="Trebuchet MS"/>
              </a:rPr>
              <a:t>city), </a:t>
            </a:r>
            <a:r>
              <a:rPr lang="en-US" sz="1100" spc="-95" dirty="0">
                <a:latin typeface="Trebuchet MS"/>
                <a:cs typeface="Trebuchet MS"/>
              </a:rPr>
              <a:t>where </a:t>
            </a:r>
            <a:r>
              <a:rPr lang="en-US" sz="1100" i="1" spc="75" dirty="0">
                <a:latin typeface="Trebuchet MS"/>
                <a:cs typeface="Trebuchet MS"/>
              </a:rPr>
              <a:t>n</a:t>
            </a:r>
            <a:r>
              <a:rPr lang="en-US" sz="1200" spc="112" baseline="-12077" dirty="0">
                <a:latin typeface="Trebuchet MS"/>
                <a:cs typeface="Trebuchet MS"/>
              </a:rPr>
              <a:t>1 </a:t>
            </a:r>
            <a:r>
              <a:rPr lang="en-US" sz="1100" spc="-50" dirty="0">
                <a:latin typeface="Trebuchet MS"/>
                <a:cs typeface="Trebuchet MS"/>
              </a:rPr>
              <a:t>is </a:t>
            </a:r>
            <a:r>
              <a:rPr lang="en-US" sz="1100" spc="-75" dirty="0">
                <a:latin typeface="Trebuchet MS"/>
                <a:cs typeface="Trebuchet MS"/>
              </a:rPr>
              <a:t>the </a:t>
            </a:r>
            <a:r>
              <a:rPr lang="en-US" sz="1100" spc="-70" dirty="0">
                <a:latin typeface="Trebuchet MS"/>
                <a:cs typeface="Trebuchet MS"/>
              </a:rPr>
              <a:t> </a:t>
            </a:r>
            <a:r>
              <a:rPr lang="en-US" sz="1100" spc="-55" dirty="0">
                <a:latin typeface="Trebuchet MS"/>
                <a:cs typeface="Trebuchet MS"/>
              </a:rPr>
              <a:t>number</a:t>
            </a:r>
            <a:r>
              <a:rPr lang="en-US" sz="1100" spc="60" dirty="0">
                <a:latin typeface="Trebuchet MS"/>
                <a:cs typeface="Trebuchet MS"/>
              </a:rPr>
              <a:t> </a:t>
            </a:r>
            <a:r>
              <a:rPr lang="en-US" sz="1100" spc="-70" dirty="0">
                <a:latin typeface="Trebuchet MS"/>
                <a:cs typeface="Trebuchet MS"/>
              </a:rPr>
              <a:t>of</a:t>
            </a:r>
            <a:r>
              <a:rPr lang="en-US" sz="1100" spc="60" dirty="0">
                <a:latin typeface="Trebuchet MS"/>
                <a:cs typeface="Trebuchet MS"/>
              </a:rPr>
              <a:t> </a:t>
            </a:r>
            <a:r>
              <a:rPr lang="en-US" sz="1100" spc="-35" dirty="0">
                <a:latin typeface="Trebuchet MS"/>
                <a:cs typeface="Trebuchet MS"/>
              </a:rPr>
              <a:t>odd</a:t>
            </a:r>
            <a:r>
              <a:rPr lang="en-US" sz="1100" spc="60" dirty="0">
                <a:latin typeface="Trebuchet MS"/>
                <a:cs typeface="Trebuchet MS"/>
              </a:rPr>
              <a:t> </a:t>
            </a:r>
            <a:r>
              <a:rPr lang="en-US" sz="1100" spc="-70" dirty="0">
                <a:latin typeface="Trebuchet MS"/>
                <a:cs typeface="Trebuchet MS"/>
              </a:rPr>
              <a:t>cities</a:t>
            </a:r>
            <a:r>
              <a:rPr lang="en-US" sz="1100" spc="60" dirty="0">
                <a:latin typeface="Trebuchet MS"/>
                <a:cs typeface="Trebuchet MS"/>
              </a:rPr>
              <a:t> </a:t>
            </a:r>
            <a:r>
              <a:rPr lang="en-US" sz="1100" spc="-65" dirty="0">
                <a:latin typeface="Trebuchet MS"/>
                <a:cs typeface="Trebuchet MS"/>
              </a:rPr>
              <a:t>visited</a:t>
            </a:r>
            <a:r>
              <a:rPr lang="en-US" sz="1100" spc="65" dirty="0">
                <a:latin typeface="Trebuchet MS"/>
                <a:cs typeface="Trebuchet MS"/>
              </a:rPr>
              <a:t> </a:t>
            </a:r>
            <a:r>
              <a:rPr lang="en-US" sz="1100" spc="-35" dirty="0">
                <a:latin typeface="Trebuchet MS"/>
                <a:cs typeface="Trebuchet MS"/>
              </a:rPr>
              <a:t>so</a:t>
            </a:r>
            <a:r>
              <a:rPr lang="en-US" sz="1100" spc="60" dirty="0">
                <a:latin typeface="Trebuchet MS"/>
                <a:cs typeface="Trebuchet MS"/>
              </a:rPr>
              <a:t> </a:t>
            </a:r>
            <a:r>
              <a:rPr lang="en-US" sz="1100" spc="-90" dirty="0">
                <a:latin typeface="Trebuchet MS"/>
                <a:cs typeface="Trebuchet MS"/>
              </a:rPr>
              <a:t>far</a:t>
            </a:r>
            <a:r>
              <a:rPr lang="en-US" sz="1100" spc="60" dirty="0">
                <a:latin typeface="Trebuchet MS"/>
                <a:cs typeface="Trebuchet MS"/>
              </a:rPr>
              <a:t> </a:t>
            </a:r>
            <a:r>
              <a:rPr lang="en-US" sz="1100" spc="-50" dirty="0">
                <a:latin typeface="Trebuchet MS"/>
                <a:cs typeface="Trebuchet MS"/>
              </a:rPr>
              <a:t>and</a:t>
            </a:r>
            <a:r>
              <a:rPr lang="en-US" sz="1100" spc="65" dirty="0">
                <a:latin typeface="Trebuchet MS"/>
                <a:cs typeface="Trebuchet MS"/>
              </a:rPr>
              <a:t> </a:t>
            </a:r>
            <a:r>
              <a:rPr lang="en-US" sz="1100" i="1" spc="75" dirty="0">
                <a:latin typeface="Trebuchet MS"/>
                <a:cs typeface="Trebuchet MS"/>
              </a:rPr>
              <a:t>n</a:t>
            </a:r>
            <a:r>
              <a:rPr lang="en-US" sz="1200" spc="112" baseline="-12077" dirty="0">
                <a:latin typeface="Trebuchet MS"/>
                <a:cs typeface="Trebuchet MS"/>
              </a:rPr>
              <a:t>2</a:t>
            </a:r>
            <a:r>
              <a:rPr lang="en-US" sz="1200" spc="419" baseline="-12077" dirty="0">
                <a:latin typeface="Trebuchet MS"/>
                <a:cs typeface="Trebuchet MS"/>
              </a:rPr>
              <a:t> </a:t>
            </a:r>
            <a:r>
              <a:rPr lang="en-US" sz="1100" spc="-50" dirty="0">
                <a:latin typeface="Trebuchet MS"/>
                <a:cs typeface="Trebuchet MS"/>
              </a:rPr>
              <a:t>is</a:t>
            </a:r>
            <a:r>
              <a:rPr lang="en-US" sz="1100" spc="60" dirty="0">
                <a:latin typeface="Trebuchet MS"/>
                <a:cs typeface="Trebuchet MS"/>
              </a:rPr>
              <a:t> </a:t>
            </a:r>
            <a:r>
              <a:rPr lang="en-US" sz="1100" spc="-75" dirty="0">
                <a:latin typeface="Trebuchet MS"/>
                <a:cs typeface="Trebuchet MS"/>
              </a:rPr>
              <a:t>the</a:t>
            </a:r>
            <a:r>
              <a:rPr lang="en-US" sz="1100" spc="60" dirty="0">
                <a:latin typeface="Trebuchet MS"/>
                <a:cs typeface="Trebuchet MS"/>
              </a:rPr>
              <a:t> </a:t>
            </a:r>
            <a:r>
              <a:rPr lang="en-US" sz="1100" spc="-55" dirty="0">
                <a:latin typeface="Trebuchet MS"/>
                <a:cs typeface="Trebuchet MS"/>
              </a:rPr>
              <a:t>number</a:t>
            </a:r>
            <a:r>
              <a:rPr lang="en-US" sz="1100" spc="60" dirty="0">
                <a:latin typeface="Trebuchet MS"/>
                <a:cs typeface="Trebuchet MS"/>
              </a:rPr>
              <a:t> </a:t>
            </a:r>
            <a:r>
              <a:rPr lang="en-US" sz="1100" spc="-70" dirty="0">
                <a:latin typeface="Trebuchet MS"/>
                <a:cs typeface="Trebuchet MS"/>
              </a:rPr>
              <a:t>of</a:t>
            </a:r>
            <a:r>
              <a:rPr lang="en-US" sz="1100" spc="65" dirty="0">
                <a:latin typeface="Trebuchet MS"/>
                <a:cs typeface="Trebuchet MS"/>
              </a:rPr>
              <a:t> </a:t>
            </a:r>
            <a:r>
              <a:rPr lang="en-US" sz="1100" spc="-90" dirty="0">
                <a:latin typeface="Trebuchet MS"/>
                <a:cs typeface="Trebuchet MS"/>
              </a:rPr>
              <a:t>even</a:t>
            </a:r>
            <a:r>
              <a:rPr lang="en-US" sz="1100" spc="60" dirty="0">
                <a:latin typeface="Trebuchet MS"/>
                <a:cs typeface="Trebuchet MS"/>
              </a:rPr>
              <a:t> </a:t>
            </a:r>
            <a:r>
              <a:rPr lang="en-US" sz="1100" spc="-70" dirty="0">
                <a:latin typeface="Trebuchet MS"/>
                <a:cs typeface="Trebuchet MS"/>
              </a:rPr>
              <a:t>cities</a:t>
            </a:r>
            <a:r>
              <a:rPr lang="en-US" sz="1100" spc="60" dirty="0">
                <a:latin typeface="Trebuchet MS"/>
                <a:cs typeface="Trebuchet MS"/>
              </a:rPr>
              <a:t> </a:t>
            </a:r>
            <a:r>
              <a:rPr lang="en-US" sz="1100" spc="-65" dirty="0">
                <a:latin typeface="Trebuchet MS"/>
                <a:cs typeface="Trebuchet MS"/>
              </a:rPr>
              <a:t>visited</a:t>
            </a:r>
            <a:r>
              <a:rPr lang="en-US" sz="1100" spc="60" dirty="0">
                <a:latin typeface="Trebuchet MS"/>
                <a:cs typeface="Trebuchet MS"/>
              </a:rPr>
              <a:t> </a:t>
            </a:r>
            <a:r>
              <a:rPr lang="en-US" sz="1100" spc="-35" dirty="0">
                <a:latin typeface="Trebuchet MS"/>
                <a:cs typeface="Trebuchet MS"/>
              </a:rPr>
              <a:t>so</a:t>
            </a:r>
            <a:r>
              <a:rPr lang="en-US" sz="1100" spc="65" dirty="0">
                <a:latin typeface="Trebuchet MS"/>
                <a:cs typeface="Trebuchet MS"/>
              </a:rPr>
              <a:t> </a:t>
            </a:r>
            <a:r>
              <a:rPr lang="en-US" sz="1100" spc="-100" dirty="0">
                <a:latin typeface="Trebuchet MS"/>
                <a:cs typeface="Trebuchet MS"/>
              </a:rPr>
              <a:t>far.</a:t>
            </a:r>
            <a:endParaRPr lang="en-US" sz="1100" dirty="0">
              <a:latin typeface="Trebuchet MS"/>
              <a:cs typeface="Trebuchet MS"/>
            </a:endParaRPr>
          </a:p>
          <a:p>
            <a:pPr marL="283210" marR="67310" indent="-207645" algn="just">
              <a:lnSpc>
                <a:spcPct val="102000"/>
              </a:lnSpc>
              <a:spcBef>
                <a:spcPts val="90"/>
              </a:spcBef>
              <a:buFont typeface="SimSun-ExtB"/>
              <a:buChar char="•"/>
              <a:tabLst>
                <a:tab pos="283845" algn="l"/>
              </a:tabLst>
            </a:pPr>
            <a:endParaRPr lang="en-US" sz="1100" dirty="0">
              <a:latin typeface="Trebuchet MS"/>
              <a:cs typeface="Trebuchet MS"/>
            </a:endParaRPr>
          </a:p>
        </p:txBody>
      </p:sp>
    </p:spTree>
    <p:extLst>
      <p:ext uri="{BB962C8B-B14F-4D97-AF65-F5344CB8AC3E}">
        <p14:creationId xmlns:p14="http://schemas.microsoft.com/office/powerpoint/2010/main" val="32079843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3210" marR="67310" indent="-207645" algn="just">
              <a:lnSpc>
                <a:spcPct val="102000"/>
              </a:lnSpc>
              <a:spcBef>
                <a:spcPts val="90"/>
              </a:spcBef>
              <a:buFont typeface="SimSun-ExtB"/>
              <a:buChar char="•"/>
              <a:tabLst>
                <a:tab pos="283845" algn="l"/>
              </a:tabLst>
            </a:pPr>
            <a:endParaRPr lang="en-US" sz="1100" dirty="0">
              <a:latin typeface="Trebuchet MS"/>
              <a:cs typeface="Trebuchet MS"/>
            </a:endParaRPr>
          </a:p>
        </p:txBody>
      </p:sp>
    </p:spTree>
    <p:extLst>
      <p:ext uri="{BB962C8B-B14F-4D97-AF65-F5344CB8AC3E}">
        <p14:creationId xmlns:p14="http://schemas.microsoft.com/office/powerpoint/2010/main" val="36215788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70510" marR="55880" indent="-207645" algn="just">
              <a:lnSpc>
                <a:spcPct val="102000"/>
              </a:lnSpc>
              <a:spcBef>
                <a:spcPts val="90"/>
              </a:spcBef>
              <a:buFont typeface="SimSun-ExtB"/>
              <a:buChar char="•"/>
              <a:tabLst>
                <a:tab pos="271145" algn="l"/>
              </a:tabLst>
            </a:pPr>
            <a:r>
              <a:rPr lang="en-US" sz="1100" spc="-55" dirty="0">
                <a:latin typeface="Trebuchet MS"/>
                <a:cs typeface="Trebuchet MS"/>
              </a:rPr>
              <a:t>Recall </a:t>
            </a:r>
            <a:r>
              <a:rPr lang="en-US" sz="1100" spc="-45" dirty="0">
                <a:latin typeface="Trebuchet MS"/>
                <a:cs typeface="Trebuchet MS"/>
              </a:rPr>
              <a:t>that </a:t>
            </a:r>
            <a:r>
              <a:rPr lang="en-US" sz="1100" spc="-135" dirty="0">
                <a:latin typeface="Trebuchet MS"/>
                <a:cs typeface="Trebuchet MS"/>
              </a:rPr>
              <a:t>we </a:t>
            </a:r>
            <a:r>
              <a:rPr lang="en-US" sz="1100" spc="-65" dirty="0">
                <a:latin typeface="Trebuchet MS"/>
                <a:cs typeface="Trebuchet MS"/>
              </a:rPr>
              <a:t>used </a:t>
            </a:r>
            <a:r>
              <a:rPr lang="en-US" sz="1100" spc="-50" dirty="0">
                <a:latin typeface="Trebuchet MS"/>
                <a:cs typeface="Trebuchet MS"/>
              </a:rPr>
              <a:t>dynamic </a:t>
            </a:r>
            <a:r>
              <a:rPr lang="en-US" sz="1100" spc="-45" dirty="0">
                <a:latin typeface="Trebuchet MS"/>
                <a:cs typeface="Trebuchet MS"/>
              </a:rPr>
              <a:t>programming to </a:t>
            </a:r>
            <a:r>
              <a:rPr lang="en-US" sz="1100" spc="-60" dirty="0">
                <a:latin typeface="Trebuchet MS"/>
                <a:cs typeface="Trebuchet MS"/>
              </a:rPr>
              <a:t>compute </a:t>
            </a:r>
            <a:r>
              <a:rPr lang="en-US" sz="1100" spc="-75" dirty="0">
                <a:latin typeface="Trebuchet MS"/>
                <a:cs typeface="Trebuchet MS"/>
              </a:rPr>
              <a:t>the future </a:t>
            </a:r>
            <a:r>
              <a:rPr lang="en-US" sz="1100" spc="-45" dirty="0">
                <a:latin typeface="Trebuchet MS"/>
                <a:cs typeface="Trebuchet MS"/>
              </a:rPr>
              <a:t>cost </a:t>
            </a:r>
            <a:r>
              <a:rPr lang="en-US" sz="1100" spc="-70" dirty="0">
                <a:latin typeface="Trebuchet MS"/>
                <a:cs typeface="Trebuchet MS"/>
              </a:rPr>
              <a:t>of </a:t>
            </a:r>
            <a:r>
              <a:rPr lang="en-US" sz="1100" spc="-80" dirty="0">
                <a:latin typeface="Trebuchet MS"/>
                <a:cs typeface="Trebuchet MS"/>
              </a:rPr>
              <a:t>each </a:t>
            </a:r>
            <a:r>
              <a:rPr lang="en-US" sz="1100" spc="-65" dirty="0">
                <a:latin typeface="Trebuchet MS"/>
                <a:cs typeface="Trebuchet MS"/>
              </a:rPr>
              <a:t>state </a:t>
            </a:r>
            <a:r>
              <a:rPr lang="en-US" sz="1100" i="1" spc="-10" dirty="0">
                <a:latin typeface="Trebuchet MS"/>
                <a:cs typeface="Trebuchet MS"/>
              </a:rPr>
              <a:t>s</a:t>
            </a:r>
            <a:r>
              <a:rPr lang="en-US" sz="1100" spc="-10" dirty="0">
                <a:latin typeface="Trebuchet MS"/>
                <a:cs typeface="Trebuchet MS"/>
              </a:rPr>
              <a:t>, </a:t>
            </a:r>
            <a:r>
              <a:rPr lang="en-US" sz="1100" spc="-75" dirty="0">
                <a:latin typeface="Trebuchet MS"/>
                <a:cs typeface="Trebuchet MS"/>
              </a:rPr>
              <a:t>the </a:t>
            </a:r>
            <a:r>
              <a:rPr lang="en-US" sz="1100" spc="-45" dirty="0">
                <a:latin typeface="Trebuchet MS"/>
                <a:cs typeface="Trebuchet MS"/>
              </a:rPr>
              <a:t>cost </a:t>
            </a:r>
            <a:r>
              <a:rPr lang="en-US" sz="1100" spc="-70" dirty="0">
                <a:latin typeface="Trebuchet MS"/>
                <a:cs typeface="Trebuchet MS"/>
              </a:rPr>
              <a:t>of </a:t>
            </a:r>
            <a:r>
              <a:rPr lang="en-US" sz="1100" spc="-75" dirty="0">
                <a:latin typeface="Trebuchet MS"/>
                <a:cs typeface="Trebuchet MS"/>
              </a:rPr>
              <a:t>the </a:t>
            </a:r>
            <a:r>
              <a:rPr lang="en-US" sz="1100" spc="-70" dirty="0">
                <a:latin typeface="Trebuchet MS"/>
                <a:cs typeface="Trebuchet MS"/>
              </a:rPr>
              <a:t> </a:t>
            </a:r>
            <a:r>
              <a:rPr lang="en-US" sz="1100" spc="-45" dirty="0">
                <a:latin typeface="Trebuchet MS"/>
                <a:cs typeface="Trebuchet MS"/>
              </a:rPr>
              <a:t>minimum</a:t>
            </a:r>
            <a:r>
              <a:rPr lang="en-US" sz="1100" spc="55" dirty="0">
                <a:latin typeface="Trebuchet MS"/>
                <a:cs typeface="Trebuchet MS"/>
              </a:rPr>
              <a:t> </a:t>
            </a:r>
            <a:r>
              <a:rPr lang="en-US" sz="1100" spc="-45" dirty="0">
                <a:latin typeface="Trebuchet MS"/>
                <a:cs typeface="Trebuchet MS"/>
              </a:rPr>
              <a:t>cost</a:t>
            </a:r>
            <a:r>
              <a:rPr lang="en-US" sz="1100" spc="60" dirty="0">
                <a:latin typeface="Trebuchet MS"/>
                <a:cs typeface="Trebuchet MS"/>
              </a:rPr>
              <a:t> </a:t>
            </a:r>
            <a:r>
              <a:rPr lang="en-US" sz="1100" spc="-50" dirty="0">
                <a:latin typeface="Trebuchet MS"/>
                <a:cs typeface="Trebuchet MS"/>
              </a:rPr>
              <a:t>path</a:t>
            </a:r>
            <a:r>
              <a:rPr lang="en-US" sz="1100" spc="60" dirty="0">
                <a:latin typeface="Trebuchet MS"/>
                <a:cs typeface="Trebuchet MS"/>
              </a:rPr>
              <a:t> </a:t>
            </a:r>
            <a:r>
              <a:rPr lang="en-US" sz="1100" spc="-60" dirty="0">
                <a:latin typeface="Trebuchet MS"/>
                <a:cs typeface="Trebuchet MS"/>
              </a:rPr>
              <a:t>from</a:t>
            </a:r>
            <a:r>
              <a:rPr lang="en-US" sz="1100" spc="60" dirty="0">
                <a:latin typeface="Trebuchet MS"/>
                <a:cs typeface="Trebuchet MS"/>
              </a:rPr>
              <a:t> </a:t>
            </a:r>
            <a:r>
              <a:rPr lang="en-US" sz="1100" i="1" spc="114" dirty="0">
                <a:latin typeface="Trebuchet MS"/>
                <a:cs typeface="Trebuchet MS"/>
              </a:rPr>
              <a:t>s</a:t>
            </a:r>
            <a:r>
              <a:rPr lang="en-US" sz="1100" i="1" spc="60" dirty="0">
                <a:latin typeface="Trebuchet MS"/>
                <a:cs typeface="Trebuchet MS"/>
              </a:rPr>
              <a:t> </a:t>
            </a:r>
            <a:r>
              <a:rPr lang="en-US" sz="1100" spc="-45" dirty="0">
                <a:latin typeface="Trebuchet MS"/>
                <a:cs typeface="Trebuchet MS"/>
              </a:rPr>
              <a:t>to</a:t>
            </a:r>
            <a:r>
              <a:rPr lang="en-US" sz="1100" spc="60" dirty="0">
                <a:latin typeface="Trebuchet MS"/>
                <a:cs typeface="Trebuchet MS"/>
              </a:rPr>
              <a:t> </a:t>
            </a:r>
            <a:r>
              <a:rPr lang="en-US" sz="1100" spc="-60" dirty="0">
                <a:latin typeface="Trebuchet MS"/>
                <a:cs typeface="Trebuchet MS"/>
              </a:rPr>
              <a:t>a</a:t>
            </a:r>
            <a:r>
              <a:rPr lang="en-US" sz="1100" spc="60" dirty="0">
                <a:latin typeface="Trebuchet MS"/>
                <a:cs typeface="Trebuchet MS"/>
              </a:rPr>
              <a:t> </a:t>
            </a:r>
            <a:r>
              <a:rPr lang="en-US" sz="1100" spc="-80" dirty="0">
                <a:latin typeface="Trebuchet MS"/>
                <a:cs typeface="Trebuchet MS"/>
              </a:rPr>
              <a:t>end</a:t>
            </a:r>
            <a:r>
              <a:rPr lang="en-US" sz="1100" spc="60" dirty="0">
                <a:latin typeface="Trebuchet MS"/>
                <a:cs typeface="Trebuchet MS"/>
              </a:rPr>
              <a:t> </a:t>
            </a:r>
            <a:r>
              <a:rPr lang="en-US" sz="1100" spc="-80" dirty="0">
                <a:latin typeface="Trebuchet MS"/>
                <a:cs typeface="Trebuchet MS"/>
              </a:rPr>
              <a:t>state.</a:t>
            </a:r>
            <a:endParaRPr lang="en-US" sz="1100" dirty="0">
              <a:latin typeface="Trebuchet MS"/>
              <a:cs typeface="Trebuchet MS"/>
            </a:endParaRPr>
          </a:p>
          <a:p>
            <a:pPr marL="270510" marR="53975" indent="-207645" algn="just">
              <a:lnSpc>
                <a:spcPct val="102000"/>
              </a:lnSpc>
              <a:spcBef>
                <a:spcPts val="85"/>
              </a:spcBef>
              <a:buFont typeface="SimSun-ExtB"/>
              <a:buChar char="•"/>
              <a:tabLst>
                <a:tab pos="271145" algn="l"/>
              </a:tabLst>
            </a:pPr>
            <a:r>
              <a:rPr lang="en-US" sz="1100" spc="-10" dirty="0">
                <a:latin typeface="Trebuchet MS"/>
                <a:cs typeface="Trebuchet MS"/>
              </a:rPr>
              <a:t>We </a:t>
            </a:r>
            <a:r>
              <a:rPr lang="en-US" sz="1100" spc="-55" dirty="0">
                <a:latin typeface="Trebuchet MS"/>
                <a:cs typeface="Trebuchet MS"/>
              </a:rPr>
              <a:t>can </a:t>
            </a:r>
            <a:r>
              <a:rPr lang="en-US" sz="1100" spc="-45" dirty="0">
                <a:latin typeface="Trebuchet MS"/>
                <a:cs typeface="Trebuchet MS"/>
              </a:rPr>
              <a:t>analogously </a:t>
            </a:r>
            <a:r>
              <a:rPr lang="en-US" sz="1100" spc="-95" dirty="0">
                <a:latin typeface="Trebuchet MS"/>
                <a:cs typeface="Trebuchet MS"/>
              </a:rPr>
              <a:t>define </a:t>
            </a:r>
            <a:r>
              <a:rPr lang="en-US" sz="1100" dirty="0" err="1">
                <a:latin typeface="Trebuchet MS"/>
                <a:cs typeface="Trebuchet MS"/>
              </a:rPr>
              <a:t>PastCost</a:t>
            </a:r>
            <a:r>
              <a:rPr lang="en-US" sz="1100" dirty="0">
                <a:latin typeface="Trebuchet MS"/>
                <a:cs typeface="Trebuchet MS"/>
              </a:rPr>
              <a:t>(</a:t>
            </a:r>
            <a:r>
              <a:rPr lang="en-US" sz="1100" i="1" dirty="0">
                <a:latin typeface="Trebuchet MS"/>
                <a:cs typeface="Trebuchet MS"/>
              </a:rPr>
              <a:t>s</a:t>
            </a:r>
            <a:r>
              <a:rPr lang="en-US" sz="1100" dirty="0">
                <a:latin typeface="Trebuchet MS"/>
                <a:cs typeface="Trebuchet MS"/>
              </a:rPr>
              <a:t>), </a:t>
            </a:r>
            <a:r>
              <a:rPr lang="en-US" sz="1100" spc="-75" dirty="0">
                <a:latin typeface="Trebuchet MS"/>
                <a:cs typeface="Trebuchet MS"/>
              </a:rPr>
              <a:t>the </a:t>
            </a:r>
            <a:r>
              <a:rPr lang="en-US" sz="1100" spc="-45" dirty="0">
                <a:latin typeface="Trebuchet MS"/>
                <a:cs typeface="Trebuchet MS"/>
              </a:rPr>
              <a:t>cost </a:t>
            </a:r>
            <a:r>
              <a:rPr lang="en-US" sz="1100" spc="-70" dirty="0">
                <a:latin typeface="Trebuchet MS"/>
                <a:cs typeface="Trebuchet MS"/>
              </a:rPr>
              <a:t>of </a:t>
            </a:r>
            <a:r>
              <a:rPr lang="en-US" sz="1100" spc="-75" dirty="0">
                <a:latin typeface="Trebuchet MS"/>
                <a:cs typeface="Trebuchet MS"/>
              </a:rPr>
              <a:t>the </a:t>
            </a:r>
            <a:r>
              <a:rPr lang="en-US" sz="1100" spc="-45" dirty="0">
                <a:latin typeface="Trebuchet MS"/>
                <a:cs typeface="Trebuchet MS"/>
              </a:rPr>
              <a:t>minimum cost </a:t>
            </a:r>
            <a:r>
              <a:rPr lang="en-US" sz="1100" spc="-50" dirty="0">
                <a:latin typeface="Trebuchet MS"/>
                <a:cs typeface="Trebuchet MS"/>
              </a:rPr>
              <a:t>path </a:t>
            </a:r>
            <a:r>
              <a:rPr lang="en-US" sz="1100" spc="-60" dirty="0">
                <a:latin typeface="Trebuchet MS"/>
                <a:cs typeface="Trebuchet MS"/>
              </a:rPr>
              <a:t>from </a:t>
            </a:r>
            <a:r>
              <a:rPr lang="en-US" sz="1100" spc="-75" dirty="0">
                <a:latin typeface="Trebuchet MS"/>
                <a:cs typeface="Trebuchet MS"/>
              </a:rPr>
              <a:t>the </a:t>
            </a:r>
            <a:r>
              <a:rPr lang="en-US" sz="1100" spc="-60" dirty="0">
                <a:latin typeface="Trebuchet MS"/>
                <a:cs typeface="Trebuchet MS"/>
              </a:rPr>
              <a:t>start </a:t>
            </a:r>
            <a:r>
              <a:rPr lang="en-US" sz="1100" spc="-65" dirty="0">
                <a:latin typeface="Trebuchet MS"/>
                <a:cs typeface="Trebuchet MS"/>
              </a:rPr>
              <a:t>state </a:t>
            </a:r>
            <a:r>
              <a:rPr lang="en-US" sz="1100" spc="-45" dirty="0">
                <a:latin typeface="Trebuchet MS"/>
                <a:cs typeface="Trebuchet MS"/>
              </a:rPr>
              <a:t>to </a:t>
            </a:r>
            <a:r>
              <a:rPr lang="en-US" sz="1100" i="1" spc="-10" dirty="0">
                <a:latin typeface="Trebuchet MS"/>
                <a:cs typeface="Trebuchet MS"/>
              </a:rPr>
              <a:t>s</a:t>
            </a:r>
            <a:r>
              <a:rPr lang="en-US" sz="1100" spc="-10" dirty="0">
                <a:latin typeface="Trebuchet MS"/>
                <a:cs typeface="Trebuchet MS"/>
              </a:rPr>
              <a:t>. </a:t>
            </a:r>
            <a:r>
              <a:rPr lang="en-US" sz="1100" spc="-45" dirty="0">
                <a:latin typeface="Trebuchet MS"/>
                <a:cs typeface="Trebuchet MS"/>
              </a:rPr>
              <a:t>If </a:t>
            </a:r>
            <a:r>
              <a:rPr lang="en-US" sz="1100" spc="-40" dirty="0">
                <a:latin typeface="Trebuchet MS"/>
                <a:cs typeface="Trebuchet MS"/>
              </a:rPr>
              <a:t> </a:t>
            </a:r>
            <a:r>
              <a:rPr lang="en-US" sz="1100" spc="-65" dirty="0">
                <a:latin typeface="Trebuchet MS"/>
                <a:cs typeface="Trebuchet MS"/>
              </a:rPr>
              <a:t>instead </a:t>
            </a:r>
            <a:r>
              <a:rPr lang="en-US" sz="1100" spc="-70" dirty="0">
                <a:latin typeface="Trebuchet MS"/>
                <a:cs typeface="Trebuchet MS"/>
              </a:rPr>
              <a:t>of </a:t>
            </a:r>
            <a:r>
              <a:rPr lang="en-US" sz="1100" spc="-35" dirty="0">
                <a:latin typeface="Trebuchet MS"/>
                <a:cs typeface="Trebuchet MS"/>
              </a:rPr>
              <a:t>having </a:t>
            </a:r>
            <a:r>
              <a:rPr lang="en-US" sz="1100" spc="-65" dirty="0">
                <a:latin typeface="Trebuchet MS"/>
                <a:cs typeface="Trebuchet MS"/>
              </a:rPr>
              <a:t>access </a:t>
            </a:r>
            <a:r>
              <a:rPr lang="en-US" sz="1100" spc="-45" dirty="0">
                <a:latin typeface="Trebuchet MS"/>
                <a:cs typeface="Trebuchet MS"/>
              </a:rPr>
              <a:t>to </a:t>
            </a:r>
            <a:r>
              <a:rPr lang="en-US" sz="1100" spc="-75" dirty="0">
                <a:latin typeface="Trebuchet MS"/>
                <a:cs typeface="Trebuchet MS"/>
              </a:rPr>
              <a:t>the </a:t>
            </a:r>
            <a:r>
              <a:rPr lang="en-US" sz="1100" spc="-60" dirty="0">
                <a:latin typeface="Trebuchet MS"/>
                <a:cs typeface="Trebuchet MS"/>
              </a:rPr>
              <a:t>successors </a:t>
            </a:r>
            <a:r>
              <a:rPr lang="en-US" sz="1100" spc="-55" dirty="0">
                <a:latin typeface="Trebuchet MS"/>
                <a:cs typeface="Trebuchet MS"/>
              </a:rPr>
              <a:t>via </a:t>
            </a:r>
            <a:r>
              <a:rPr lang="en-US" sz="1100" spc="-5" dirty="0" err="1">
                <a:latin typeface="Trebuchet MS"/>
                <a:cs typeface="Trebuchet MS"/>
              </a:rPr>
              <a:t>Succ</a:t>
            </a:r>
            <a:r>
              <a:rPr lang="en-US" sz="1100" spc="-5" dirty="0">
                <a:latin typeface="Trebuchet MS"/>
                <a:cs typeface="Trebuchet MS"/>
              </a:rPr>
              <a:t>(</a:t>
            </a:r>
            <a:r>
              <a:rPr lang="en-US" sz="1100" i="1" spc="-5" dirty="0">
                <a:latin typeface="Trebuchet MS"/>
                <a:cs typeface="Trebuchet MS"/>
              </a:rPr>
              <a:t>s, </a:t>
            </a:r>
            <a:r>
              <a:rPr lang="en-US" sz="1100" i="1" spc="-25" dirty="0">
                <a:latin typeface="Trebuchet MS"/>
                <a:cs typeface="Trebuchet MS"/>
              </a:rPr>
              <a:t>a</a:t>
            </a:r>
            <a:r>
              <a:rPr lang="en-US" sz="1100" spc="-25" dirty="0">
                <a:latin typeface="Trebuchet MS"/>
                <a:cs typeface="Trebuchet MS"/>
              </a:rPr>
              <a:t>), </a:t>
            </a:r>
            <a:r>
              <a:rPr lang="en-US" sz="1100" spc="-135" dirty="0">
                <a:latin typeface="Trebuchet MS"/>
                <a:cs typeface="Trebuchet MS"/>
              </a:rPr>
              <a:t>we </a:t>
            </a:r>
            <a:r>
              <a:rPr lang="en-US" sz="1100" spc="-50" dirty="0">
                <a:latin typeface="Trebuchet MS"/>
                <a:cs typeface="Trebuchet MS"/>
              </a:rPr>
              <a:t>had </a:t>
            </a:r>
            <a:r>
              <a:rPr lang="en-US" sz="1100" spc="-65" dirty="0">
                <a:latin typeface="Trebuchet MS"/>
                <a:cs typeface="Trebuchet MS"/>
              </a:rPr>
              <a:t>access </a:t>
            </a:r>
            <a:r>
              <a:rPr lang="en-US" sz="1100" spc="-45" dirty="0">
                <a:latin typeface="Trebuchet MS"/>
                <a:cs typeface="Trebuchet MS"/>
              </a:rPr>
              <a:t>to </a:t>
            </a:r>
            <a:r>
              <a:rPr lang="en-US" sz="1100" spc="-80" dirty="0">
                <a:latin typeface="Trebuchet MS"/>
                <a:cs typeface="Trebuchet MS"/>
              </a:rPr>
              <a:t>predecessors </a:t>
            </a:r>
            <a:r>
              <a:rPr lang="en-US" sz="1100" spc="-25" dirty="0">
                <a:latin typeface="Trebuchet MS"/>
                <a:cs typeface="Trebuchet MS"/>
              </a:rPr>
              <a:t>(think </a:t>
            </a:r>
            <a:r>
              <a:rPr lang="en-US" sz="1100" spc="-70" dirty="0">
                <a:latin typeface="Trebuchet MS"/>
                <a:cs typeface="Trebuchet MS"/>
              </a:rPr>
              <a:t>of </a:t>
            </a:r>
            <a:r>
              <a:rPr lang="en-US" sz="1100" spc="-65" dirty="0">
                <a:latin typeface="Trebuchet MS"/>
                <a:cs typeface="Trebuchet MS"/>
              </a:rPr>
              <a:t>reversing </a:t>
            </a:r>
            <a:r>
              <a:rPr lang="en-US" sz="1100" spc="-60" dirty="0">
                <a:latin typeface="Trebuchet MS"/>
                <a:cs typeface="Trebuchet MS"/>
              </a:rPr>
              <a:t> </a:t>
            </a:r>
            <a:r>
              <a:rPr lang="en-US" sz="1100" spc="-75" dirty="0">
                <a:latin typeface="Trebuchet MS"/>
                <a:cs typeface="Trebuchet MS"/>
              </a:rPr>
              <a:t>the</a:t>
            </a:r>
            <a:r>
              <a:rPr lang="en-US" sz="1100" spc="60" dirty="0">
                <a:latin typeface="Trebuchet MS"/>
                <a:cs typeface="Trebuchet MS"/>
              </a:rPr>
              <a:t> </a:t>
            </a:r>
            <a:r>
              <a:rPr lang="en-US" sz="1100" spc="-75" dirty="0">
                <a:latin typeface="Trebuchet MS"/>
                <a:cs typeface="Trebuchet MS"/>
              </a:rPr>
              <a:t>edges</a:t>
            </a:r>
            <a:r>
              <a:rPr lang="en-US" sz="1100" spc="60" dirty="0">
                <a:latin typeface="Trebuchet MS"/>
                <a:cs typeface="Trebuchet MS"/>
              </a:rPr>
              <a:t> </a:t>
            </a:r>
            <a:r>
              <a:rPr lang="en-US" sz="1100" spc="-50" dirty="0">
                <a:latin typeface="Trebuchet MS"/>
                <a:cs typeface="Trebuchet MS"/>
              </a:rPr>
              <a:t>in</a:t>
            </a:r>
            <a:r>
              <a:rPr lang="en-US" sz="1100" spc="60" dirty="0">
                <a:latin typeface="Trebuchet MS"/>
                <a:cs typeface="Trebuchet MS"/>
              </a:rPr>
              <a:t> </a:t>
            </a:r>
            <a:r>
              <a:rPr lang="en-US" sz="1100" spc="-75" dirty="0">
                <a:latin typeface="Trebuchet MS"/>
                <a:cs typeface="Trebuchet MS"/>
              </a:rPr>
              <a:t>the</a:t>
            </a:r>
            <a:r>
              <a:rPr lang="en-US" sz="1100" spc="60" dirty="0">
                <a:latin typeface="Trebuchet MS"/>
                <a:cs typeface="Trebuchet MS"/>
              </a:rPr>
              <a:t> </a:t>
            </a:r>
            <a:r>
              <a:rPr lang="en-US" sz="1100" spc="-65" dirty="0">
                <a:latin typeface="Trebuchet MS"/>
                <a:cs typeface="Trebuchet MS"/>
              </a:rPr>
              <a:t>state</a:t>
            </a:r>
            <a:r>
              <a:rPr lang="en-US" sz="1100" spc="60" dirty="0">
                <a:latin typeface="Trebuchet MS"/>
                <a:cs typeface="Trebuchet MS"/>
              </a:rPr>
              <a:t> </a:t>
            </a:r>
            <a:r>
              <a:rPr lang="en-US" sz="1100" spc="-40" dirty="0">
                <a:latin typeface="Trebuchet MS"/>
                <a:cs typeface="Trebuchet MS"/>
              </a:rPr>
              <a:t>graph),</a:t>
            </a:r>
            <a:r>
              <a:rPr lang="en-US" sz="1100" spc="60" dirty="0">
                <a:latin typeface="Trebuchet MS"/>
                <a:cs typeface="Trebuchet MS"/>
              </a:rPr>
              <a:t> </a:t>
            </a:r>
            <a:r>
              <a:rPr lang="en-US" sz="1100" spc="-65" dirty="0">
                <a:latin typeface="Trebuchet MS"/>
                <a:cs typeface="Trebuchet MS"/>
              </a:rPr>
              <a:t>then</a:t>
            </a:r>
            <a:r>
              <a:rPr lang="en-US" sz="1100" spc="60" dirty="0">
                <a:latin typeface="Trebuchet MS"/>
                <a:cs typeface="Trebuchet MS"/>
              </a:rPr>
              <a:t> </a:t>
            </a:r>
            <a:r>
              <a:rPr lang="en-US" sz="1100" spc="-135" dirty="0">
                <a:latin typeface="Trebuchet MS"/>
                <a:cs typeface="Trebuchet MS"/>
              </a:rPr>
              <a:t>we</a:t>
            </a:r>
            <a:r>
              <a:rPr lang="en-US" sz="1100" spc="60" dirty="0">
                <a:latin typeface="Trebuchet MS"/>
                <a:cs typeface="Trebuchet MS"/>
              </a:rPr>
              <a:t> </a:t>
            </a:r>
            <a:r>
              <a:rPr lang="en-US" sz="1100" spc="-55" dirty="0">
                <a:latin typeface="Trebuchet MS"/>
                <a:cs typeface="Trebuchet MS"/>
              </a:rPr>
              <a:t>could</a:t>
            </a:r>
            <a:r>
              <a:rPr lang="en-US" sz="1100" spc="60" dirty="0">
                <a:latin typeface="Trebuchet MS"/>
                <a:cs typeface="Trebuchet MS"/>
              </a:rPr>
              <a:t> </a:t>
            </a:r>
            <a:r>
              <a:rPr lang="en-US" sz="1100" spc="-95" dirty="0">
                <a:latin typeface="Trebuchet MS"/>
                <a:cs typeface="Trebuchet MS"/>
              </a:rPr>
              <a:t>define</a:t>
            </a:r>
            <a:r>
              <a:rPr lang="en-US" sz="1100" spc="60" dirty="0">
                <a:latin typeface="Trebuchet MS"/>
                <a:cs typeface="Trebuchet MS"/>
              </a:rPr>
              <a:t> </a:t>
            </a:r>
            <a:r>
              <a:rPr lang="en-US" sz="1100" spc="-60" dirty="0">
                <a:latin typeface="Trebuchet MS"/>
                <a:cs typeface="Trebuchet MS"/>
              </a:rPr>
              <a:t>a</a:t>
            </a:r>
            <a:r>
              <a:rPr lang="en-US" sz="1100" spc="65" dirty="0">
                <a:latin typeface="Trebuchet MS"/>
                <a:cs typeface="Trebuchet MS"/>
              </a:rPr>
              <a:t> </a:t>
            </a:r>
            <a:r>
              <a:rPr lang="en-US" sz="1100" spc="-50" dirty="0">
                <a:latin typeface="Trebuchet MS"/>
                <a:cs typeface="Trebuchet MS"/>
              </a:rPr>
              <a:t>dynamic</a:t>
            </a:r>
            <a:r>
              <a:rPr lang="en-US" sz="1100" spc="60" dirty="0">
                <a:latin typeface="Trebuchet MS"/>
                <a:cs typeface="Trebuchet MS"/>
              </a:rPr>
              <a:t> </a:t>
            </a:r>
            <a:r>
              <a:rPr lang="en-US" sz="1100" spc="-50" dirty="0">
                <a:latin typeface="Trebuchet MS"/>
                <a:cs typeface="Trebuchet MS"/>
              </a:rPr>
              <a:t>program</a:t>
            </a:r>
            <a:r>
              <a:rPr lang="en-US" sz="1100" spc="60" dirty="0">
                <a:latin typeface="Trebuchet MS"/>
                <a:cs typeface="Trebuchet MS"/>
              </a:rPr>
              <a:t> </a:t>
            </a:r>
            <a:r>
              <a:rPr lang="en-US" sz="1100" spc="-45" dirty="0">
                <a:latin typeface="Trebuchet MS"/>
                <a:cs typeface="Trebuchet MS"/>
              </a:rPr>
              <a:t>to</a:t>
            </a:r>
            <a:r>
              <a:rPr lang="en-US" sz="1100" spc="60" dirty="0">
                <a:latin typeface="Trebuchet MS"/>
                <a:cs typeface="Trebuchet MS"/>
              </a:rPr>
              <a:t> </a:t>
            </a:r>
            <a:r>
              <a:rPr lang="en-US" sz="1100" spc="-60" dirty="0">
                <a:latin typeface="Trebuchet MS"/>
                <a:cs typeface="Trebuchet MS"/>
              </a:rPr>
              <a:t>compute</a:t>
            </a:r>
            <a:r>
              <a:rPr lang="en-US" sz="1100" spc="60" dirty="0">
                <a:latin typeface="Trebuchet MS"/>
                <a:cs typeface="Trebuchet MS"/>
              </a:rPr>
              <a:t> </a:t>
            </a:r>
            <a:r>
              <a:rPr lang="en-US" sz="1100" spc="-75" dirty="0">
                <a:latin typeface="Trebuchet MS"/>
                <a:cs typeface="Trebuchet MS"/>
              </a:rPr>
              <a:t>all</a:t>
            </a:r>
            <a:r>
              <a:rPr lang="en-US" sz="1100" spc="60" dirty="0">
                <a:latin typeface="Trebuchet MS"/>
                <a:cs typeface="Trebuchet MS"/>
              </a:rPr>
              <a:t> </a:t>
            </a:r>
            <a:r>
              <a:rPr lang="en-US" sz="1100" spc="-75" dirty="0">
                <a:latin typeface="Trebuchet MS"/>
                <a:cs typeface="Trebuchet MS"/>
              </a:rPr>
              <a:t>the</a:t>
            </a:r>
            <a:r>
              <a:rPr lang="en-US" sz="1100" spc="60" dirty="0">
                <a:latin typeface="Trebuchet MS"/>
                <a:cs typeface="Trebuchet MS"/>
              </a:rPr>
              <a:t> </a:t>
            </a:r>
            <a:r>
              <a:rPr lang="en-US" sz="1100" dirty="0" err="1">
                <a:latin typeface="Trebuchet MS"/>
                <a:cs typeface="Trebuchet MS"/>
              </a:rPr>
              <a:t>PastCost</a:t>
            </a:r>
            <a:r>
              <a:rPr lang="en-US" sz="1100" dirty="0">
                <a:latin typeface="Trebuchet MS"/>
                <a:cs typeface="Trebuchet MS"/>
              </a:rPr>
              <a:t>(</a:t>
            </a:r>
            <a:r>
              <a:rPr lang="en-US" sz="1100" i="1" dirty="0">
                <a:latin typeface="Trebuchet MS"/>
                <a:cs typeface="Trebuchet MS"/>
              </a:rPr>
              <a:t>s</a:t>
            </a:r>
            <a:r>
              <a:rPr lang="en-US" sz="1100" dirty="0">
                <a:latin typeface="Trebuchet MS"/>
                <a:cs typeface="Trebuchet MS"/>
              </a:rPr>
              <a:t>).</a:t>
            </a:r>
          </a:p>
          <a:p>
            <a:pPr marL="270510" marR="56515" indent="-207645" algn="just">
              <a:lnSpc>
                <a:spcPct val="102000"/>
              </a:lnSpc>
              <a:spcBef>
                <a:spcPts val="85"/>
              </a:spcBef>
              <a:buFont typeface="SimSun-ExtB"/>
              <a:buChar char="•"/>
              <a:tabLst>
                <a:tab pos="271145" algn="l"/>
              </a:tabLst>
            </a:pPr>
            <a:r>
              <a:rPr lang="en-US" sz="1100" spc="-15" dirty="0">
                <a:latin typeface="Trebuchet MS"/>
                <a:cs typeface="Trebuchet MS"/>
              </a:rPr>
              <a:t>Dynamic </a:t>
            </a:r>
            <a:r>
              <a:rPr lang="en-US" sz="1100" spc="-45" dirty="0">
                <a:latin typeface="Trebuchet MS"/>
                <a:cs typeface="Trebuchet MS"/>
              </a:rPr>
              <a:t>programming </a:t>
            </a:r>
            <a:r>
              <a:rPr lang="en-US" sz="1100" spc="-90" dirty="0">
                <a:latin typeface="Trebuchet MS"/>
                <a:cs typeface="Trebuchet MS"/>
              </a:rPr>
              <a:t>relies </a:t>
            </a:r>
            <a:r>
              <a:rPr lang="en-US" sz="1100" spc="-40" dirty="0">
                <a:latin typeface="Trebuchet MS"/>
                <a:cs typeface="Trebuchet MS"/>
              </a:rPr>
              <a:t>on </a:t>
            </a:r>
            <a:r>
              <a:rPr lang="en-US" sz="1100" spc="-75" dirty="0">
                <a:latin typeface="Trebuchet MS"/>
                <a:cs typeface="Trebuchet MS"/>
              </a:rPr>
              <a:t>the absence </a:t>
            </a:r>
            <a:r>
              <a:rPr lang="en-US" sz="1100" spc="-70" dirty="0">
                <a:latin typeface="Trebuchet MS"/>
                <a:cs typeface="Trebuchet MS"/>
              </a:rPr>
              <a:t>of </a:t>
            </a:r>
            <a:r>
              <a:rPr lang="en-US" sz="1100" spc="-85" dirty="0">
                <a:latin typeface="Trebuchet MS"/>
                <a:cs typeface="Trebuchet MS"/>
              </a:rPr>
              <a:t>cycles, </a:t>
            </a:r>
            <a:r>
              <a:rPr lang="en-US" sz="1100" spc="-35" dirty="0">
                <a:latin typeface="Trebuchet MS"/>
                <a:cs typeface="Trebuchet MS"/>
              </a:rPr>
              <a:t>so </a:t>
            </a:r>
            <a:r>
              <a:rPr lang="en-US" sz="1100" spc="-45" dirty="0">
                <a:latin typeface="Trebuchet MS"/>
                <a:cs typeface="Trebuchet MS"/>
              </a:rPr>
              <a:t>that </a:t>
            </a:r>
            <a:r>
              <a:rPr lang="en-US" sz="1100" spc="-90" dirty="0">
                <a:latin typeface="Trebuchet MS"/>
                <a:cs typeface="Trebuchet MS"/>
              </a:rPr>
              <a:t>there </a:t>
            </a:r>
            <a:r>
              <a:rPr lang="en-US" sz="1100" spc="-50" dirty="0">
                <a:latin typeface="Trebuchet MS"/>
                <a:cs typeface="Trebuchet MS"/>
              </a:rPr>
              <a:t>is </a:t>
            </a:r>
            <a:r>
              <a:rPr lang="en-US" sz="1100" spc="-75" dirty="0">
                <a:latin typeface="Trebuchet MS"/>
                <a:cs typeface="Trebuchet MS"/>
              </a:rPr>
              <a:t>always </a:t>
            </a:r>
            <a:r>
              <a:rPr lang="en-US" sz="1100" spc="-60" dirty="0">
                <a:latin typeface="Trebuchet MS"/>
                <a:cs typeface="Trebuchet MS"/>
              </a:rPr>
              <a:t>a </a:t>
            </a:r>
            <a:r>
              <a:rPr lang="en-US" sz="1100" spc="-95" dirty="0">
                <a:latin typeface="Trebuchet MS"/>
                <a:cs typeface="Trebuchet MS"/>
              </a:rPr>
              <a:t>clear </a:t>
            </a:r>
            <a:r>
              <a:rPr lang="en-US" sz="1100" spc="-85" dirty="0">
                <a:latin typeface="Trebuchet MS"/>
                <a:cs typeface="Trebuchet MS"/>
              </a:rPr>
              <a:t>order </a:t>
            </a:r>
            <a:r>
              <a:rPr lang="en-US" sz="1100" spc="-50" dirty="0">
                <a:latin typeface="Trebuchet MS"/>
                <a:cs typeface="Trebuchet MS"/>
              </a:rPr>
              <a:t>in </a:t>
            </a:r>
            <a:r>
              <a:rPr lang="en-US" sz="1100" spc="-55" dirty="0">
                <a:latin typeface="Trebuchet MS"/>
                <a:cs typeface="Trebuchet MS"/>
              </a:rPr>
              <a:t>which </a:t>
            </a:r>
            <a:r>
              <a:rPr lang="en-US" sz="1100" spc="-45" dirty="0">
                <a:latin typeface="Trebuchet MS"/>
                <a:cs typeface="Trebuchet MS"/>
              </a:rPr>
              <a:t>to </a:t>
            </a:r>
            <a:r>
              <a:rPr lang="en-US" sz="1100" spc="-40" dirty="0">
                <a:latin typeface="Trebuchet MS"/>
                <a:cs typeface="Trebuchet MS"/>
              </a:rPr>
              <a:t> </a:t>
            </a:r>
            <a:r>
              <a:rPr lang="en-US" sz="1100" spc="-60" dirty="0">
                <a:latin typeface="Trebuchet MS"/>
                <a:cs typeface="Trebuchet MS"/>
              </a:rPr>
              <a:t>compute </a:t>
            </a:r>
            <a:r>
              <a:rPr lang="en-US" sz="1100" spc="-75" dirty="0">
                <a:latin typeface="Trebuchet MS"/>
                <a:cs typeface="Trebuchet MS"/>
              </a:rPr>
              <a:t>all</a:t>
            </a:r>
            <a:r>
              <a:rPr lang="en-US" sz="1100" spc="-70" dirty="0">
                <a:latin typeface="Trebuchet MS"/>
                <a:cs typeface="Trebuchet MS"/>
              </a:rPr>
              <a:t> </a:t>
            </a:r>
            <a:r>
              <a:rPr lang="en-US" sz="1100" spc="-75" dirty="0">
                <a:latin typeface="Trebuchet MS"/>
                <a:cs typeface="Trebuchet MS"/>
              </a:rPr>
              <a:t>the</a:t>
            </a:r>
            <a:r>
              <a:rPr lang="en-US" sz="1100" spc="-70" dirty="0">
                <a:latin typeface="Trebuchet MS"/>
                <a:cs typeface="Trebuchet MS"/>
              </a:rPr>
              <a:t> </a:t>
            </a:r>
            <a:r>
              <a:rPr lang="en-US" sz="1100" spc="-45" dirty="0">
                <a:latin typeface="Trebuchet MS"/>
                <a:cs typeface="Trebuchet MS"/>
              </a:rPr>
              <a:t>past </a:t>
            </a:r>
            <a:r>
              <a:rPr lang="en-US" sz="1100" spc="-60" dirty="0">
                <a:latin typeface="Trebuchet MS"/>
                <a:cs typeface="Trebuchet MS"/>
              </a:rPr>
              <a:t>costs.</a:t>
            </a:r>
            <a:r>
              <a:rPr lang="en-US" sz="1100" spc="-55" dirty="0">
                <a:latin typeface="Trebuchet MS"/>
                <a:cs typeface="Trebuchet MS"/>
              </a:rPr>
              <a:t> </a:t>
            </a:r>
            <a:r>
              <a:rPr lang="en-US" sz="1100" spc="-45" dirty="0">
                <a:latin typeface="Trebuchet MS"/>
                <a:cs typeface="Trebuchet MS"/>
              </a:rPr>
              <a:t>If </a:t>
            </a:r>
            <a:r>
              <a:rPr lang="en-US" sz="1100" spc="-75" dirty="0">
                <a:latin typeface="Trebuchet MS"/>
                <a:cs typeface="Trebuchet MS"/>
              </a:rPr>
              <a:t>the</a:t>
            </a:r>
            <a:r>
              <a:rPr lang="en-US" sz="1100" spc="-70" dirty="0">
                <a:latin typeface="Trebuchet MS"/>
                <a:cs typeface="Trebuchet MS"/>
              </a:rPr>
              <a:t> </a:t>
            </a:r>
            <a:r>
              <a:rPr lang="en-US" sz="1100" spc="-45" dirty="0">
                <a:latin typeface="Trebuchet MS"/>
                <a:cs typeface="Trebuchet MS"/>
              </a:rPr>
              <a:t>past </a:t>
            </a:r>
            <a:r>
              <a:rPr lang="en-US" sz="1100" spc="-40" dirty="0">
                <a:latin typeface="Trebuchet MS"/>
                <a:cs typeface="Trebuchet MS"/>
              </a:rPr>
              <a:t>costs </a:t>
            </a:r>
            <a:r>
              <a:rPr lang="en-US" sz="1100" spc="-70" dirty="0">
                <a:latin typeface="Trebuchet MS"/>
                <a:cs typeface="Trebuchet MS"/>
              </a:rPr>
              <a:t>of </a:t>
            </a:r>
            <a:r>
              <a:rPr lang="en-US" sz="1100" spc="-75" dirty="0">
                <a:latin typeface="Trebuchet MS"/>
                <a:cs typeface="Trebuchet MS"/>
              </a:rPr>
              <a:t>all</a:t>
            </a:r>
            <a:r>
              <a:rPr lang="en-US" sz="1100" spc="-70" dirty="0">
                <a:latin typeface="Trebuchet MS"/>
                <a:cs typeface="Trebuchet MS"/>
              </a:rPr>
              <a:t> </a:t>
            </a:r>
            <a:r>
              <a:rPr lang="en-US" sz="1100" spc="-75" dirty="0">
                <a:latin typeface="Trebuchet MS"/>
                <a:cs typeface="Trebuchet MS"/>
              </a:rPr>
              <a:t>the</a:t>
            </a:r>
            <a:r>
              <a:rPr lang="en-US" sz="1100" spc="-70" dirty="0">
                <a:latin typeface="Trebuchet MS"/>
                <a:cs typeface="Trebuchet MS"/>
              </a:rPr>
              <a:t> </a:t>
            </a:r>
            <a:r>
              <a:rPr lang="en-US" sz="1100" spc="-80" dirty="0">
                <a:latin typeface="Trebuchet MS"/>
                <a:cs typeface="Trebuchet MS"/>
              </a:rPr>
              <a:t>predecessors</a:t>
            </a:r>
            <a:r>
              <a:rPr lang="en-US" sz="1100" spc="320" dirty="0">
                <a:latin typeface="Trebuchet MS"/>
                <a:cs typeface="Trebuchet MS"/>
              </a:rPr>
              <a:t> </a:t>
            </a:r>
            <a:r>
              <a:rPr lang="en-US" sz="1100" spc="-70" dirty="0">
                <a:latin typeface="Trebuchet MS"/>
                <a:cs typeface="Trebuchet MS"/>
              </a:rPr>
              <a:t>of </a:t>
            </a:r>
            <a:r>
              <a:rPr lang="en-US" sz="1100" spc="-60" dirty="0">
                <a:latin typeface="Trebuchet MS"/>
                <a:cs typeface="Trebuchet MS"/>
              </a:rPr>
              <a:t>a </a:t>
            </a:r>
            <a:r>
              <a:rPr lang="en-US" sz="1100" spc="-65" dirty="0">
                <a:latin typeface="Trebuchet MS"/>
                <a:cs typeface="Trebuchet MS"/>
              </a:rPr>
              <a:t>state </a:t>
            </a:r>
            <a:r>
              <a:rPr lang="en-US" sz="1100" i="1" spc="114" dirty="0">
                <a:latin typeface="Trebuchet MS"/>
                <a:cs typeface="Trebuchet MS"/>
              </a:rPr>
              <a:t>s </a:t>
            </a:r>
            <a:r>
              <a:rPr lang="en-US" sz="1100" spc="-110" dirty="0">
                <a:latin typeface="Trebuchet MS"/>
                <a:cs typeface="Trebuchet MS"/>
              </a:rPr>
              <a:t>are</a:t>
            </a:r>
            <a:r>
              <a:rPr lang="en-US" sz="1100" spc="260" dirty="0">
                <a:latin typeface="Trebuchet MS"/>
                <a:cs typeface="Trebuchet MS"/>
              </a:rPr>
              <a:t> </a:t>
            </a:r>
            <a:r>
              <a:rPr lang="en-US" sz="1100" spc="-70" dirty="0">
                <a:latin typeface="Trebuchet MS"/>
                <a:cs typeface="Trebuchet MS"/>
              </a:rPr>
              <a:t>computed,</a:t>
            </a:r>
            <a:r>
              <a:rPr lang="en-US" sz="1100" spc="345" dirty="0">
                <a:latin typeface="Trebuchet MS"/>
                <a:cs typeface="Trebuchet MS"/>
              </a:rPr>
              <a:t> </a:t>
            </a:r>
            <a:r>
              <a:rPr lang="en-US" sz="1100" spc="-65" dirty="0">
                <a:latin typeface="Trebuchet MS"/>
                <a:cs typeface="Trebuchet MS"/>
              </a:rPr>
              <a:t>then </a:t>
            </a:r>
            <a:r>
              <a:rPr lang="en-US" sz="1100" spc="-140" dirty="0">
                <a:latin typeface="Trebuchet MS"/>
                <a:cs typeface="Trebuchet MS"/>
              </a:rPr>
              <a:t>we </a:t>
            </a:r>
            <a:r>
              <a:rPr lang="en-US" sz="1100" spc="-135" dirty="0">
                <a:latin typeface="Trebuchet MS"/>
                <a:cs typeface="Trebuchet MS"/>
              </a:rPr>
              <a:t> </a:t>
            </a:r>
            <a:r>
              <a:rPr lang="en-US" sz="1100" spc="-55" dirty="0">
                <a:latin typeface="Trebuchet MS"/>
                <a:cs typeface="Trebuchet MS"/>
              </a:rPr>
              <a:t>could</a:t>
            </a:r>
            <a:r>
              <a:rPr lang="en-US" sz="1100" spc="55" dirty="0">
                <a:latin typeface="Trebuchet MS"/>
                <a:cs typeface="Trebuchet MS"/>
              </a:rPr>
              <a:t> </a:t>
            </a:r>
            <a:r>
              <a:rPr lang="en-US" sz="1100" spc="-60" dirty="0">
                <a:latin typeface="Trebuchet MS"/>
                <a:cs typeface="Trebuchet MS"/>
              </a:rPr>
              <a:t>compute</a:t>
            </a:r>
            <a:r>
              <a:rPr lang="en-US" sz="1100" spc="60" dirty="0">
                <a:latin typeface="Trebuchet MS"/>
                <a:cs typeface="Trebuchet MS"/>
              </a:rPr>
              <a:t> </a:t>
            </a:r>
            <a:r>
              <a:rPr lang="en-US" sz="1100" spc="-75" dirty="0">
                <a:latin typeface="Trebuchet MS"/>
                <a:cs typeface="Trebuchet MS"/>
              </a:rPr>
              <a:t>the</a:t>
            </a:r>
            <a:r>
              <a:rPr lang="en-US" sz="1100" spc="60" dirty="0">
                <a:latin typeface="Trebuchet MS"/>
                <a:cs typeface="Trebuchet MS"/>
              </a:rPr>
              <a:t> </a:t>
            </a:r>
            <a:r>
              <a:rPr lang="en-US" sz="1100" spc="-45" dirty="0">
                <a:latin typeface="Trebuchet MS"/>
                <a:cs typeface="Trebuchet MS"/>
              </a:rPr>
              <a:t>past</a:t>
            </a:r>
            <a:r>
              <a:rPr lang="en-US" sz="1100" spc="60" dirty="0">
                <a:latin typeface="Trebuchet MS"/>
                <a:cs typeface="Trebuchet MS"/>
              </a:rPr>
              <a:t> </a:t>
            </a:r>
            <a:r>
              <a:rPr lang="en-US" sz="1100" spc="-45" dirty="0">
                <a:latin typeface="Trebuchet MS"/>
                <a:cs typeface="Trebuchet MS"/>
              </a:rPr>
              <a:t>cost</a:t>
            </a:r>
            <a:r>
              <a:rPr lang="en-US" sz="1100" spc="60" dirty="0">
                <a:latin typeface="Trebuchet MS"/>
                <a:cs typeface="Trebuchet MS"/>
              </a:rPr>
              <a:t> </a:t>
            </a:r>
            <a:r>
              <a:rPr lang="en-US" sz="1100" spc="-70" dirty="0">
                <a:latin typeface="Trebuchet MS"/>
                <a:cs typeface="Trebuchet MS"/>
              </a:rPr>
              <a:t>of</a:t>
            </a:r>
            <a:r>
              <a:rPr lang="en-US" sz="1100" spc="55" dirty="0">
                <a:latin typeface="Trebuchet MS"/>
                <a:cs typeface="Trebuchet MS"/>
              </a:rPr>
              <a:t> </a:t>
            </a:r>
            <a:r>
              <a:rPr lang="en-US" sz="1100" i="1" spc="114" dirty="0">
                <a:latin typeface="Trebuchet MS"/>
                <a:cs typeface="Trebuchet MS"/>
              </a:rPr>
              <a:t>s</a:t>
            </a:r>
            <a:r>
              <a:rPr lang="en-US" sz="1100" i="1" spc="60" dirty="0">
                <a:latin typeface="Trebuchet MS"/>
                <a:cs typeface="Trebuchet MS"/>
              </a:rPr>
              <a:t> </a:t>
            </a:r>
            <a:r>
              <a:rPr lang="en-US" sz="1100" spc="-70" dirty="0">
                <a:latin typeface="Trebuchet MS"/>
                <a:cs typeface="Trebuchet MS"/>
              </a:rPr>
              <a:t>by</a:t>
            </a:r>
            <a:r>
              <a:rPr lang="en-US" sz="1100" spc="60" dirty="0">
                <a:latin typeface="Trebuchet MS"/>
                <a:cs typeface="Trebuchet MS"/>
              </a:rPr>
              <a:t> </a:t>
            </a:r>
            <a:r>
              <a:rPr lang="en-US" sz="1100" spc="-35" dirty="0">
                <a:latin typeface="Trebuchet MS"/>
                <a:cs typeface="Trebuchet MS"/>
              </a:rPr>
              <a:t>taking</a:t>
            </a:r>
            <a:r>
              <a:rPr lang="en-US" sz="1100" spc="60" dirty="0">
                <a:latin typeface="Trebuchet MS"/>
                <a:cs typeface="Trebuchet MS"/>
              </a:rPr>
              <a:t> </a:t>
            </a:r>
            <a:r>
              <a:rPr lang="en-US" sz="1100" spc="-75" dirty="0">
                <a:latin typeface="Trebuchet MS"/>
                <a:cs typeface="Trebuchet MS"/>
              </a:rPr>
              <a:t>the</a:t>
            </a:r>
            <a:r>
              <a:rPr lang="en-US" sz="1100" spc="60" dirty="0">
                <a:latin typeface="Trebuchet MS"/>
                <a:cs typeface="Trebuchet MS"/>
              </a:rPr>
              <a:t> </a:t>
            </a:r>
            <a:r>
              <a:rPr lang="en-US" sz="1100" spc="-55" dirty="0">
                <a:latin typeface="Trebuchet MS"/>
                <a:cs typeface="Trebuchet MS"/>
              </a:rPr>
              <a:t>minimum.</a:t>
            </a:r>
            <a:endParaRPr lang="en-US" sz="1100" dirty="0">
              <a:latin typeface="Trebuchet MS"/>
              <a:cs typeface="Trebuchet MS"/>
            </a:endParaRPr>
          </a:p>
          <a:p>
            <a:pPr marL="270510" marR="55880" indent="-207645" algn="just">
              <a:lnSpc>
                <a:spcPct val="102000"/>
              </a:lnSpc>
              <a:spcBef>
                <a:spcPts val="85"/>
              </a:spcBef>
              <a:buFont typeface="SimSun-ExtB"/>
              <a:buChar char="•"/>
              <a:tabLst>
                <a:tab pos="271145" algn="l"/>
              </a:tabLst>
            </a:pPr>
            <a:r>
              <a:rPr lang="en-US" sz="1100" spc="-30" dirty="0">
                <a:latin typeface="Trebuchet MS"/>
                <a:cs typeface="Trebuchet MS"/>
              </a:rPr>
              <a:t>Note </a:t>
            </a:r>
            <a:r>
              <a:rPr lang="en-US" sz="1100" spc="-50" dirty="0">
                <a:latin typeface="Trebuchet MS"/>
                <a:cs typeface="Trebuchet MS"/>
              </a:rPr>
              <a:t>that </a:t>
            </a:r>
            <a:r>
              <a:rPr lang="en-US" sz="1100" spc="10" dirty="0" err="1">
                <a:latin typeface="Trebuchet MS"/>
                <a:cs typeface="Trebuchet MS"/>
              </a:rPr>
              <a:t>PastCost</a:t>
            </a:r>
            <a:r>
              <a:rPr lang="en-US" sz="1100" spc="10" dirty="0">
                <a:latin typeface="Trebuchet MS"/>
                <a:cs typeface="Trebuchet MS"/>
              </a:rPr>
              <a:t>(</a:t>
            </a:r>
            <a:r>
              <a:rPr lang="en-US" sz="1100" i="1" spc="10" dirty="0">
                <a:latin typeface="Trebuchet MS"/>
                <a:cs typeface="Trebuchet MS"/>
              </a:rPr>
              <a:t>s</a:t>
            </a:r>
            <a:r>
              <a:rPr lang="en-US" sz="1100" spc="10" dirty="0">
                <a:latin typeface="Trebuchet MS"/>
                <a:cs typeface="Trebuchet MS"/>
              </a:rPr>
              <a:t>) </a:t>
            </a:r>
            <a:r>
              <a:rPr lang="en-US" sz="1100" spc="-80" dirty="0">
                <a:latin typeface="Trebuchet MS"/>
                <a:cs typeface="Trebuchet MS"/>
              </a:rPr>
              <a:t>will </a:t>
            </a:r>
            <a:r>
              <a:rPr lang="en-US" sz="1100" spc="-75" dirty="0">
                <a:latin typeface="Trebuchet MS"/>
                <a:cs typeface="Trebuchet MS"/>
              </a:rPr>
              <a:t>always </a:t>
            </a:r>
            <a:r>
              <a:rPr lang="en-US" sz="1100" spc="-80" dirty="0">
                <a:latin typeface="Trebuchet MS"/>
                <a:cs typeface="Trebuchet MS"/>
              </a:rPr>
              <a:t>be </a:t>
            </a:r>
            <a:r>
              <a:rPr lang="en-US" sz="1100" spc="-60" dirty="0">
                <a:latin typeface="Trebuchet MS"/>
                <a:cs typeface="Trebuchet MS"/>
              </a:rPr>
              <a:t>computed </a:t>
            </a:r>
            <a:r>
              <a:rPr lang="en-US" sz="1100" spc="-95" dirty="0">
                <a:latin typeface="Trebuchet MS"/>
                <a:cs typeface="Trebuchet MS"/>
              </a:rPr>
              <a:t>before </a:t>
            </a:r>
            <a:r>
              <a:rPr lang="en-US" sz="1100" spc="15" dirty="0" err="1">
                <a:latin typeface="Trebuchet MS"/>
                <a:cs typeface="Trebuchet MS"/>
              </a:rPr>
              <a:t>PastCost</a:t>
            </a:r>
            <a:r>
              <a:rPr lang="en-US" sz="1100" spc="15" dirty="0">
                <a:latin typeface="Trebuchet MS"/>
                <a:cs typeface="Trebuchet MS"/>
              </a:rPr>
              <a:t>(</a:t>
            </a:r>
            <a:r>
              <a:rPr lang="en-US" sz="1100" i="1" spc="15" dirty="0">
                <a:latin typeface="Trebuchet MS"/>
                <a:cs typeface="Trebuchet MS"/>
              </a:rPr>
              <a:t>s</a:t>
            </a:r>
            <a:r>
              <a:rPr lang="en-US" sz="1200" spc="22" baseline="28985" dirty="0">
                <a:latin typeface="Lucida Sans Unicode"/>
                <a:cs typeface="Lucida Sans Unicode"/>
              </a:rPr>
              <a:t>′</a:t>
            </a:r>
            <a:r>
              <a:rPr lang="en-US" sz="1100" spc="15" dirty="0">
                <a:latin typeface="Trebuchet MS"/>
                <a:cs typeface="Trebuchet MS"/>
              </a:rPr>
              <a:t>) </a:t>
            </a:r>
            <a:r>
              <a:rPr lang="en-US" sz="1100" spc="-85" dirty="0">
                <a:latin typeface="Trebuchet MS"/>
                <a:cs typeface="Trebuchet MS"/>
              </a:rPr>
              <a:t>if </a:t>
            </a:r>
            <a:r>
              <a:rPr lang="en-US" sz="1100" spc="-90" dirty="0">
                <a:latin typeface="Trebuchet MS"/>
                <a:cs typeface="Trebuchet MS"/>
              </a:rPr>
              <a:t>there </a:t>
            </a:r>
            <a:r>
              <a:rPr lang="en-US" sz="1100" spc="-50" dirty="0">
                <a:latin typeface="Trebuchet MS"/>
                <a:cs typeface="Trebuchet MS"/>
              </a:rPr>
              <a:t>is </a:t>
            </a:r>
            <a:r>
              <a:rPr lang="en-US" sz="1100" spc="-45" dirty="0">
                <a:latin typeface="Trebuchet MS"/>
                <a:cs typeface="Trebuchet MS"/>
              </a:rPr>
              <a:t>an </a:t>
            </a:r>
            <a:r>
              <a:rPr lang="en-US" sz="1100" spc="-85" dirty="0">
                <a:latin typeface="Trebuchet MS"/>
                <a:cs typeface="Trebuchet MS"/>
              </a:rPr>
              <a:t>edge </a:t>
            </a:r>
            <a:r>
              <a:rPr lang="en-US" sz="1100" spc="-60" dirty="0">
                <a:latin typeface="Trebuchet MS"/>
                <a:cs typeface="Trebuchet MS"/>
              </a:rPr>
              <a:t>from </a:t>
            </a:r>
            <a:r>
              <a:rPr lang="en-US" sz="1100" i="1" spc="114" dirty="0">
                <a:latin typeface="Trebuchet MS"/>
                <a:cs typeface="Trebuchet MS"/>
              </a:rPr>
              <a:t>s </a:t>
            </a:r>
            <a:r>
              <a:rPr lang="en-US" sz="1100" spc="-45" dirty="0">
                <a:latin typeface="Trebuchet MS"/>
                <a:cs typeface="Trebuchet MS"/>
              </a:rPr>
              <a:t>to </a:t>
            </a:r>
            <a:r>
              <a:rPr lang="en-US" sz="1100" i="1" spc="20" dirty="0">
                <a:latin typeface="Trebuchet MS"/>
                <a:cs typeface="Trebuchet MS"/>
              </a:rPr>
              <a:t>s</a:t>
            </a:r>
            <a:r>
              <a:rPr lang="en-US" sz="1200" spc="30" baseline="28985" dirty="0">
                <a:latin typeface="Lucida Sans Unicode"/>
                <a:cs typeface="Lucida Sans Unicode"/>
              </a:rPr>
              <a:t>′</a:t>
            </a:r>
            <a:r>
              <a:rPr lang="en-US" sz="1100" spc="20" dirty="0">
                <a:latin typeface="Trebuchet MS"/>
                <a:cs typeface="Trebuchet MS"/>
              </a:rPr>
              <a:t>.</a:t>
            </a:r>
            <a:r>
              <a:rPr lang="en-US" sz="1100" spc="25" dirty="0">
                <a:latin typeface="Trebuchet MS"/>
                <a:cs typeface="Trebuchet MS"/>
              </a:rPr>
              <a:t> </a:t>
            </a:r>
            <a:r>
              <a:rPr lang="en-US" sz="1100" spc="-15" dirty="0">
                <a:latin typeface="Trebuchet MS"/>
                <a:cs typeface="Trebuchet MS"/>
              </a:rPr>
              <a:t>In </a:t>
            </a:r>
            <a:r>
              <a:rPr lang="en-US" sz="1100" spc="-10" dirty="0">
                <a:latin typeface="Trebuchet MS"/>
                <a:cs typeface="Trebuchet MS"/>
              </a:rPr>
              <a:t> </a:t>
            </a:r>
            <a:r>
              <a:rPr lang="en-US" sz="1100" spc="-95" dirty="0">
                <a:latin typeface="Trebuchet MS"/>
                <a:cs typeface="Trebuchet MS"/>
              </a:rPr>
              <a:t>essence,</a:t>
            </a:r>
            <a:r>
              <a:rPr lang="en-US" sz="1100" spc="60" dirty="0">
                <a:latin typeface="Trebuchet MS"/>
                <a:cs typeface="Trebuchet MS"/>
              </a:rPr>
              <a:t> </a:t>
            </a:r>
            <a:r>
              <a:rPr lang="en-US" sz="1100" spc="-75" dirty="0">
                <a:latin typeface="Trebuchet MS"/>
                <a:cs typeface="Trebuchet MS"/>
              </a:rPr>
              <a:t>the</a:t>
            </a:r>
            <a:r>
              <a:rPr lang="en-US" sz="1100" spc="60" dirty="0">
                <a:latin typeface="Trebuchet MS"/>
                <a:cs typeface="Trebuchet MS"/>
              </a:rPr>
              <a:t> </a:t>
            </a:r>
            <a:r>
              <a:rPr lang="en-US" sz="1100" spc="-45" dirty="0">
                <a:latin typeface="Trebuchet MS"/>
                <a:cs typeface="Trebuchet MS"/>
              </a:rPr>
              <a:t>past</a:t>
            </a:r>
            <a:r>
              <a:rPr lang="en-US" sz="1100" spc="60" dirty="0">
                <a:latin typeface="Trebuchet MS"/>
                <a:cs typeface="Trebuchet MS"/>
              </a:rPr>
              <a:t> </a:t>
            </a:r>
            <a:r>
              <a:rPr lang="en-US" sz="1100" spc="-40" dirty="0">
                <a:latin typeface="Trebuchet MS"/>
                <a:cs typeface="Trebuchet MS"/>
              </a:rPr>
              <a:t>costs</a:t>
            </a:r>
            <a:r>
              <a:rPr lang="en-US" sz="1100" spc="60" dirty="0">
                <a:latin typeface="Trebuchet MS"/>
                <a:cs typeface="Trebuchet MS"/>
              </a:rPr>
              <a:t> </a:t>
            </a:r>
            <a:r>
              <a:rPr lang="en-US" sz="1100" spc="-80" dirty="0">
                <a:latin typeface="Trebuchet MS"/>
                <a:cs typeface="Trebuchet MS"/>
              </a:rPr>
              <a:t>will</a:t>
            </a:r>
            <a:r>
              <a:rPr lang="en-US" sz="1100" spc="65" dirty="0">
                <a:latin typeface="Trebuchet MS"/>
                <a:cs typeface="Trebuchet MS"/>
              </a:rPr>
              <a:t> </a:t>
            </a:r>
            <a:r>
              <a:rPr lang="en-US" sz="1100" spc="-80" dirty="0">
                <a:latin typeface="Trebuchet MS"/>
                <a:cs typeface="Trebuchet MS"/>
              </a:rPr>
              <a:t>be</a:t>
            </a:r>
            <a:r>
              <a:rPr lang="en-US" sz="1100" spc="60" dirty="0">
                <a:latin typeface="Trebuchet MS"/>
                <a:cs typeface="Trebuchet MS"/>
              </a:rPr>
              <a:t> </a:t>
            </a:r>
            <a:r>
              <a:rPr lang="en-US" sz="1100" spc="-60" dirty="0">
                <a:latin typeface="Trebuchet MS"/>
                <a:cs typeface="Trebuchet MS"/>
              </a:rPr>
              <a:t>computed</a:t>
            </a:r>
            <a:r>
              <a:rPr lang="en-US" sz="1100" spc="60" dirty="0">
                <a:latin typeface="Trebuchet MS"/>
                <a:cs typeface="Trebuchet MS"/>
              </a:rPr>
              <a:t> </a:t>
            </a:r>
            <a:r>
              <a:rPr lang="en-US" sz="1100" spc="-55" dirty="0">
                <a:latin typeface="Trebuchet MS"/>
                <a:cs typeface="Trebuchet MS"/>
              </a:rPr>
              <a:t>according</a:t>
            </a:r>
            <a:r>
              <a:rPr lang="en-US" sz="1100" spc="60" dirty="0">
                <a:latin typeface="Trebuchet MS"/>
                <a:cs typeface="Trebuchet MS"/>
              </a:rPr>
              <a:t> </a:t>
            </a:r>
            <a:r>
              <a:rPr lang="en-US" sz="1100" spc="-45" dirty="0">
                <a:latin typeface="Trebuchet MS"/>
                <a:cs typeface="Trebuchet MS"/>
              </a:rPr>
              <a:t>to</a:t>
            </a:r>
            <a:r>
              <a:rPr lang="en-US" sz="1100" spc="65" dirty="0">
                <a:latin typeface="Trebuchet MS"/>
                <a:cs typeface="Trebuchet MS"/>
              </a:rPr>
              <a:t> </a:t>
            </a:r>
            <a:r>
              <a:rPr lang="en-US" sz="1100" spc="-60" dirty="0">
                <a:latin typeface="Trebuchet MS"/>
                <a:cs typeface="Trebuchet MS"/>
              </a:rPr>
              <a:t>a</a:t>
            </a:r>
            <a:r>
              <a:rPr lang="en-US" sz="1100" spc="60" dirty="0">
                <a:latin typeface="Trebuchet MS"/>
                <a:cs typeface="Trebuchet MS"/>
              </a:rPr>
              <a:t> </a:t>
            </a:r>
            <a:r>
              <a:rPr lang="en-US" sz="1100" spc="-50" dirty="0">
                <a:latin typeface="Trebuchet MS"/>
                <a:cs typeface="Trebuchet MS"/>
              </a:rPr>
              <a:t>topological</a:t>
            </a:r>
            <a:r>
              <a:rPr lang="en-US" sz="1100" spc="60" dirty="0">
                <a:latin typeface="Trebuchet MS"/>
                <a:cs typeface="Trebuchet MS"/>
              </a:rPr>
              <a:t> </a:t>
            </a:r>
            <a:r>
              <a:rPr lang="en-US" sz="1100" spc="-65" dirty="0">
                <a:latin typeface="Trebuchet MS"/>
                <a:cs typeface="Trebuchet MS"/>
              </a:rPr>
              <a:t>ordering</a:t>
            </a:r>
            <a:r>
              <a:rPr lang="en-US" sz="1100" spc="60" dirty="0">
                <a:latin typeface="Trebuchet MS"/>
                <a:cs typeface="Trebuchet MS"/>
              </a:rPr>
              <a:t> </a:t>
            </a:r>
            <a:r>
              <a:rPr lang="en-US" sz="1100" spc="-70" dirty="0">
                <a:latin typeface="Trebuchet MS"/>
                <a:cs typeface="Trebuchet MS"/>
              </a:rPr>
              <a:t>of</a:t>
            </a:r>
            <a:r>
              <a:rPr lang="en-US" sz="1100" spc="60" dirty="0">
                <a:latin typeface="Trebuchet MS"/>
                <a:cs typeface="Trebuchet MS"/>
              </a:rPr>
              <a:t> </a:t>
            </a:r>
            <a:r>
              <a:rPr lang="en-US" sz="1100" spc="-75" dirty="0">
                <a:latin typeface="Trebuchet MS"/>
                <a:cs typeface="Trebuchet MS"/>
              </a:rPr>
              <a:t>the</a:t>
            </a:r>
            <a:r>
              <a:rPr lang="en-US" sz="1100" spc="65" dirty="0">
                <a:latin typeface="Trebuchet MS"/>
                <a:cs typeface="Trebuchet MS"/>
              </a:rPr>
              <a:t> </a:t>
            </a:r>
            <a:r>
              <a:rPr lang="en-US" sz="1100" spc="-65" dirty="0">
                <a:latin typeface="Trebuchet MS"/>
                <a:cs typeface="Trebuchet MS"/>
              </a:rPr>
              <a:t>nodes.</a:t>
            </a:r>
            <a:endParaRPr lang="en-US" sz="1100" dirty="0">
              <a:latin typeface="Trebuchet MS"/>
              <a:cs typeface="Trebuchet MS"/>
            </a:endParaRPr>
          </a:p>
          <a:p>
            <a:pPr marL="270510" indent="-208279">
              <a:lnSpc>
                <a:spcPct val="100000"/>
              </a:lnSpc>
              <a:spcBef>
                <a:spcPts val="600"/>
              </a:spcBef>
              <a:buFont typeface="SimSun-ExtB"/>
              <a:buChar char="•"/>
              <a:tabLst>
                <a:tab pos="271145" algn="l"/>
              </a:tabLst>
            </a:pPr>
            <a:r>
              <a:rPr lang="en-US" sz="1100" spc="-80" dirty="0">
                <a:latin typeface="Trebuchet MS"/>
                <a:cs typeface="Trebuchet MS"/>
              </a:rPr>
              <a:t>However,</a:t>
            </a:r>
            <a:r>
              <a:rPr lang="en-US" sz="1100" dirty="0">
                <a:latin typeface="Trebuchet MS"/>
                <a:cs typeface="Trebuchet MS"/>
              </a:rPr>
              <a:t> </a:t>
            </a:r>
            <a:r>
              <a:rPr lang="en-US" sz="1100" spc="-75" dirty="0">
                <a:latin typeface="Trebuchet MS"/>
                <a:cs typeface="Trebuchet MS"/>
              </a:rPr>
              <a:t>when</a:t>
            </a:r>
            <a:r>
              <a:rPr lang="en-US" sz="1100" spc="-15" dirty="0">
                <a:latin typeface="Trebuchet MS"/>
                <a:cs typeface="Trebuchet MS"/>
              </a:rPr>
              <a:t> </a:t>
            </a:r>
            <a:r>
              <a:rPr lang="en-US" sz="1100" spc="-90" dirty="0">
                <a:latin typeface="Trebuchet MS"/>
                <a:cs typeface="Trebuchet MS"/>
              </a:rPr>
              <a:t>there</a:t>
            </a:r>
            <a:r>
              <a:rPr lang="en-US" sz="1100" spc="-10" dirty="0">
                <a:latin typeface="Trebuchet MS"/>
                <a:cs typeface="Trebuchet MS"/>
              </a:rPr>
              <a:t> </a:t>
            </a:r>
            <a:r>
              <a:rPr lang="en-US" sz="1100" spc="-110" dirty="0">
                <a:latin typeface="Trebuchet MS"/>
                <a:cs typeface="Trebuchet MS"/>
              </a:rPr>
              <a:t>are</a:t>
            </a:r>
            <a:r>
              <a:rPr lang="en-US" sz="1100" spc="-20" dirty="0">
                <a:latin typeface="Trebuchet MS"/>
                <a:cs typeface="Trebuchet MS"/>
              </a:rPr>
              <a:t> </a:t>
            </a:r>
            <a:r>
              <a:rPr lang="en-US" sz="1100" spc="-85" dirty="0">
                <a:latin typeface="Trebuchet MS"/>
                <a:cs typeface="Trebuchet MS"/>
              </a:rPr>
              <a:t>cycles,</a:t>
            </a:r>
            <a:r>
              <a:rPr lang="en-US" sz="1100" spc="10" dirty="0">
                <a:latin typeface="Trebuchet MS"/>
                <a:cs typeface="Trebuchet MS"/>
              </a:rPr>
              <a:t> </a:t>
            </a:r>
            <a:r>
              <a:rPr lang="en-US" sz="1100" spc="-40" dirty="0">
                <a:latin typeface="Trebuchet MS"/>
                <a:cs typeface="Trebuchet MS"/>
              </a:rPr>
              <a:t>no</a:t>
            </a:r>
            <a:r>
              <a:rPr lang="en-US" sz="1100" spc="-15" dirty="0">
                <a:latin typeface="Trebuchet MS"/>
                <a:cs typeface="Trebuchet MS"/>
              </a:rPr>
              <a:t> </a:t>
            </a:r>
            <a:r>
              <a:rPr lang="en-US" sz="1100" spc="-50" dirty="0">
                <a:latin typeface="Trebuchet MS"/>
                <a:cs typeface="Trebuchet MS"/>
              </a:rPr>
              <a:t>topological</a:t>
            </a:r>
            <a:r>
              <a:rPr lang="en-US" sz="1100" spc="-10" dirty="0">
                <a:latin typeface="Trebuchet MS"/>
                <a:cs typeface="Trebuchet MS"/>
              </a:rPr>
              <a:t> </a:t>
            </a:r>
            <a:r>
              <a:rPr lang="en-US" sz="1100" spc="-65" dirty="0">
                <a:latin typeface="Trebuchet MS"/>
                <a:cs typeface="Trebuchet MS"/>
              </a:rPr>
              <a:t>ordering</a:t>
            </a:r>
            <a:r>
              <a:rPr lang="en-US" sz="1100" spc="-20" dirty="0">
                <a:latin typeface="Trebuchet MS"/>
                <a:cs typeface="Trebuchet MS"/>
              </a:rPr>
              <a:t> </a:t>
            </a:r>
            <a:r>
              <a:rPr lang="en-US" sz="1100" spc="-70" dirty="0">
                <a:latin typeface="Trebuchet MS"/>
                <a:cs typeface="Trebuchet MS"/>
              </a:rPr>
              <a:t>exists,</a:t>
            </a:r>
            <a:r>
              <a:rPr lang="en-US" sz="1100" spc="10" dirty="0">
                <a:latin typeface="Trebuchet MS"/>
                <a:cs typeface="Trebuchet MS"/>
              </a:rPr>
              <a:t> </a:t>
            </a:r>
            <a:r>
              <a:rPr lang="en-US" sz="1100" spc="-35" dirty="0">
                <a:latin typeface="Trebuchet MS"/>
                <a:cs typeface="Trebuchet MS"/>
              </a:rPr>
              <a:t>so</a:t>
            </a:r>
            <a:r>
              <a:rPr lang="en-US" sz="1100" spc="-15" dirty="0">
                <a:latin typeface="Trebuchet MS"/>
                <a:cs typeface="Trebuchet MS"/>
              </a:rPr>
              <a:t> </a:t>
            </a:r>
            <a:r>
              <a:rPr lang="en-US" sz="1100" spc="-140" dirty="0">
                <a:latin typeface="Trebuchet MS"/>
                <a:cs typeface="Trebuchet MS"/>
              </a:rPr>
              <a:t>we</a:t>
            </a:r>
            <a:r>
              <a:rPr lang="en-US" sz="1100" spc="-20" dirty="0">
                <a:latin typeface="Trebuchet MS"/>
                <a:cs typeface="Trebuchet MS"/>
              </a:rPr>
              <a:t> </a:t>
            </a:r>
            <a:r>
              <a:rPr lang="en-US" sz="1100" spc="-95" dirty="0">
                <a:latin typeface="Trebuchet MS"/>
                <a:cs typeface="Trebuchet MS"/>
              </a:rPr>
              <a:t>need</a:t>
            </a:r>
            <a:r>
              <a:rPr lang="en-US" sz="1100" spc="-15" dirty="0">
                <a:latin typeface="Trebuchet MS"/>
                <a:cs typeface="Trebuchet MS"/>
              </a:rPr>
              <a:t> </a:t>
            </a:r>
            <a:r>
              <a:rPr lang="en-US" sz="1100" spc="-65" dirty="0">
                <a:latin typeface="Trebuchet MS"/>
                <a:cs typeface="Trebuchet MS"/>
              </a:rPr>
              <a:t>another</a:t>
            </a:r>
            <a:r>
              <a:rPr lang="en-US" sz="1100" spc="-15" dirty="0">
                <a:latin typeface="Trebuchet MS"/>
                <a:cs typeface="Trebuchet MS"/>
              </a:rPr>
              <a:t> </a:t>
            </a:r>
            <a:r>
              <a:rPr lang="en-US" sz="1100" spc="-90" dirty="0">
                <a:latin typeface="Trebuchet MS"/>
                <a:cs typeface="Trebuchet MS"/>
              </a:rPr>
              <a:t>way</a:t>
            </a:r>
            <a:r>
              <a:rPr lang="en-US" sz="1100" spc="-15" dirty="0">
                <a:latin typeface="Trebuchet MS"/>
                <a:cs typeface="Trebuchet MS"/>
              </a:rPr>
              <a:t> </a:t>
            </a:r>
            <a:r>
              <a:rPr lang="en-US" sz="1100" spc="-45" dirty="0">
                <a:latin typeface="Trebuchet MS"/>
                <a:cs typeface="Trebuchet MS"/>
              </a:rPr>
              <a:t>to</a:t>
            </a:r>
            <a:r>
              <a:rPr lang="en-US" sz="1100" spc="-15" dirty="0">
                <a:latin typeface="Trebuchet MS"/>
                <a:cs typeface="Trebuchet MS"/>
              </a:rPr>
              <a:t> </a:t>
            </a:r>
            <a:r>
              <a:rPr lang="en-US" sz="1100" spc="-85" dirty="0">
                <a:latin typeface="Trebuchet MS"/>
                <a:cs typeface="Trebuchet MS"/>
              </a:rPr>
              <a:t>order</a:t>
            </a:r>
            <a:r>
              <a:rPr lang="en-US" sz="1100" spc="-15" dirty="0">
                <a:latin typeface="Trebuchet MS"/>
                <a:cs typeface="Trebuchet MS"/>
              </a:rPr>
              <a:t> </a:t>
            </a:r>
            <a:r>
              <a:rPr lang="en-US" sz="1100" spc="-75" dirty="0">
                <a:latin typeface="Trebuchet MS"/>
                <a:cs typeface="Trebuchet MS"/>
              </a:rPr>
              <a:t>the</a:t>
            </a:r>
            <a:r>
              <a:rPr lang="en-US" sz="1100" spc="-15" dirty="0">
                <a:latin typeface="Trebuchet MS"/>
                <a:cs typeface="Trebuchet MS"/>
              </a:rPr>
              <a:t> </a:t>
            </a:r>
            <a:r>
              <a:rPr lang="en-US" sz="1100" spc="-70" dirty="0">
                <a:latin typeface="Trebuchet MS"/>
                <a:cs typeface="Trebuchet MS"/>
              </a:rPr>
              <a:t>states.</a:t>
            </a:r>
            <a:endParaRPr lang="en-US" sz="1100" dirty="0">
              <a:latin typeface="Trebuchet MS"/>
              <a:cs typeface="Trebuchet MS"/>
            </a:endParaRPr>
          </a:p>
          <a:p>
            <a:pPr marL="283210" marR="67310" indent="-207645" algn="just">
              <a:lnSpc>
                <a:spcPct val="102000"/>
              </a:lnSpc>
              <a:spcBef>
                <a:spcPts val="90"/>
              </a:spcBef>
              <a:buFont typeface="SimSun-ExtB"/>
              <a:buChar char="•"/>
              <a:tabLst>
                <a:tab pos="283845" algn="l"/>
              </a:tabLst>
            </a:pPr>
            <a:endParaRPr lang="en-US" sz="1100" dirty="0">
              <a:latin typeface="Trebuchet MS"/>
              <a:cs typeface="Trebuchet MS"/>
            </a:endParaRPr>
          </a:p>
        </p:txBody>
      </p:sp>
    </p:spTree>
    <p:extLst>
      <p:ext uri="{BB962C8B-B14F-4D97-AF65-F5344CB8AC3E}">
        <p14:creationId xmlns:p14="http://schemas.microsoft.com/office/powerpoint/2010/main" val="1316647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19710" marR="5080" indent="-207645" algn="just">
              <a:lnSpc>
                <a:spcPct val="102000"/>
              </a:lnSpc>
              <a:spcBef>
                <a:spcPts val="90"/>
              </a:spcBef>
              <a:buFont typeface="SimSun-ExtB"/>
              <a:buChar char="•"/>
              <a:tabLst>
                <a:tab pos="220345" algn="l"/>
              </a:tabLst>
            </a:pPr>
            <a:r>
              <a:rPr lang="en-US" sz="1100" dirty="0">
                <a:latin typeface="Trebuchet MS"/>
                <a:cs typeface="Trebuchet MS"/>
              </a:rPr>
              <a:t>The </a:t>
            </a:r>
            <a:r>
              <a:rPr lang="en-US" sz="1100" spc="-80" dirty="0">
                <a:latin typeface="Trebuchet MS"/>
                <a:cs typeface="Trebuchet MS"/>
              </a:rPr>
              <a:t>key</a:t>
            </a:r>
            <a:r>
              <a:rPr lang="en-US" sz="1100" spc="-75" dirty="0">
                <a:latin typeface="Trebuchet MS"/>
                <a:cs typeface="Trebuchet MS"/>
              </a:rPr>
              <a:t> </a:t>
            </a:r>
            <a:r>
              <a:rPr lang="en-US" sz="1100" spc="-85" dirty="0">
                <a:latin typeface="Trebuchet MS"/>
                <a:cs typeface="Trebuchet MS"/>
              </a:rPr>
              <a:t>idea</a:t>
            </a:r>
            <a:r>
              <a:rPr lang="en-US" sz="1100" spc="-80" dirty="0">
                <a:latin typeface="Trebuchet MS"/>
                <a:cs typeface="Trebuchet MS"/>
              </a:rPr>
              <a:t> </a:t>
            </a:r>
            <a:r>
              <a:rPr lang="en-US" sz="1100" spc="-45" dirty="0">
                <a:latin typeface="Trebuchet MS"/>
                <a:cs typeface="Trebuchet MS"/>
              </a:rPr>
              <a:t>that </a:t>
            </a:r>
            <a:r>
              <a:rPr lang="en-US" sz="1100" spc="-60" dirty="0">
                <a:latin typeface="Trebuchet MS"/>
                <a:cs typeface="Trebuchet MS"/>
              </a:rPr>
              <a:t>uniform</a:t>
            </a:r>
            <a:r>
              <a:rPr lang="en-US" sz="1100" spc="-55" dirty="0">
                <a:latin typeface="Trebuchet MS"/>
                <a:cs typeface="Trebuchet MS"/>
              </a:rPr>
              <a:t> </a:t>
            </a:r>
            <a:r>
              <a:rPr lang="en-US" sz="1100" spc="-45" dirty="0">
                <a:latin typeface="Trebuchet MS"/>
                <a:cs typeface="Trebuchet MS"/>
              </a:rPr>
              <a:t>cost </a:t>
            </a:r>
            <a:r>
              <a:rPr lang="en-US" sz="1100" spc="-75" dirty="0">
                <a:latin typeface="Trebuchet MS"/>
                <a:cs typeface="Trebuchet MS"/>
              </a:rPr>
              <a:t>search</a:t>
            </a:r>
            <a:r>
              <a:rPr lang="en-US" sz="1100" spc="330" dirty="0">
                <a:latin typeface="Trebuchet MS"/>
                <a:cs typeface="Trebuchet MS"/>
              </a:rPr>
              <a:t> </a:t>
            </a:r>
            <a:r>
              <a:rPr lang="en-US" sz="1100" spc="75" dirty="0">
                <a:latin typeface="Trebuchet MS"/>
                <a:cs typeface="Trebuchet MS"/>
              </a:rPr>
              <a:t>(UCS) </a:t>
            </a:r>
            <a:r>
              <a:rPr lang="en-US" sz="1100" spc="-60" dirty="0">
                <a:latin typeface="Trebuchet MS"/>
                <a:cs typeface="Trebuchet MS"/>
              </a:rPr>
              <a:t>uses</a:t>
            </a:r>
            <a:r>
              <a:rPr lang="en-US" sz="1100" spc="360" dirty="0">
                <a:latin typeface="Trebuchet MS"/>
                <a:cs typeface="Trebuchet MS"/>
              </a:rPr>
              <a:t> </a:t>
            </a:r>
            <a:r>
              <a:rPr lang="en-US" sz="1100" spc="-50" dirty="0">
                <a:latin typeface="Trebuchet MS"/>
                <a:cs typeface="Trebuchet MS"/>
              </a:rPr>
              <a:t>is </a:t>
            </a:r>
            <a:r>
              <a:rPr lang="en-US" sz="1100" spc="-45" dirty="0">
                <a:latin typeface="Trebuchet MS"/>
                <a:cs typeface="Trebuchet MS"/>
              </a:rPr>
              <a:t>to </a:t>
            </a:r>
            <a:r>
              <a:rPr lang="en-US" sz="1100" spc="-60" dirty="0">
                <a:latin typeface="Trebuchet MS"/>
                <a:cs typeface="Trebuchet MS"/>
              </a:rPr>
              <a:t>compute</a:t>
            </a:r>
            <a:r>
              <a:rPr lang="en-US" sz="1100" spc="365" dirty="0">
                <a:latin typeface="Trebuchet MS"/>
                <a:cs typeface="Trebuchet MS"/>
              </a:rPr>
              <a:t> </a:t>
            </a:r>
            <a:r>
              <a:rPr lang="en-US" sz="1100" spc="-75" dirty="0">
                <a:latin typeface="Trebuchet MS"/>
                <a:cs typeface="Trebuchet MS"/>
              </a:rPr>
              <a:t>the</a:t>
            </a:r>
            <a:r>
              <a:rPr lang="en-US" sz="1100" spc="330" dirty="0">
                <a:latin typeface="Trebuchet MS"/>
                <a:cs typeface="Trebuchet MS"/>
              </a:rPr>
              <a:t> </a:t>
            </a:r>
            <a:r>
              <a:rPr lang="en-US" sz="1100" spc="-45" dirty="0">
                <a:latin typeface="Trebuchet MS"/>
                <a:cs typeface="Trebuchet MS"/>
              </a:rPr>
              <a:t>past </a:t>
            </a:r>
            <a:r>
              <a:rPr lang="en-US" sz="1100" spc="-40" dirty="0">
                <a:latin typeface="Trebuchet MS"/>
                <a:cs typeface="Trebuchet MS"/>
              </a:rPr>
              <a:t>costs </a:t>
            </a:r>
            <a:r>
              <a:rPr lang="en-US" sz="1100" spc="-50" dirty="0">
                <a:latin typeface="Trebuchet MS"/>
                <a:cs typeface="Trebuchet MS"/>
              </a:rPr>
              <a:t>in </a:t>
            </a:r>
            <a:r>
              <a:rPr lang="en-US" sz="1100" spc="-85" dirty="0">
                <a:latin typeface="Trebuchet MS"/>
                <a:cs typeface="Trebuchet MS"/>
              </a:rPr>
              <a:t>order</a:t>
            </a:r>
            <a:r>
              <a:rPr lang="en-US" sz="1100" spc="315" dirty="0">
                <a:latin typeface="Trebuchet MS"/>
                <a:cs typeface="Trebuchet MS"/>
              </a:rPr>
              <a:t> </a:t>
            </a:r>
            <a:r>
              <a:rPr lang="en-US" sz="1100" spc="-70" dirty="0">
                <a:latin typeface="Trebuchet MS"/>
                <a:cs typeface="Trebuchet MS"/>
              </a:rPr>
              <a:t>of</a:t>
            </a:r>
            <a:r>
              <a:rPr lang="en-US" sz="1100" spc="340" dirty="0">
                <a:latin typeface="Trebuchet MS"/>
                <a:cs typeface="Trebuchet MS"/>
              </a:rPr>
              <a:t> </a:t>
            </a:r>
            <a:r>
              <a:rPr lang="en-US" sz="1100" spc="-55" dirty="0">
                <a:latin typeface="Trebuchet MS"/>
                <a:cs typeface="Trebuchet MS"/>
              </a:rPr>
              <a:t>increasing </a:t>
            </a:r>
            <a:r>
              <a:rPr lang="en-US" sz="1100" spc="-50" dirty="0">
                <a:latin typeface="Trebuchet MS"/>
                <a:cs typeface="Trebuchet MS"/>
              </a:rPr>
              <a:t> </a:t>
            </a:r>
            <a:r>
              <a:rPr lang="en-US" sz="1100" spc="-45" dirty="0">
                <a:latin typeface="Trebuchet MS"/>
                <a:cs typeface="Trebuchet MS"/>
              </a:rPr>
              <a:t>past </a:t>
            </a:r>
            <a:r>
              <a:rPr lang="en-US" sz="1100" spc="-65" dirty="0">
                <a:latin typeface="Trebuchet MS"/>
                <a:cs typeface="Trebuchet MS"/>
              </a:rPr>
              <a:t>cost.</a:t>
            </a:r>
            <a:r>
              <a:rPr lang="en-US" sz="1100" spc="-60" dirty="0">
                <a:latin typeface="Trebuchet MS"/>
                <a:cs typeface="Trebuchet MS"/>
              </a:rPr>
              <a:t> </a:t>
            </a:r>
            <a:r>
              <a:rPr lang="en-US" sz="1100" dirty="0">
                <a:latin typeface="Trebuchet MS"/>
                <a:cs typeface="Trebuchet MS"/>
              </a:rPr>
              <a:t>To </a:t>
            </a:r>
            <a:r>
              <a:rPr lang="en-US" sz="1100" spc="-75" dirty="0">
                <a:latin typeface="Trebuchet MS"/>
                <a:cs typeface="Trebuchet MS"/>
              </a:rPr>
              <a:t>make </a:t>
            </a:r>
            <a:r>
              <a:rPr lang="en-US" sz="1100" spc="-45" dirty="0">
                <a:latin typeface="Trebuchet MS"/>
                <a:cs typeface="Trebuchet MS"/>
              </a:rPr>
              <a:t>this </a:t>
            </a:r>
            <a:r>
              <a:rPr lang="en-US" sz="1100" spc="-100" dirty="0">
                <a:latin typeface="Trebuchet MS"/>
                <a:cs typeface="Trebuchet MS"/>
              </a:rPr>
              <a:t>efficient,</a:t>
            </a:r>
            <a:r>
              <a:rPr lang="en-US" sz="1100" spc="-95" dirty="0">
                <a:latin typeface="Trebuchet MS"/>
                <a:cs typeface="Trebuchet MS"/>
              </a:rPr>
              <a:t> </a:t>
            </a:r>
            <a:r>
              <a:rPr lang="en-US" sz="1100" spc="-135" dirty="0">
                <a:latin typeface="Trebuchet MS"/>
                <a:cs typeface="Trebuchet MS"/>
              </a:rPr>
              <a:t>we</a:t>
            </a:r>
            <a:r>
              <a:rPr lang="en-US" sz="1100" spc="-130" dirty="0">
                <a:latin typeface="Trebuchet MS"/>
                <a:cs typeface="Trebuchet MS"/>
              </a:rPr>
              <a:t> </a:t>
            </a:r>
            <a:r>
              <a:rPr lang="en-US" sz="1100" spc="-100" dirty="0">
                <a:latin typeface="Trebuchet MS"/>
                <a:cs typeface="Trebuchet MS"/>
              </a:rPr>
              <a:t>need </a:t>
            </a:r>
            <a:r>
              <a:rPr lang="en-US" sz="1100" spc="-45" dirty="0">
                <a:latin typeface="Trebuchet MS"/>
                <a:cs typeface="Trebuchet MS"/>
              </a:rPr>
              <a:t>to </a:t>
            </a:r>
            <a:r>
              <a:rPr lang="en-US" sz="1100" spc="-75" dirty="0">
                <a:latin typeface="Trebuchet MS"/>
                <a:cs typeface="Trebuchet MS"/>
              </a:rPr>
              <a:t>make </a:t>
            </a:r>
            <a:r>
              <a:rPr lang="en-US" sz="1100" spc="-45" dirty="0">
                <a:latin typeface="Trebuchet MS"/>
                <a:cs typeface="Trebuchet MS"/>
              </a:rPr>
              <a:t>an </a:t>
            </a:r>
            <a:r>
              <a:rPr lang="en-US" sz="1100" spc="-50" dirty="0">
                <a:latin typeface="Trebuchet MS"/>
                <a:cs typeface="Trebuchet MS"/>
              </a:rPr>
              <a:t>important </a:t>
            </a:r>
            <a:r>
              <a:rPr lang="en-US" sz="1100" spc="-45" dirty="0">
                <a:latin typeface="Trebuchet MS"/>
                <a:cs typeface="Trebuchet MS"/>
              </a:rPr>
              <a:t>assumption that </a:t>
            </a:r>
            <a:r>
              <a:rPr lang="en-US" sz="1100" spc="-75" dirty="0">
                <a:latin typeface="Trebuchet MS"/>
                <a:cs typeface="Trebuchet MS"/>
              </a:rPr>
              <a:t>all </a:t>
            </a:r>
            <a:r>
              <a:rPr lang="en-US" sz="1100" spc="-55" dirty="0">
                <a:latin typeface="Trebuchet MS"/>
                <a:cs typeface="Trebuchet MS"/>
              </a:rPr>
              <a:t>action </a:t>
            </a:r>
            <a:r>
              <a:rPr lang="en-US" sz="1100" spc="-40" dirty="0">
                <a:latin typeface="Trebuchet MS"/>
                <a:cs typeface="Trebuchet MS"/>
              </a:rPr>
              <a:t>costs </a:t>
            </a:r>
            <a:r>
              <a:rPr lang="en-US" sz="1100" spc="-110" dirty="0">
                <a:latin typeface="Trebuchet MS"/>
                <a:cs typeface="Trebuchet MS"/>
              </a:rPr>
              <a:t>are </a:t>
            </a:r>
            <a:r>
              <a:rPr lang="en-US" sz="1100" spc="-105" dirty="0">
                <a:latin typeface="Trebuchet MS"/>
                <a:cs typeface="Trebuchet MS"/>
              </a:rPr>
              <a:t> </a:t>
            </a:r>
            <a:r>
              <a:rPr lang="en-US" sz="1100" spc="-65" dirty="0">
                <a:latin typeface="Trebuchet MS"/>
                <a:cs typeface="Trebuchet MS"/>
              </a:rPr>
              <a:t>non-negative.</a:t>
            </a:r>
            <a:endParaRPr lang="en-US" sz="1100" dirty="0">
              <a:latin typeface="Trebuchet MS"/>
              <a:cs typeface="Trebuchet MS"/>
            </a:endParaRPr>
          </a:p>
          <a:p>
            <a:pPr marL="219710" marR="5715" indent="-207645" algn="just">
              <a:lnSpc>
                <a:spcPts val="1960"/>
              </a:lnSpc>
              <a:spcBef>
                <a:spcPts val="65"/>
              </a:spcBef>
              <a:buFont typeface="SimSun-ExtB"/>
              <a:buChar char="•"/>
              <a:tabLst>
                <a:tab pos="220345" algn="l"/>
              </a:tabLst>
            </a:pPr>
            <a:r>
              <a:rPr lang="en-US" sz="1100" spc="10" dirty="0">
                <a:latin typeface="Trebuchet MS"/>
                <a:cs typeface="Trebuchet MS"/>
              </a:rPr>
              <a:t>This </a:t>
            </a:r>
            <a:r>
              <a:rPr lang="en-US" sz="1100" spc="-45" dirty="0">
                <a:latin typeface="Trebuchet MS"/>
                <a:cs typeface="Trebuchet MS"/>
              </a:rPr>
              <a:t>assumption </a:t>
            </a:r>
            <a:r>
              <a:rPr lang="en-US" sz="1100" spc="-50" dirty="0">
                <a:latin typeface="Trebuchet MS"/>
                <a:cs typeface="Trebuchet MS"/>
              </a:rPr>
              <a:t>is </a:t>
            </a:r>
            <a:r>
              <a:rPr lang="en-US" sz="1100" spc="-75" dirty="0">
                <a:latin typeface="Trebuchet MS"/>
                <a:cs typeface="Trebuchet MS"/>
              </a:rPr>
              <a:t>reasonable </a:t>
            </a:r>
            <a:r>
              <a:rPr lang="en-US" sz="1100" spc="-50" dirty="0">
                <a:latin typeface="Trebuchet MS"/>
                <a:cs typeface="Trebuchet MS"/>
              </a:rPr>
              <a:t>in </a:t>
            </a:r>
            <a:r>
              <a:rPr lang="en-US" sz="1100" spc="-40" dirty="0">
                <a:latin typeface="Trebuchet MS"/>
                <a:cs typeface="Trebuchet MS"/>
              </a:rPr>
              <a:t>many </a:t>
            </a:r>
            <a:r>
              <a:rPr lang="en-US" sz="1100" spc="-80" dirty="0">
                <a:latin typeface="Trebuchet MS"/>
                <a:cs typeface="Trebuchet MS"/>
              </a:rPr>
              <a:t>cases, </a:t>
            </a:r>
            <a:r>
              <a:rPr lang="en-US" sz="1100" spc="-45" dirty="0">
                <a:latin typeface="Trebuchet MS"/>
                <a:cs typeface="Trebuchet MS"/>
              </a:rPr>
              <a:t>but </a:t>
            </a:r>
            <a:r>
              <a:rPr lang="en-US" sz="1100" spc="-65" dirty="0">
                <a:latin typeface="Trebuchet MS"/>
                <a:cs typeface="Trebuchet MS"/>
              </a:rPr>
              <a:t>doesn’t </a:t>
            </a:r>
            <a:r>
              <a:rPr lang="en-US" sz="1100" spc="-80" dirty="0">
                <a:latin typeface="Trebuchet MS"/>
                <a:cs typeface="Trebuchet MS"/>
              </a:rPr>
              <a:t>allow </a:t>
            </a:r>
            <a:r>
              <a:rPr lang="en-US" sz="1100" spc="-30" dirty="0">
                <a:latin typeface="Trebuchet MS"/>
                <a:cs typeface="Trebuchet MS"/>
              </a:rPr>
              <a:t>us </a:t>
            </a:r>
            <a:r>
              <a:rPr lang="en-US" sz="1100" spc="-45" dirty="0">
                <a:latin typeface="Trebuchet MS"/>
                <a:cs typeface="Trebuchet MS"/>
              </a:rPr>
              <a:t>to </a:t>
            </a:r>
            <a:r>
              <a:rPr lang="en-US" sz="1100" spc="-70" dirty="0">
                <a:latin typeface="Trebuchet MS"/>
                <a:cs typeface="Trebuchet MS"/>
              </a:rPr>
              <a:t>handle </a:t>
            </a:r>
            <a:r>
              <a:rPr lang="en-US" sz="1100" spc="-65" dirty="0">
                <a:latin typeface="Trebuchet MS"/>
                <a:cs typeface="Trebuchet MS"/>
              </a:rPr>
              <a:t>cases </a:t>
            </a:r>
            <a:r>
              <a:rPr lang="en-US" sz="1100" spc="-95" dirty="0">
                <a:latin typeface="Trebuchet MS"/>
                <a:cs typeface="Trebuchet MS"/>
              </a:rPr>
              <a:t>where </a:t>
            </a:r>
            <a:r>
              <a:rPr lang="en-US" sz="1100" spc="-50" dirty="0">
                <a:latin typeface="Trebuchet MS"/>
                <a:cs typeface="Trebuchet MS"/>
              </a:rPr>
              <a:t>actions </a:t>
            </a:r>
            <a:r>
              <a:rPr lang="en-US" sz="1100" spc="-70" dirty="0">
                <a:latin typeface="Trebuchet MS"/>
                <a:cs typeface="Trebuchet MS"/>
              </a:rPr>
              <a:t>have </a:t>
            </a:r>
            <a:r>
              <a:rPr lang="en-US" sz="1100" spc="-65" dirty="0">
                <a:latin typeface="Trebuchet MS"/>
                <a:cs typeface="Trebuchet MS"/>
              </a:rPr>
              <a:t> </a:t>
            </a:r>
            <a:r>
              <a:rPr lang="en-US" sz="1100" spc="-95" dirty="0">
                <a:latin typeface="Trebuchet MS"/>
                <a:cs typeface="Trebuchet MS"/>
              </a:rPr>
              <a:t>payoff.</a:t>
            </a:r>
            <a:r>
              <a:rPr lang="en-US" sz="1100" spc="-90" dirty="0">
                <a:latin typeface="Trebuchet MS"/>
                <a:cs typeface="Trebuchet MS"/>
              </a:rPr>
              <a:t> </a:t>
            </a:r>
            <a:r>
              <a:rPr lang="en-US" sz="1100" dirty="0">
                <a:latin typeface="Trebuchet MS"/>
                <a:cs typeface="Trebuchet MS"/>
              </a:rPr>
              <a:t>To </a:t>
            </a:r>
            <a:r>
              <a:rPr lang="en-US" sz="1100" spc="-70" dirty="0">
                <a:latin typeface="Trebuchet MS"/>
                <a:cs typeface="Trebuchet MS"/>
              </a:rPr>
              <a:t>handle </a:t>
            </a:r>
            <a:r>
              <a:rPr lang="en-US" sz="1100" spc="-65" dirty="0">
                <a:latin typeface="Trebuchet MS"/>
                <a:cs typeface="Trebuchet MS"/>
              </a:rPr>
              <a:t>negative </a:t>
            </a:r>
            <a:r>
              <a:rPr lang="en-US" sz="1100" spc="-40" dirty="0">
                <a:latin typeface="Trebuchet MS"/>
                <a:cs typeface="Trebuchet MS"/>
              </a:rPr>
              <a:t>costs </a:t>
            </a:r>
            <a:r>
              <a:rPr lang="en-US" sz="1100" spc="-45" dirty="0">
                <a:latin typeface="Trebuchet MS"/>
                <a:cs typeface="Trebuchet MS"/>
              </a:rPr>
              <a:t>(positive </a:t>
            </a:r>
            <a:r>
              <a:rPr lang="en-US" sz="1100" spc="-70" dirty="0">
                <a:latin typeface="Trebuchet MS"/>
                <a:cs typeface="Trebuchet MS"/>
              </a:rPr>
              <a:t>payoffs), </a:t>
            </a:r>
            <a:r>
              <a:rPr lang="en-US" sz="1100" spc="-140" dirty="0">
                <a:latin typeface="Trebuchet MS"/>
                <a:cs typeface="Trebuchet MS"/>
              </a:rPr>
              <a:t>we </a:t>
            </a:r>
            <a:r>
              <a:rPr lang="en-US" sz="1100" spc="-95" dirty="0">
                <a:latin typeface="Trebuchet MS"/>
                <a:cs typeface="Trebuchet MS"/>
              </a:rPr>
              <a:t>need </a:t>
            </a:r>
            <a:r>
              <a:rPr lang="en-US" sz="1100" spc="-75" dirty="0">
                <a:latin typeface="Trebuchet MS"/>
                <a:cs typeface="Trebuchet MS"/>
              </a:rPr>
              <a:t>the </a:t>
            </a:r>
            <a:r>
              <a:rPr lang="en-US" sz="1100" spc="-40" dirty="0">
                <a:latin typeface="Trebuchet MS"/>
                <a:cs typeface="Trebuchet MS"/>
              </a:rPr>
              <a:t>Bellman-Ford </a:t>
            </a:r>
            <a:r>
              <a:rPr lang="en-US" sz="1100" spc="-60" dirty="0">
                <a:latin typeface="Trebuchet MS"/>
                <a:cs typeface="Trebuchet MS"/>
              </a:rPr>
              <a:t>algorithm.</a:t>
            </a:r>
            <a:r>
              <a:rPr lang="en-US" sz="1100" spc="-55" dirty="0">
                <a:latin typeface="Trebuchet MS"/>
                <a:cs typeface="Trebuchet MS"/>
              </a:rPr>
              <a:t> </a:t>
            </a:r>
            <a:r>
              <a:rPr lang="en-US" sz="1100" spc="-10" dirty="0">
                <a:latin typeface="Trebuchet MS"/>
                <a:cs typeface="Trebuchet MS"/>
              </a:rPr>
              <a:t>When </a:t>
            </a:r>
            <a:r>
              <a:rPr lang="en-US" sz="1100" spc="-135" dirty="0">
                <a:latin typeface="Trebuchet MS"/>
                <a:cs typeface="Trebuchet MS"/>
              </a:rPr>
              <a:t>we </a:t>
            </a:r>
            <a:r>
              <a:rPr lang="en-US" sz="1100" spc="-50" dirty="0">
                <a:latin typeface="Trebuchet MS"/>
                <a:cs typeface="Trebuchet MS"/>
              </a:rPr>
              <a:t>talk </a:t>
            </a:r>
            <a:r>
              <a:rPr lang="en-US" sz="1100" spc="-45" dirty="0">
                <a:latin typeface="Trebuchet MS"/>
                <a:cs typeface="Trebuchet MS"/>
              </a:rPr>
              <a:t> </a:t>
            </a:r>
            <a:r>
              <a:rPr lang="en-US" sz="1100" spc="-40" dirty="0">
                <a:latin typeface="Trebuchet MS"/>
                <a:cs typeface="Trebuchet MS"/>
              </a:rPr>
              <a:t>about</a:t>
            </a:r>
            <a:r>
              <a:rPr lang="en-US" sz="1100" spc="60" dirty="0">
                <a:latin typeface="Trebuchet MS"/>
                <a:cs typeface="Trebuchet MS"/>
              </a:rPr>
              <a:t> </a:t>
            </a:r>
            <a:r>
              <a:rPr lang="en-US" sz="1100" spc="-75" dirty="0">
                <a:latin typeface="Trebuchet MS"/>
                <a:cs typeface="Trebuchet MS"/>
              </a:rPr>
              <a:t>value</a:t>
            </a:r>
            <a:r>
              <a:rPr lang="en-US" sz="1100" spc="60" dirty="0">
                <a:latin typeface="Trebuchet MS"/>
                <a:cs typeface="Trebuchet MS"/>
              </a:rPr>
              <a:t> </a:t>
            </a:r>
            <a:r>
              <a:rPr lang="en-US" sz="1100" spc="-65" dirty="0">
                <a:latin typeface="Trebuchet MS"/>
                <a:cs typeface="Trebuchet MS"/>
              </a:rPr>
              <a:t>iteration</a:t>
            </a:r>
            <a:r>
              <a:rPr lang="en-US" sz="1100" spc="60" dirty="0">
                <a:latin typeface="Trebuchet MS"/>
                <a:cs typeface="Trebuchet MS"/>
              </a:rPr>
              <a:t> </a:t>
            </a:r>
            <a:r>
              <a:rPr lang="en-US" sz="1100" spc="-85" dirty="0">
                <a:latin typeface="Trebuchet MS"/>
                <a:cs typeface="Trebuchet MS"/>
              </a:rPr>
              <a:t>for</a:t>
            </a:r>
            <a:r>
              <a:rPr lang="en-US" sz="1100" spc="60" dirty="0">
                <a:latin typeface="Trebuchet MS"/>
                <a:cs typeface="Trebuchet MS"/>
              </a:rPr>
              <a:t> </a:t>
            </a:r>
            <a:r>
              <a:rPr lang="en-US" sz="1100" spc="95" dirty="0">
                <a:latin typeface="Trebuchet MS"/>
                <a:cs typeface="Trebuchet MS"/>
              </a:rPr>
              <a:t>MDPs,</a:t>
            </a:r>
            <a:r>
              <a:rPr lang="en-US" sz="1100" spc="60" dirty="0">
                <a:latin typeface="Trebuchet MS"/>
                <a:cs typeface="Trebuchet MS"/>
              </a:rPr>
              <a:t> </a:t>
            </a:r>
            <a:r>
              <a:rPr lang="en-US" sz="1100" spc="-135" dirty="0">
                <a:latin typeface="Trebuchet MS"/>
                <a:cs typeface="Trebuchet MS"/>
              </a:rPr>
              <a:t>we</a:t>
            </a:r>
            <a:r>
              <a:rPr lang="en-US" sz="1100" spc="60" dirty="0">
                <a:latin typeface="Trebuchet MS"/>
                <a:cs typeface="Trebuchet MS"/>
              </a:rPr>
              <a:t> </a:t>
            </a:r>
            <a:r>
              <a:rPr lang="en-US" sz="1100" spc="-80" dirty="0">
                <a:latin typeface="Trebuchet MS"/>
                <a:cs typeface="Trebuchet MS"/>
              </a:rPr>
              <a:t>will</a:t>
            </a:r>
            <a:r>
              <a:rPr lang="en-US" sz="1100" spc="60" dirty="0">
                <a:latin typeface="Trebuchet MS"/>
                <a:cs typeface="Trebuchet MS"/>
              </a:rPr>
              <a:t> </a:t>
            </a:r>
            <a:r>
              <a:rPr lang="en-US" sz="1100" spc="-110" dirty="0">
                <a:latin typeface="Trebuchet MS"/>
                <a:cs typeface="Trebuchet MS"/>
              </a:rPr>
              <a:t>see</a:t>
            </a:r>
            <a:r>
              <a:rPr lang="en-US" sz="1100" spc="60" dirty="0">
                <a:latin typeface="Trebuchet MS"/>
                <a:cs typeface="Trebuchet MS"/>
              </a:rPr>
              <a:t> </a:t>
            </a:r>
            <a:r>
              <a:rPr lang="en-US" sz="1100" spc="-60" dirty="0">
                <a:latin typeface="Trebuchet MS"/>
                <a:cs typeface="Trebuchet MS"/>
              </a:rPr>
              <a:t>a</a:t>
            </a:r>
            <a:r>
              <a:rPr lang="en-US" sz="1100" spc="60" dirty="0">
                <a:latin typeface="Trebuchet MS"/>
                <a:cs typeface="Trebuchet MS"/>
              </a:rPr>
              <a:t> </a:t>
            </a:r>
            <a:r>
              <a:rPr lang="en-US" sz="1100" spc="-70" dirty="0">
                <a:latin typeface="Trebuchet MS"/>
                <a:cs typeface="Trebuchet MS"/>
              </a:rPr>
              <a:t>form</a:t>
            </a:r>
            <a:r>
              <a:rPr lang="en-US" sz="1100" spc="60" dirty="0">
                <a:latin typeface="Trebuchet MS"/>
                <a:cs typeface="Trebuchet MS"/>
              </a:rPr>
              <a:t> </a:t>
            </a:r>
            <a:r>
              <a:rPr lang="en-US" sz="1100" spc="-70" dirty="0">
                <a:latin typeface="Trebuchet MS"/>
                <a:cs typeface="Trebuchet MS"/>
              </a:rPr>
              <a:t>of</a:t>
            </a:r>
            <a:r>
              <a:rPr lang="en-US" sz="1100" spc="60" dirty="0">
                <a:latin typeface="Trebuchet MS"/>
                <a:cs typeface="Trebuchet MS"/>
              </a:rPr>
              <a:t> </a:t>
            </a:r>
            <a:r>
              <a:rPr lang="en-US" sz="1100" spc="-45" dirty="0">
                <a:latin typeface="Trebuchet MS"/>
                <a:cs typeface="Trebuchet MS"/>
              </a:rPr>
              <a:t>this</a:t>
            </a:r>
            <a:r>
              <a:rPr lang="en-US" sz="1100" spc="60" dirty="0">
                <a:latin typeface="Trebuchet MS"/>
                <a:cs typeface="Trebuchet MS"/>
              </a:rPr>
              <a:t> </a:t>
            </a:r>
            <a:r>
              <a:rPr lang="en-US" sz="1100" spc="-60" dirty="0">
                <a:latin typeface="Trebuchet MS"/>
                <a:cs typeface="Trebuchet MS"/>
              </a:rPr>
              <a:t>algorithm.</a:t>
            </a:r>
            <a:endParaRPr lang="en-US" sz="1100" dirty="0">
              <a:latin typeface="Trebuchet MS"/>
              <a:cs typeface="Trebuchet MS"/>
            </a:endParaRPr>
          </a:p>
          <a:p>
            <a:pPr marL="219710" indent="-207645">
              <a:lnSpc>
                <a:spcPts val="1875"/>
              </a:lnSpc>
              <a:buFont typeface="SimSun-ExtB"/>
              <a:buChar char="•"/>
              <a:tabLst>
                <a:tab pos="220345" algn="l"/>
              </a:tabLst>
            </a:pPr>
            <a:r>
              <a:rPr lang="en-US" sz="1100" spc="-50" dirty="0">
                <a:latin typeface="Trebuchet MS"/>
                <a:cs typeface="Trebuchet MS"/>
              </a:rPr>
              <a:t>Note:</a:t>
            </a:r>
            <a:r>
              <a:rPr lang="en-US" sz="1100" spc="190" dirty="0">
                <a:latin typeface="Trebuchet MS"/>
                <a:cs typeface="Trebuchet MS"/>
              </a:rPr>
              <a:t> </a:t>
            </a:r>
            <a:r>
              <a:rPr lang="en-US" sz="1100" spc="-60" dirty="0">
                <a:latin typeface="Trebuchet MS"/>
                <a:cs typeface="Trebuchet MS"/>
              </a:rPr>
              <a:t>those</a:t>
            </a:r>
            <a:r>
              <a:rPr lang="en-US" sz="1100" spc="-50" dirty="0">
                <a:latin typeface="Trebuchet MS"/>
                <a:cs typeface="Trebuchet MS"/>
              </a:rPr>
              <a:t> </a:t>
            </a:r>
            <a:r>
              <a:rPr lang="en-US" sz="1100" spc="-70" dirty="0">
                <a:latin typeface="Trebuchet MS"/>
                <a:cs typeface="Trebuchet MS"/>
              </a:rPr>
              <a:t>of</a:t>
            </a:r>
            <a:r>
              <a:rPr lang="en-US" sz="1100" spc="-45" dirty="0">
                <a:latin typeface="Trebuchet MS"/>
                <a:cs typeface="Trebuchet MS"/>
              </a:rPr>
              <a:t> </a:t>
            </a:r>
            <a:r>
              <a:rPr lang="en-US" sz="1100" spc="-55" dirty="0">
                <a:latin typeface="Trebuchet MS"/>
                <a:cs typeface="Trebuchet MS"/>
              </a:rPr>
              <a:t>you</a:t>
            </a:r>
            <a:r>
              <a:rPr lang="en-US" sz="1100" spc="-50" dirty="0">
                <a:latin typeface="Trebuchet MS"/>
                <a:cs typeface="Trebuchet MS"/>
              </a:rPr>
              <a:t> </a:t>
            </a:r>
            <a:r>
              <a:rPr lang="en-US" sz="1100" spc="-55" dirty="0">
                <a:latin typeface="Trebuchet MS"/>
                <a:cs typeface="Trebuchet MS"/>
              </a:rPr>
              <a:t>who</a:t>
            </a:r>
            <a:r>
              <a:rPr lang="en-US" sz="1100" spc="-45" dirty="0">
                <a:latin typeface="Trebuchet MS"/>
                <a:cs typeface="Trebuchet MS"/>
              </a:rPr>
              <a:t> </a:t>
            </a:r>
            <a:r>
              <a:rPr lang="en-US" sz="1100" spc="-70" dirty="0">
                <a:latin typeface="Trebuchet MS"/>
                <a:cs typeface="Trebuchet MS"/>
              </a:rPr>
              <a:t>have</a:t>
            </a:r>
            <a:r>
              <a:rPr lang="en-US" sz="1100" spc="-45" dirty="0">
                <a:latin typeface="Trebuchet MS"/>
                <a:cs typeface="Trebuchet MS"/>
              </a:rPr>
              <a:t> </a:t>
            </a:r>
            <a:r>
              <a:rPr lang="en-US" sz="1100" spc="-60" dirty="0">
                <a:latin typeface="Trebuchet MS"/>
                <a:cs typeface="Trebuchet MS"/>
              </a:rPr>
              <a:t>studied</a:t>
            </a:r>
            <a:r>
              <a:rPr lang="en-US" sz="1100" spc="-50" dirty="0">
                <a:latin typeface="Trebuchet MS"/>
                <a:cs typeface="Trebuchet MS"/>
              </a:rPr>
              <a:t> algorithms</a:t>
            </a:r>
            <a:r>
              <a:rPr lang="en-US" sz="1100" spc="-45" dirty="0">
                <a:latin typeface="Trebuchet MS"/>
                <a:cs typeface="Trebuchet MS"/>
              </a:rPr>
              <a:t> should </a:t>
            </a:r>
            <a:r>
              <a:rPr lang="en-US" sz="1100" spc="-70" dirty="0">
                <a:latin typeface="Trebuchet MS"/>
                <a:cs typeface="Trebuchet MS"/>
              </a:rPr>
              <a:t>immediately</a:t>
            </a:r>
            <a:r>
              <a:rPr lang="en-US" sz="1100" spc="-50" dirty="0">
                <a:latin typeface="Trebuchet MS"/>
                <a:cs typeface="Trebuchet MS"/>
              </a:rPr>
              <a:t> </a:t>
            </a:r>
            <a:r>
              <a:rPr lang="en-US" sz="1100" spc="-70" dirty="0">
                <a:latin typeface="Trebuchet MS"/>
                <a:cs typeface="Trebuchet MS"/>
              </a:rPr>
              <a:t>recognize</a:t>
            </a:r>
            <a:r>
              <a:rPr lang="en-US" sz="1100" spc="-45" dirty="0">
                <a:latin typeface="Trebuchet MS"/>
                <a:cs typeface="Trebuchet MS"/>
              </a:rPr>
              <a:t> </a:t>
            </a:r>
            <a:r>
              <a:rPr lang="en-US" sz="1100" spc="100" dirty="0">
                <a:latin typeface="Trebuchet MS"/>
                <a:cs typeface="Trebuchet MS"/>
              </a:rPr>
              <a:t>UCS</a:t>
            </a:r>
            <a:r>
              <a:rPr lang="en-US" sz="1100" spc="-45" dirty="0">
                <a:latin typeface="Trebuchet MS"/>
                <a:cs typeface="Trebuchet MS"/>
              </a:rPr>
              <a:t> </a:t>
            </a:r>
            <a:r>
              <a:rPr lang="en-US" sz="1100" spc="-40" dirty="0">
                <a:latin typeface="Trebuchet MS"/>
                <a:cs typeface="Trebuchet MS"/>
              </a:rPr>
              <a:t>as</a:t>
            </a:r>
            <a:r>
              <a:rPr lang="en-US" sz="1100" spc="-50" dirty="0">
                <a:latin typeface="Trebuchet MS"/>
                <a:cs typeface="Trebuchet MS"/>
              </a:rPr>
              <a:t> </a:t>
            </a:r>
            <a:r>
              <a:rPr lang="en-US" sz="1100" spc="-40" dirty="0">
                <a:latin typeface="Trebuchet MS"/>
                <a:cs typeface="Trebuchet MS"/>
              </a:rPr>
              <a:t>Dijkstra’s</a:t>
            </a:r>
            <a:r>
              <a:rPr lang="en-US" sz="1100" spc="-45" dirty="0">
                <a:latin typeface="Trebuchet MS"/>
                <a:cs typeface="Trebuchet MS"/>
              </a:rPr>
              <a:t> </a:t>
            </a:r>
            <a:r>
              <a:rPr lang="en-US" sz="1100" spc="-60" dirty="0">
                <a:latin typeface="Trebuchet MS"/>
                <a:cs typeface="Trebuchet MS"/>
              </a:rPr>
              <a:t>algorithm.</a:t>
            </a:r>
            <a:endParaRPr lang="en-US" sz="1100" dirty="0">
              <a:latin typeface="Trebuchet MS"/>
              <a:cs typeface="Trebuchet MS"/>
            </a:endParaRPr>
          </a:p>
          <a:p>
            <a:pPr marL="219710" marR="5080" algn="just">
              <a:lnSpc>
                <a:spcPct val="102000"/>
              </a:lnSpc>
            </a:pPr>
            <a:r>
              <a:rPr lang="en-US" sz="1100" spc="-65" dirty="0">
                <a:latin typeface="Trebuchet MS"/>
                <a:cs typeface="Trebuchet MS"/>
              </a:rPr>
              <a:t>Logically, </a:t>
            </a:r>
            <a:r>
              <a:rPr lang="en-US" sz="1100" spc="-75" dirty="0">
                <a:latin typeface="Trebuchet MS"/>
                <a:cs typeface="Trebuchet MS"/>
              </a:rPr>
              <a:t>the </a:t>
            </a:r>
            <a:r>
              <a:rPr lang="en-US" sz="1100" spc="-90" dirty="0">
                <a:latin typeface="Trebuchet MS"/>
                <a:cs typeface="Trebuchet MS"/>
              </a:rPr>
              <a:t>two </a:t>
            </a:r>
            <a:r>
              <a:rPr lang="en-US" sz="1100" spc="-110" dirty="0">
                <a:latin typeface="Trebuchet MS"/>
                <a:cs typeface="Trebuchet MS"/>
              </a:rPr>
              <a:t>are </a:t>
            </a:r>
            <a:r>
              <a:rPr lang="en-US" sz="1100" spc="-85" dirty="0">
                <a:latin typeface="Trebuchet MS"/>
                <a:cs typeface="Trebuchet MS"/>
              </a:rPr>
              <a:t>indeed </a:t>
            </a:r>
            <a:r>
              <a:rPr lang="en-US" sz="1100" spc="-80" dirty="0">
                <a:latin typeface="Trebuchet MS"/>
                <a:cs typeface="Trebuchet MS"/>
              </a:rPr>
              <a:t>equivalent.</a:t>
            </a:r>
            <a:r>
              <a:rPr lang="en-US" sz="1100" spc="-75" dirty="0">
                <a:latin typeface="Trebuchet MS"/>
                <a:cs typeface="Trebuchet MS"/>
              </a:rPr>
              <a:t> </a:t>
            </a:r>
            <a:r>
              <a:rPr lang="en-US" sz="1100" spc="-45" dirty="0">
                <a:latin typeface="Trebuchet MS"/>
                <a:cs typeface="Trebuchet MS"/>
              </a:rPr>
              <a:t>There </a:t>
            </a:r>
            <a:r>
              <a:rPr lang="en-US" sz="1100" spc="-50" dirty="0">
                <a:latin typeface="Trebuchet MS"/>
                <a:cs typeface="Trebuchet MS"/>
              </a:rPr>
              <a:t>is </a:t>
            </a:r>
            <a:r>
              <a:rPr lang="en-US" sz="1100" spc="-45" dirty="0">
                <a:latin typeface="Trebuchet MS"/>
                <a:cs typeface="Trebuchet MS"/>
              </a:rPr>
              <a:t>an </a:t>
            </a:r>
            <a:r>
              <a:rPr lang="en-US" sz="1100" spc="-50" dirty="0">
                <a:latin typeface="Trebuchet MS"/>
                <a:cs typeface="Trebuchet MS"/>
              </a:rPr>
              <a:t>important </a:t>
            </a:r>
            <a:r>
              <a:rPr lang="en-US" sz="1100" spc="-65" dirty="0">
                <a:latin typeface="Trebuchet MS"/>
                <a:cs typeface="Trebuchet MS"/>
              </a:rPr>
              <a:t>implementation </a:t>
            </a:r>
            <a:r>
              <a:rPr lang="en-US" sz="1100" spc="-100" dirty="0">
                <a:latin typeface="Trebuchet MS"/>
                <a:cs typeface="Trebuchet MS"/>
              </a:rPr>
              <a:t>difference:</a:t>
            </a:r>
            <a:r>
              <a:rPr lang="en-US" sz="1100" spc="-95" dirty="0">
                <a:latin typeface="Trebuchet MS"/>
                <a:cs typeface="Trebuchet MS"/>
              </a:rPr>
              <a:t> </a:t>
            </a:r>
            <a:r>
              <a:rPr lang="en-US" sz="1100" spc="100" dirty="0">
                <a:latin typeface="Trebuchet MS"/>
                <a:cs typeface="Trebuchet MS"/>
              </a:rPr>
              <a:t>UCS </a:t>
            </a:r>
            <a:r>
              <a:rPr lang="en-US" sz="1100" spc="-70" dirty="0">
                <a:latin typeface="Trebuchet MS"/>
                <a:cs typeface="Trebuchet MS"/>
              </a:rPr>
              <a:t>takes </a:t>
            </a:r>
            <a:r>
              <a:rPr lang="en-US" sz="1100" spc="-40" dirty="0">
                <a:latin typeface="Trebuchet MS"/>
                <a:cs typeface="Trebuchet MS"/>
              </a:rPr>
              <a:t>as </a:t>
            </a:r>
            <a:r>
              <a:rPr lang="en-US" sz="1100" spc="-35" dirty="0">
                <a:latin typeface="Trebuchet MS"/>
                <a:cs typeface="Trebuchet MS"/>
              </a:rPr>
              <a:t> </a:t>
            </a:r>
            <a:r>
              <a:rPr lang="en-US" sz="1100" spc="-50" dirty="0">
                <a:latin typeface="Trebuchet MS"/>
                <a:cs typeface="Trebuchet MS"/>
              </a:rPr>
              <a:t>input </a:t>
            </a:r>
            <a:r>
              <a:rPr lang="en-US" sz="1100" spc="-60" dirty="0">
                <a:latin typeface="Trebuchet MS"/>
                <a:cs typeface="Trebuchet MS"/>
              </a:rPr>
              <a:t>a </a:t>
            </a:r>
            <a:r>
              <a:rPr lang="en-US" sz="1100" b="1" spc="-45" dirty="0">
                <a:latin typeface="Trebuchet MS"/>
                <a:cs typeface="Trebuchet MS"/>
              </a:rPr>
              <a:t>search</a:t>
            </a:r>
            <a:r>
              <a:rPr lang="en-US" sz="1100" b="1" spc="-40" dirty="0">
                <a:latin typeface="Trebuchet MS"/>
                <a:cs typeface="Trebuchet MS"/>
              </a:rPr>
              <a:t> </a:t>
            </a:r>
            <a:r>
              <a:rPr lang="en-US" sz="1100" b="1" spc="-55" dirty="0">
                <a:latin typeface="Trebuchet MS"/>
                <a:cs typeface="Trebuchet MS"/>
              </a:rPr>
              <a:t>problem</a:t>
            </a:r>
            <a:r>
              <a:rPr lang="en-US" sz="1100" spc="-55" dirty="0">
                <a:latin typeface="Trebuchet MS"/>
                <a:cs typeface="Trebuchet MS"/>
              </a:rPr>
              <a:t>,</a:t>
            </a:r>
            <a:r>
              <a:rPr lang="en-US" sz="1100" spc="-50" dirty="0">
                <a:latin typeface="Trebuchet MS"/>
                <a:cs typeface="Trebuchet MS"/>
              </a:rPr>
              <a:t> </a:t>
            </a:r>
            <a:r>
              <a:rPr lang="en-US" sz="1100" spc="-60" dirty="0">
                <a:latin typeface="Trebuchet MS"/>
                <a:cs typeface="Trebuchet MS"/>
              </a:rPr>
              <a:t>which </a:t>
            </a:r>
            <a:r>
              <a:rPr lang="en-US" sz="1100" spc="-65" dirty="0">
                <a:latin typeface="Trebuchet MS"/>
                <a:cs typeface="Trebuchet MS"/>
              </a:rPr>
              <a:t>implicitly</a:t>
            </a:r>
            <a:r>
              <a:rPr lang="en-US" sz="1100" spc="-60" dirty="0">
                <a:latin typeface="Trebuchet MS"/>
                <a:cs typeface="Trebuchet MS"/>
              </a:rPr>
              <a:t> </a:t>
            </a:r>
            <a:r>
              <a:rPr lang="en-US" sz="1100" spc="-85" dirty="0">
                <a:latin typeface="Trebuchet MS"/>
                <a:cs typeface="Trebuchet MS"/>
              </a:rPr>
              <a:t>defines</a:t>
            </a:r>
            <a:r>
              <a:rPr lang="en-US" sz="1100" spc="-80" dirty="0">
                <a:latin typeface="Trebuchet MS"/>
                <a:cs typeface="Trebuchet MS"/>
              </a:rPr>
              <a:t> </a:t>
            </a:r>
            <a:r>
              <a:rPr lang="en-US" sz="1100" spc="-60" dirty="0">
                <a:latin typeface="Trebuchet MS"/>
                <a:cs typeface="Trebuchet MS"/>
              </a:rPr>
              <a:t>a</a:t>
            </a:r>
            <a:r>
              <a:rPr lang="en-US" sz="1100" spc="-55" dirty="0">
                <a:latin typeface="Trebuchet MS"/>
                <a:cs typeface="Trebuchet MS"/>
              </a:rPr>
              <a:t> </a:t>
            </a:r>
            <a:r>
              <a:rPr lang="en-US" sz="1100" spc="-80" dirty="0">
                <a:latin typeface="Trebuchet MS"/>
                <a:cs typeface="Trebuchet MS"/>
              </a:rPr>
              <a:t>large</a:t>
            </a:r>
            <a:r>
              <a:rPr lang="en-US" sz="1100" spc="-75" dirty="0">
                <a:latin typeface="Trebuchet MS"/>
                <a:cs typeface="Trebuchet MS"/>
              </a:rPr>
              <a:t> </a:t>
            </a:r>
            <a:r>
              <a:rPr lang="en-US" sz="1100" spc="-50" dirty="0">
                <a:latin typeface="Trebuchet MS"/>
                <a:cs typeface="Trebuchet MS"/>
              </a:rPr>
              <a:t>and </a:t>
            </a:r>
            <a:r>
              <a:rPr lang="en-US" sz="1100" spc="-90" dirty="0">
                <a:latin typeface="Trebuchet MS"/>
                <a:cs typeface="Trebuchet MS"/>
              </a:rPr>
              <a:t>even</a:t>
            </a:r>
            <a:r>
              <a:rPr lang="en-US" sz="1100" spc="-85" dirty="0">
                <a:latin typeface="Trebuchet MS"/>
                <a:cs typeface="Trebuchet MS"/>
              </a:rPr>
              <a:t> </a:t>
            </a:r>
            <a:r>
              <a:rPr lang="en-US" sz="1100" spc="-75" dirty="0">
                <a:latin typeface="Trebuchet MS"/>
                <a:cs typeface="Trebuchet MS"/>
              </a:rPr>
              <a:t>infinite</a:t>
            </a:r>
            <a:r>
              <a:rPr lang="en-US" sz="1100" spc="-70" dirty="0">
                <a:latin typeface="Trebuchet MS"/>
                <a:cs typeface="Trebuchet MS"/>
              </a:rPr>
              <a:t> </a:t>
            </a:r>
            <a:r>
              <a:rPr lang="en-US" sz="1100" spc="-55" dirty="0">
                <a:latin typeface="Trebuchet MS"/>
                <a:cs typeface="Trebuchet MS"/>
              </a:rPr>
              <a:t>graph,</a:t>
            </a:r>
            <a:r>
              <a:rPr lang="en-US" sz="1100" spc="-50" dirty="0">
                <a:latin typeface="Trebuchet MS"/>
                <a:cs typeface="Trebuchet MS"/>
              </a:rPr>
              <a:t> </a:t>
            </a:r>
            <a:r>
              <a:rPr lang="en-US" sz="1100" spc="-80" dirty="0">
                <a:latin typeface="Trebuchet MS"/>
                <a:cs typeface="Trebuchet MS"/>
              </a:rPr>
              <a:t>whereas</a:t>
            </a:r>
            <a:r>
              <a:rPr lang="en-US" sz="1100" spc="-75" dirty="0">
                <a:latin typeface="Trebuchet MS"/>
                <a:cs typeface="Trebuchet MS"/>
              </a:rPr>
              <a:t> </a:t>
            </a:r>
            <a:r>
              <a:rPr lang="en-US" sz="1100" spc="-40" dirty="0">
                <a:latin typeface="Trebuchet MS"/>
                <a:cs typeface="Trebuchet MS"/>
              </a:rPr>
              <a:t>Dijkstra’s </a:t>
            </a:r>
            <a:r>
              <a:rPr lang="en-US" sz="1100" spc="-35" dirty="0">
                <a:latin typeface="Trebuchet MS"/>
                <a:cs typeface="Trebuchet MS"/>
              </a:rPr>
              <a:t> </a:t>
            </a:r>
            <a:r>
              <a:rPr lang="en-US" sz="1100" spc="-55" dirty="0">
                <a:latin typeface="Trebuchet MS"/>
                <a:cs typeface="Trebuchet MS"/>
              </a:rPr>
              <a:t>algorithm </a:t>
            </a:r>
            <a:r>
              <a:rPr lang="en-US" sz="1100" spc="-20" dirty="0">
                <a:latin typeface="Trebuchet MS"/>
                <a:cs typeface="Trebuchet MS"/>
              </a:rPr>
              <a:t>(in </a:t>
            </a:r>
            <a:r>
              <a:rPr lang="en-US" sz="1100" spc="-75" dirty="0">
                <a:latin typeface="Trebuchet MS"/>
                <a:cs typeface="Trebuchet MS"/>
              </a:rPr>
              <a:t>the</a:t>
            </a:r>
            <a:r>
              <a:rPr lang="en-US" sz="1100" spc="-70" dirty="0">
                <a:latin typeface="Trebuchet MS"/>
                <a:cs typeface="Trebuchet MS"/>
              </a:rPr>
              <a:t> typical</a:t>
            </a:r>
            <a:r>
              <a:rPr lang="en-US" sz="1100" spc="340" dirty="0">
                <a:latin typeface="Trebuchet MS"/>
                <a:cs typeface="Trebuchet MS"/>
              </a:rPr>
              <a:t> </a:t>
            </a:r>
            <a:r>
              <a:rPr lang="en-US" sz="1100" spc="-45" dirty="0">
                <a:latin typeface="Trebuchet MS"/>
                <a:cs typeface="Trebuchet MS"/>
              </a:rPr>
              <a:t>exposition) </a:t>
            </a:r>
            <a:r>
              <a:rPr lang="en-US" sz="1100" spc="-70" dirty="0">
                <a:latin typeface="Trebuchet MS"/>
                <a:cs typeface="Trebuchet MS"/>
              </a:rPr>
              <a:t>takes</a:t>
            </a:r>
            <a:r>
              <a:rPr lang="en-US" sz="1100" spc="340" dirty="0">
                <a:latin typeface="Trebuchet MS"/>
                <a:cs typeface="Trebuchet MS"/>
              </a:rPr>
              <a:t> </a:t>
            </a:r>
            <a:r>
              <a:rPr lang="en-US" sz="1100" spc="-40" dirty="0">
                <a:latin typeface="Trebuchet MS"/>
                <a:cs typeface="Trebuchet MS"/>
              </a:rPr>
              <a:t>as </a:t>
            </a:r>
            <a:r>
              <a:rPr lang="en-US" sz="1100" spc="-50" dirty="0">
                <a:latin typeface="Trebuchet MS"/>
                <a:cs typeface="Trebuchet MS"/>
              </a:rPr>
              <a:t>input </a:t>
            </a:r>
            <a:r>
              <a:rPr lang="en-US" sz="1100" spc="-60" dirty="0">
                <a:latin typeface="Trebuchet MS"/>
                <a:cs typeface="Trebuchet MS"/>
              </a:rPr>
              <a:t>a </a:t>
            </a:r>
            <a:r>
              <a:rPr lang="en-US" sz="1100" spc="-70" dirty="0">
                <a:latin typeface="Trebuchet MS"/>
                <a:cs typeface="Trebuchet MS"/>
              </a:rPr>
              <a:t>fully</a:t>
            </a:r>
            <a:r>
              <a:rPr lang="en-US" sz="1100" spc="345" dirty="0">
                <a:latin typeface="Trebuchet MS"/>
                <a:cs typeface="Trebuchet MS"/>
              </a:rPr>
              <a:t> </a:t>
            </a:r>
            <a:r>
              <a:rPr lang="en-US" sz="1100" spc="-80" dirty="0">
                <a:latin typeface="Trebuchet MS"/>
                <a:cs typeface="Trebuchet MS"/>
              </a:rPr>
              <a:t>concrete</a:t>
            </a:r>
            <a:r>
              <a:rPr lang="en-US" sz="1100" spc="320" dirty="0">
                <a:latin typeface="Trebuchet MS"/>
                <a:cs typeface="Trebuchet MS"/>
              </a:rPr>
              <a:t> </a:t>
            </a:r>
            <a:r>
              <a:rPr lang="en-US" sz="1100" spc="-55" dirty="0">
                <a:latin typeface="Trebuchet MS"/>
                <a:cs typeface="Trebuchet MS"/>
              </a:rPr>
              <a:t>graph.</a:t>
            </a:r>
            <a:r>
              <a:rPr lang="en-US" sz="1100" spc="375" dirty="0">
                <a:latin typeface="Trebuchet MS"/>
                <a:cs typeface="Trebuchet MS"/>
              </a:rPr>
              <a:t> </a:t>
            </a:r>
            <a:r>
              <a:rPr lang="en-US" sz="1100" dirty="0">
                <a:latin typeface="Trebuchet MS"/>
                <a:cs typeface="Trebuchet MS"/>
              </a:rPr>
              <a:t>The </a:t>
            </a:r>
            <a:r>
              <a:rPr lang="en-US" sz="1100" spc="-60" dirty="0">
                <a:latin typeface="Trebuchet MS"/>
                <a:cs typeface="Trebuchet MS"/>
              </a:rPr>
              <a:t>implicitness </a:t>
            </a:r>
            <a:r>
              <a:rPr lang="en-US" sz="1100" spc="-50" dirty="0">
                <a:latin typeface="Trebuchet MS"/>
                <a:cs typeface="Trebuchet MS"/>
              </a:rPr>
              <a:t>is important </a:t>
            </a:r>
            <a:r>
              <a:rPr lang="en-US" sz="1100" spc="-45" dirty="0">
                <a:latin typeface="Trebuchet MS"/>
                <a:cs typeface="Trebuchet MS"/>
              </a:rPr>
              <a:t> </a:t>
            </a:r>
            <a:r>
              <a:rPr lang="en-US" sz="1100" spc="-50" dirty="0">
                <a:latin typeface="Trebuchet MS"/>
                <a:cs typeface="Trebuchet MS"/>
              </a:rPr>
              <a:t>in</a:t>
            </a:r>
            <a:r>
              <a:rPr lang="en-US" sz="1100" spc="25" dirty="0">
                <a:latin typeface="Trebuchet MS"/>
                <a:cs typeface="Trebuchet MS"/>
              </a:rPr>
              <a:t> </a:t>
            </a:r>
            <a:r>
              <a:rPr lang="en-US" sz="1100" spc="-80" dirty="0">
                <a:latin typeface="Trebuchet MS"/>
                <a:cs typeface="Trebuchet MS"/>
              </a:rPr>
              <a:t>practice</a:t>
            </a:r>
            <a:r>
              <a:rPr lang="en-US" sz="1100" spc="25" dirty="0">
                <a:latin typeface="Trebuchet MS"/>
                <a:cs typeface="Trebuchet MS"/>
              </a:rPr>
              <a:t> </a:t>
            </a:r>
            <a:r>
              <a:rPr lang="en-US" sz="1100" spc="-70" dirty="0">
                <a:latin typeface="Trebuchet MS"/>
                <a:cs typeface="Trebuchet MS"/>
              </a:rPr>
              <a:t>because</a:t>
            </a:r>
            <a:r>
              <a:rPr lang="en-US" sz="1100" spc="25" dirty="0">
                <a:latin typeface="Trebuchet MS"/>
                <a:cs typeface="Trebuchet MS"/>
              </a:rPr>
              <a:t> </a:t>
            </a:r>
            <a:r>
              <a:rPr lang="en-US" sz="1100" spc="-140" dirty="0">
                <a:latin typeface="Trebuchet MS"/>
                <a:cs typeface="Trebuchet MS"/>
              </a:rPr>
              <a:t>we</a:t>
            </a:r>
            <a:r>
              <a:rPr lang="en-US" sz="1100" spc="30" dirty="0">
                <a:latin typeface="Trebuchet MS"/>
                <a:cs typeface="Trebuchet MS"/>
              </a:rPr>
              <a:t> </a:t>
            </a:r>
            <a:r>
              <a:rPr lang="en-US" sz="1100" spc="-35" dirty="0">
                <a:latin typeface="Trebuchet MS"/>
                <a:cs typeface="Trebuchet MS"/>
              </a:rPr>
              <a:t>might</a:t>
            </a:r>
            <a:r>
              <a:rPr lang="en-US" sz="1100" spc="25" dirty="0">
                <a:latin typeface="Trebuchet MS"/>
                <a:cs typeface="Trebuchet MS"/>
              </a:rPr>
              <a:t> </a:t>
            </a:r>
            <a:r>
              <a:rPr lang="en-US" sz="1100" spc="-80" dirty="0">
                <a:latin typeface="Trebuchet MS"/>
                <a:cs typeface="Trebuchet MS"/>
              </a:rPr>
              <a:t>be</a:t>
            </a:r>
            <a:r>
              <a:rPr lang="en-US" sz="1100" spc="25" dirty="0">
                <a:latin typeface="Trebuchet MS"/>
                <a:cs typeface="Trebuchet MS"/>
              </a:rPr>
              <a:t> </a:t>
            </a:r>
            <a:r>
              <a:rPr lang="en-US" sz="1100" spc="-55" dirty="0">
                <a:latin typeface="Trebuchet MS"/>
                <a:cs typeface="Trebuchet MS"/>
              </a:rPr>
              <a:t>working</a:t>
            </a:r>
            <a:r>
              <a:rPr lang="en-US" sz="1100" spc="25" dirty="0">
                <a:latin typeface="Trebuchet MS"/>
                <a:cs typeface="Trebuchet MS"/>
              </a:rPr>
              <a:t> </a:t>
            </a:r>
            <a:r>
              <a:rPr lang="en-US" sz="1100" spc="-60" dirty="0">
                <a:latin typeface="Trebuchet MS"/>
                <a:cs typeface="Trebuchet MS"/>
              </a:rPr>
              <a:t>with</a:t>
            </a:r>
            <a:r>
              <a:rPr lang="en-US" sz="1100" spc="25" dirty="0">
                <a:latin typeface="Trebuchet MS"/>
                <a:cs typeface="Trebuchet MS"/>
              </a:rPr>
              <a:t> </a:t>
            </a:r>
            <a:r>
              <a:rPr lang="en-US" sz="1100" spc="-45" dirty="0">
                <a:latin typeface="Trebuchet MS"/>
                <a:cs typeface="Trebuchet MS"/>
              </a:rPr>
              <a:t>an</a:t>
            </a:r>
            <a:r>
              <a:rPr lang="en-US" sz="1100" spc="30" dirty="0">
                <a:latin typeface="Trebuchet MS"/>
                <a:cs typeface="Trebuchet MS"/>
              </a:rPr>
              <a:t> </a:t>
            </a:r>
            <a:r>
              <a:rPr lang="en-US" sz="1100" spc="-60" dirty="0">
                <a:latin typeface="Trebuchet MS"/>
                <a:cs typeface="Trebuchet MS"/>
              </a:rPr>
              <a:t>enormous</a:t>
            </a:r>
            <a:r>
              <a:rPr lang="en-US" sz="1100" spc="25" dirty="0">
                <a:latin typeface="Trebuchet MS"/>
                <a:cs typeface="Trebuchet MS"/>
              </a:rPr>
              <a:t> </a:t>
            </a:r>
            <a:r>
              <a:rPr lang="en-US" sz="1100" spc="-40" dirty="0">
                <a:latin typeface="Trebuchet MS"/>
                <a:cs typeface="Trebuchet MS"/>
              </a:rPr>
              <a:t>graph</a:t>
            </a:r>
            <a:r>
              <a:rPr lang="en-US" sz="1100" spc="25" dirty="0">
                <a:latin typeface="Trebuchet MS"/>
                <a:cs typeface="Trebuchet MS"/>
              </a:rPr>
              <a:t> </a:t>
            </a:r>
            <a:r>
              <a:rPr lang="en-US" sz="1100" spc="-10" dirty="0">
                <a:latin typeface="Trebuchet MS"/>
                <a:cs typeface="Trebuchet MS"/>
              </a:rPr>
              <a:t>(a</a:t>
            </a:r>
            <a:r>
              <a:rPr lang="en-US" sz="1100" spc="25" dirty="0">
                <a:latin typeface="Trebuchet MS"/>
                <a:cs typeface="Trebuchet MS"/>
              </a:rPr>
              <a:t> </a:t>
            </a:r>
            <a:r>
              <a:rPr lang="en-US" sz="1100" spc="-85" dirty="0">
                <a:latin typeface="Trebuchet MS"/>
                <a:cs typeface="Trebuchet MS"/>
              </a:rPr>
              <a:t>detailed</a:t>
            </a:r>
            <a:r>
              <a:rPr lang="en-US" sz="1100" spc="30" dirty="0">
                <a:latin typeface="Trebuchet MS"/>
                <a:cs typeface="Trebuchet MS"/>
              </a:rPr>
              <a:t> </a:t>
            </a:r>
            <a:r>
              <a:rPr lang="en-US" sz="1100" spc="-50" dirty="0">
                <a:latin typeface="Trebuchet MS"/>
                <a:cs typeface="Trebuchet MS"/>
              </a:rPr>
              <a:t>map</a:t>
            </a:r>
            <a:r>
              <a:rPr lang="en-US" sz="1100" spc="25" dirty="0">
                <a:latin typeface="Trebuchet MS"/>
                <a:cs typeface="Trebuchet MS"/>
              </a:rPr>
              <a:t> </a:t>
            </a:r>
            <a:r>
              <a:rPr lang="en-US" sz="1100" spc="-70" dirty="0">
                <a:latin typeface="Trebuchet MS"/>
                <a:cs typeface="Trebuchet MS"/>
              </a:rPr>
              <a:t>of</a:t>
            </a:r>
            <a:r>
              <a:rPr lang="en-US" sz="1100" spc="25" dirty="0">
                <a:latin typeface="Trebuchet MS"/>
                <a:cs typeface="Trebuchet MS"/>
              </a:rPr>
              <a:t> </a:t>
            </a:r>
            <a:r>
              <a:rPr lang="en-US" sz="1100" spc="-65" dirty="0">
                <a:latin typeface="Trebuchet MS"/>
                <a:cs typeface="Trebuchet MS"/>
              </a:rPr>
              <a:t>world)</a:t>
            </a:r>
            <a:r>
              <a:rPr lang="en-US" sz="1100" spc="25" dirty="0">
                <a:latin typeface="Trebuchet MS"/>
                <a:cs typeface="Trebuchet MS"/>
              </a:rPr>
              <a:t> </a:t>
            </a:r>
            <a:r>
              <a:rPr lang="en-US" sz="1100" spc="-45" dirty="0">
                <a:latin typeface="Trebuchet MS"/>
                <a:cs typeface="Trebuchet MS"/>
              </a:rPr>
              <a:t>but</a:t>
            </a:r>
            <a:r>
              <a:rPr lang="en-US" sz="1100" spc="30" dirty="0">
                <a:latin typeface="Trebuchet MS"/>
                <a:cs typeface="Trebuchet MS"/>
              </a:rPr>
              <a:t> </a:t>
            </a:r>
            <a:r>
              <a:rPr lang="en-US" sz="1100" spc="-50" dirty="0">
                <a:latin typeface="Trebuchet MS"/>
                <a:cs typeface="Trebuchet MS"/>
              </a:rPr>
              <a:t>only</a:t>
            </a:r>
            <a:r>
              <a:rPr lang="en-US" sz="1100" spc="25" dirty="0">
                <a:latin typeface="Trebuchet MS"/>
                <a:cs typeface="Trebuchet MS"/>
              </a:rPr>
              <a:t> </a:t>
            </a:r>
            <a:r>
              <a:rPr lang="en-US" sz="1100" spc="-95" dirty="0">
                <a:latin typeface="Trebuchet MS"/>
                <a:cs typeface="Trebuchet MS"/>
              </a:rPr>
              <a:t>need </a:t>
            </a:r>
            <a:r>
              <a:rPr lang="en-US" sz="1100" spc="-470" dirty="0">
                <a:latin typeface="Trebuchet MS"/>
                <a:cs typeface="Trebuchet MS"/>
              </a:rPr>
              <a:t> </a:t>
            </a:r>
            <a:r>
              <a:rPr lang="en-US" sz="1100" spc="-45" dirty="0">
                <a:latin typeface="Trebuchet MS"/>
                <a:cs typeface="Trebuchet MS"/>
              </a:rPr>
              <a:t>to</a:t>
            </a:r>
            <a:r>
              <a:rPr lang="en-US" sz="1100" spc="60" dirty="0">
                <a:latin typeface="Trebuchet MS"/>
                <a:cs typeface="Trebuchet MS"/>
              </a:rPr>
              <a:t> </a:t>
            </a:r>
            <a:r>
              <a:rPr lang="en-US" sz="1100" spc="-65" dirty="0">
                <a:latin typeface="Trebuchet MS"/>
                <a:cs typeface="Trebuchet MS"/>
              </a:rPr>
              <a:t>find</a:t>
            </a:r>
            <a:r>
              <a:rPr lang="en-US" sz="1100" spc="60" dirty="0">
                <a:latin typeface="Trebuchet MS"/>
                <a:cs typeface="Trebuchet MS"/>
              </a:rPr>
              <a:t> </a:t>
            </a:r>
            <a:r>
              <a:rPr lang="en-US" sz="1100" spc="-75" dirty="0">
                <a:latin typeface="Trebuchet MS"/>
                <a:cs typeface="Trebuchet MS"/>
              </a:rPr>
              <a:t>the</a:t>
            </a:r>
            <a:r>
              <a:rPr lang="en-US" sz="1100" spc="60" dirty="0">
                <a:latin typeface="Trebuchet MS"/>
                <a:cs typeface="Trebuchet MS"/>
              </a:rPr>
              <a:t> </a:t>
            </a:r>
            <a:r>
              <a:rPr lang="en-US" sz="1100" spc="-50" dirty="0">
                <a:latin typeface="Trebuchet MS"/>
                <a:cs typeface="Trebuchet MS"/>
              </a:rPr>
              <a:t>path</a:t>
            </a:r>
            <a:r>
              <a:rPr lang="en-US" sz="1100" spc="60" dirty="0">
                <a:latin typeface="Trebuchet MS"/>
                <a:cs typeface="Trebuchet MS"/>
              </a:rPr>
              <a:t> </a:t>
            </a:r>
            <a:r>
              <a:rPr lang="en-US" sz="1100" spc="-100" dirty="0">
                <a:latin typeface="Trebuchet MS"/>
                <a:cs typeface="Trebuchet MS"/>
              </a:rPr>
              <a:t>between</a:t>
            </a:r>
            <a:r>
              <a:rPr lang="en-US" sz="1100" spc="60" dirty="0">
                <a:latin typeface="Trebuchet MS"/>
                <a:cs typeface="Trebuchet MS"/>
              </a:rPr>
              <a:t> </a:t>
            </a:r>
            <a:r>
              <a:rPr lang="en-US" sz="1100" spc="-90" dirty="0">
                <a:latin typeface="Trebuchet MS"/>
                <a:cs typeface="Trebuchet MS"/>
              </a:rPr>
              <a:t>two</a:t>
            </a:r>
            <a:r>
              <a:rPr lang="en-US" sz="1100" spc="60" dirty="0">
                <a:latin typeface="Trebuchet MS"/>
                <a:cs typeface="Trebuchet MS"/>
              </a:rPr>
              <a:t> </a:t>
            </a:r>
            <a:r>
              <a:rPr lang="en-US" sz="1100" spc="-75" dirty="0">
                <a:latin typeface="Trebuchet MS"/>
                <a:cs typeface="Trebuchet MS"/>
              </a:rPr>
              <a:t>close</a:t>
            </a:r>
            <a:r>
              <a:rPr lang="en-US" sz="1100" spc="60" dirty="0">
                <a:latin typeface="Trebuchet MS"/>
                <a:cs typeface="Trebuchet MS"/>
              </a:rPr>
              <a:t> </a:t>
            </a:r>
            <a:r>
              <a:rPr lang="en-US" sz="1100" spc="-70" dirty="0">
                <a:latin typeface="Trebuchet MS"/>
                <a:cs typeface="Trebuchet MS"/>
              </a:rPr>
              <a:t>by</a:t>
            </a:r>
            <a:r>
              <a:rPr lang="en-US" sz="1100" spc="60" dirty="0">
                <a:latin typeface="Trebuchet MS"/>
                <a:cs typeface="Trebuchet MS"/>
              </a:rPr>
              <a:t> </a:t>
            </a:r>
            <a:r>
              <a:rPr lang="en-US" sz="1100" spc="-40" dirty="0">
                <a:latin typeface="Trebuchet MS"/>
                <a:cs typeface="Trebuchet MS"/>
              </a:rPr>
              <a:t>points</a:t>
            </a:r>
            <a:r>
              <a:rPr lang="en-US" sz="1100" spc="60" dirty="0">
                <a:latin typeface="Trebuchet MS"/>
                <a:cs typeface="Trebuchet MS"/>
              </a:rPr>
              <a:t> </a:t>
            </a:r>
            <a:r>
              <a:rPr lang="en-US" sz="1100" spc="-30" dirty="0">
                <a:latin typeface="Trebuchet MS"/>
                <a:cs typeface="Trebuchet MS"/>
              </a:rPr>
              <a:t>(Stanford</a:t>
            </a:r>
            <a:r>
              <a:rPr lang="en-US" sz="1100" spc="60" dirty="0">
                <a:latin typeface="Trebuchet MS"/>
                <a:cs typeface="Trebuchet MS"/>
              </a:rPr>
              <a:t> </a:t>
            </a:r>
            <a:r>
              <a:rPr lang="en-US" sz="1100" spc="-45" dirty="0">
                <a:latin typeface="Trebuchet MS"/>
                <a:cs typeface="Trebuchet MS"/>
              </a:rPr>
              <a:t>to</a:t>
            </a:r>
            <a:r>
              <a:rPr lang="en-US" sz="1100" spc="60" dirty="0">
                <a:latin typeface="Trebuchet MS"/>
                <a:cs typeface="Trebuchet MS"/>
              </a:rPr>
              <a:t> </a:t>
            </a:r>
            <a:r>
              <a:rPr lang="en-US" sz="1100" spc="-20" dirty="0">
                <a:latin typeface="Trebuchet MS"/>
                <a:cs typeface="Trebuchet MS"/>
              </a:rPr>
              <a:t>Palo</a:t>
            </a:r>
            <a:r>
              <a:rPr lang="en-US" sz="1100" spc="60" dirty="0">
                <a:latin typeface="Trebuchet MS"/>
                <a:cs typeface="Trebuchet MS"/>
              </a:rPr>
              <a:t> </a:t>
            </a:r>
            <a:r>
              <a:rPr lang="en-US" sz="1100" spc="-20" dirty="0">
                <a:latin typeface="Trebuchet MS"/>
                <a:cs typeface="Trebuchet MS"/>
              </a:rPr>
              <a:t>Alto).</a:t>
            </a:r>
            <a:endParaRPr lang="en-US" sz="1100" dirty="0">
              <a:latin typeface="Trebuchet MS"/>
              <a:cs typeface="Trebuchet MS"/>
            </a:endParaRPr>
          </a:p>
          <a:p>
            <a:pPr marL="219710" marR="6985" indent="-207645" algn="just">
              <a:lnSpc>
                <a:spcPct val="102000"/>
              </a:lnSpc>
              <a:spcBef>
                <a:spcPts val="85"/>
              </a:spcBef>
              <a:buFont typeface="SimSun-ExtB"/>
              <a:buChar char="•"/>
              <a:tabLst>
                <a:tab pos="220345" algn="l"/>
              </a:tabLst>
            </a:pPr>
            <a:r>
              <a:rPr lang="en-US" sz="1100" spc="-35" dirty="0">
                <a:latin typeface="Trebuchet MS"/>
                <a:cs typeface="Trebuchet MS"/>
              </a:rPr>
              <a:t>Another </a:t>
            </a:r>
            <a:r>
              <a:rPr lang="en-US" sz="1100" spc="-100" dirty="0">
                <a:latin typeface="Trebuchet MS"/>
                <a:cs typeface="Trebuchet MS"/>
              </a:rPr>
              <a:t>difference </a:t>
            </a:r>
            <a:r>
              <a:rPr lang="en-US" sz="1100" spc="-50" dirty="0">
                <a:latin typeface="Trebuchet MS"/>
                <a:cs typeface="Trebuchet MS"/>
              </a:rPr>
              <a:t>is </a:t>
            </a:r>
            <a:r>
              <a:rPr lang="en-US" sz="1100" spc="-45" dirty="0">
                <a:latin typeface="Trebuchet MS"/>
                <a:cs typeface="Trebuchet MS"/>
              </a:rPr>
              <a:t>that </a:t>
            </a:r>
            <a:r>
              <a:rPr lang="en-US" sz="1100" spc="-40" dirty="0">
                <a:latin typeface="Trebuchet MS"/>
                <a:cs typeface="Trebuchet MS"/>
              </a:rPr>
              <a:t>Dijkstra’s </a:t>
            </a:r>
            <a:r>
              <a:rPr lang="en-US" sz="1100" spc="-55" dirty="0">
                <a:latin typeface="Trebuchet MS"/>
                <a:cs typeface="Trebuchet MS"/>
              </a:rPr>
              <a:t>algorithm </a:t>
            </a:r>
            <a:r>
              <a:rPr lang="en-US" sz="1100" spc="-50" dirty="0">
                <a:latin typeface="Trebuchet MS"/>
                <a:cs typeface="Trebuchet MS"/>
              </a:rPr>
              <a:t>is usually </a:t>
            </a:r>
            <a:r>
              <a:rPr lang="en-US" sz="1100" spc="-35" dirty="0">
                <a:latin typeface="Trebuchet MS"/>
                <a:cs typeface="Trebuchet MS"/>
              </a:rPr>
              <a:t>thought </a:t>
            </a:r>
            <a:r>
              <a:rPr lang="en-US" sz="1100" spc="-70" dirty="0">
                <a:latin typeface="Trebuchet MS"/>
                <a:cs typeface="Trebuchet MS"/>
              </a:rPr>
              <a:t>of </a:t>
            </a:r>
            <a:r>
              <a:rPr lang="en-US" sz="1100" spc="-40" dirty="0">
                <a:latin typeface="Trebuchet MS"/>
                <a:cs typeface="Trebuchet MS"/>
              </a:rPr>
              <a:t>as </a:t>
            </a:r>
            <a:r>
              <a:rPr lang="en-US" sz="1100" spc="-50" dirty="0">
                <a:latin typeface="Trebuchet MS"/>
                <a:cs typeface="Trebuchet MS"/>
              </a:rPr>
              <a:t>finding </a:t>
            </a:r>
            <a:r>
              <a:rPr lang="en-US" sz="1100" spc="-75" dirty="0">
                <a:latin typeface="Trebuchet MS"/>
                <a:cs typeface="Trebuchet MS"/>
              </a:rPr>
              <a:t>the </a:t>
            </a:r>
            <a:r>
              <a:rPr lang="en-US" sz="1100" spc="-60" dirty="0">
                <a:latin typeface="Trebuchet MS"/>
                <a:cs typeface="Trebuchet MS"/>
              </a:rPr>
              <a:t>shortest </a:t>
            </a:r>
            <a:r>
              <a:rPr lang="en-US" sz="1100" spc="-50" dirty="0">
                <a:latin typeface="Trebuchet MS"/>
                <a:cs typeface="Trebuchet MS"/>
              </a:rPr>
              <a:t>path </a:t>
            </a:r>
            <a:r>
              <a:rPr lang="en-US" sz="1100" spc="-60" dirty="0">
                <a:latin typeface="Trebuchet MS"/>
                <a:cs typeface="Trebuchet MS"/>
              </a:rPr>
              <a:t>from </a:t>
            </a:r>
            <a:r>
              <a:rPr lang="en-US" sz="1100" spc="-75" dirty="0">
                <a:latin typeface="Trebuchet MS"/>
                <a:cs typeface="Trebuchet MS"/>
              </a:rPr>
              <a:t>the </a:t>
            </a:r>
            <a:r>
              <a:rPr lang="en-US" sz="1100" spc="-70" dirty="0">
                <a:latin typeface="Trebuchet MS"/>
                <a:cs typeface="Trebuchet MS"/>
              </a:rPr>
              <a:t> </a:t>
            </a:r>
            <a:r>
              <a:rPr lang="en-US" sz="1100" spc="-60" dirty="0">
                <a:latin typeface="Trebuchet MS"/>
                <a:cs typeface="Trebuchet MS"/>
              </a:rPr>
              <a:t>start </a:t>
            </a:r>
            <a:r>
              <a:rPr lang="en-US" sz="1100" spc="-65" dirty="0">
                <a:latin typeface="Trebuchet MS"/>
                <a:cs typeface="Trebuchet MS"/>
              </a:rPr>
              <a:t>state </a:t>
            </a:r>
            <a:r>
              <a:rPr lang="en-US" sz="1100" spc="-45" dirty="0">
                <a:latin typeface="Trebuchet MS"/>
                <a:cs typeface="Trebuchet MS"/>
              </a:rPr>
              <a:t>to </a:t>
            </a:r>
            <a:r>
              <a:rPr lang="en-US" sz="1100" spc="-90" dirty="0">
                <a:latin typeface="Trebuchet MS"/>
                <a:cs typeface="Trebuchet MS"/>
              </a:rPr>
              <a:t>every </a:t>
            </a:r>
            <a:r>
              <a:rPr lang="en-US" sz="1100" spc="-70" dirty="0">
                <a:latin typeface="Trebuchet MS"/>
                <a:cs typeface="Trebuchet MS"/>
              </a:rPr>
              <a:t>other </a:t>
            </a:r>
            <a:r>
              <a:rPr lang="en-US" sz="1100" spc="-75" dirty="0">
                <a:latin typeface="Trebuchet MS"/>
                <a:cs typeface="Trebuchet MS"/>
              </a:rPr>
              <a:t>node, </a:t>
            </a:r>
            <a:r>
              <a:rPr lang="en-US" sz="1100" spc="-80" dirty="0">
                <a:latin typeface="Trebuchet MS"/>
                <a:cs typeface="Trebuchet MS"/>
              </a:rPr>
              <a:t>whereas </a:t>
            </a:r>
            <a:r>
              <a:rPr lang="en-US" sz="1100" spc="100" dirty="0">
                <a:latin typeface="Trebuchet MS"/>
                <a:cs typeface="Trebuchet MS"/>
              </a:rPr>
              <a:t>UCS </a:t>
            </a:r>
            <a:r>
              <a:rPr lang="en-US" sz="1100" spc="-50" dirty="0">
                <a:latin typeface="Trebuchet MS"/>
                <a:cs typeface="Trebuchet MS"/>
              </a:rPr>
              <a:t>is </a:t>
            </a:r>
            <a:r>
              <a:rPr lang="en-US" sz="1100" spc="-70" dirty="0">
                <a:latin typeface="Trebuchet MS"/>
                <a:cs typeface="Trebuchet MS"/>
              </a:rPr>
              <a:t>explicitly </a:t>
            </a:r>
            <a:r>
              <a:rPr lang="en-US" sz="1100" spc="-40" dirty="0">
                <a:latin typeface="Trebuchet MS"/>
                <a:cs typeface="Trebuchet MS"/>
              </a:rPr>
              <a:t>about </a:t>
            </a:r>
            <a:r>
              <a:rPr lang="en-US" sz="1100" spc="-50" dirty="0">
                <a:latin typeface="Trebuchet MS"/>
                <a:cs typeface="Trebuchet MS"/>
              </a:rPr>
              <a:t>finding </a:t>
            </a:r>
            <a:r>
              <a:rPr lang="en-US" sz="1100" spc="-75" dirty="0">
                <a:latin typeface="Trebuchet MS"/>
                <a:cs typeface="Trebuchet MS"/>
              </a:rPr>
              <a:t>the </a:t>
            </a:r>
            <a:r>
              <a:rPr lang="en-US" sz="1100" spc="-60" dirty="0">
                <a:latin typeface="Trebuchet MS"/>
                <a:cs typeface="Trebuchet MS"/>
              </a:rPr>
              <a:t>shortest </a:t>
            </a:r>
            <a:r>
              <a:rPr lang="en-US" sz="1100" spc="-50" dirty="0">
                <a:latin typeface="Trebuchet MS"/>
                <a:cs typeface="Trebuchet MS"/>
              </a:rPr>
              <a:t>path </a:t>
            </a:r>
            <a:r>
              <a:rPr lang="en-US" sz="1100" spc="-45" dirty="0">
                <a:latin typeface="Trebuchet MS"/>
                <a:cs typeface="Trebuchet MS"/>
              </a:rPr>
              <a:t>to an </a:t>
            </a:r>
            <a:r>
              <a:rPr lang="en-US" sz="1100" spc="-80" dirty="0">
                <a:latin typeface="Trebuchet MS"/>
                <a:cs typeface="Trebuchet MS"/>
              </a:rPr>
              <a:t>end state. </a:t>
            </a:r>
            <a:r>
              <a:rPr lang="en-US" sz="1100" spc="-75" dirty="0">
                <a:latin typeface="Trebuchet MS"/>
                <a:cs typeface="Trebuchet MS"/>
              </a:rPr>
              <a:t> </a:t>
            </a:r>
            <a:r>
              <a:rPr lang="en-US" sz="1100" spc="10" dirty="0">
                <a:latin typeface="Trebuchet MS"/>
                <a:cs typeface="Trebuchet MS"/>
              </a:rPr>
              <a:t>This </a:t>
            </a:r>
            <a:r>
              <a:rPr lang="en-US" sz="1100" spc="-100" dirty="0">
                <a:latin typeface="Trebuchet MS"/>
                <a:cs typeface="Trebuchet MS"/>
              </a:rPr>
              <a:t>difference </a:t>
            </a:r>
            <a:r>
              <a:rPr lang="en-US" sz="1100" spc="-50" dirty="0">
                <a:latin typeface="Trebuchet MS"/>
                <a:cs typeface="Trebuchet MS"/>
              </a:rPr>
              <a:t>is </a:t>
            </a:r>
            <a:r>
              <a:rPr lang="en-US" sz="1100" spc="-70" dirty="0">
                <a:latin typeface="Trebuchet MS"/>
                <a:cs typeface="Trebuchet MS"/>
              </a:rPr>
              <a:t>sharpened </a:t>
            </a:r>
            <a:r>
              <a:rPr lang="en-US" sz="1100" spc="-75" dirty="0">
                <a:latin typeface="Trebuchet MS"/>
                <a:cs typeface="Trebuchet MS"/>
              </a:rPr>
              <a:t>when </a:t>
            </a:r>
            <a:r>
              <a:rPr lang="en-US" sz="1100" spc="-140" dirty="0">
                <a:latin typeface="Trebuchet MS"/>
                <a:cs typeface="Trebuchet MS"/>
              </a:rPr>
              <a:t>we </a:t>
            </a:r>
            <a:r>
              <a:rPr lang="en-US" sz="1100" spc="-35" dirty="0">
                <a:latin typeface="Trebuchet MS"/>
                <a:cs typeface="Trebuchet MS"/>
              </a:rPr>
              <a:t>look </a:t>
            </a:r>
            <a:r>
              <a:rPr lang="en-US" sz="1100" spc="-55" dirty="0">
                <a:latin typeface="Trebuchet MS"/>
                <a:cs typeface="Trebuchet MS"/>
              </a:rPr>
              <a:t>at </a:t>
            </a:r>
            <a:r>
              <a:rPr lang="en-US" sz="1100" spc="-75" dirty="0">
                <a:latin typeface="Trebuchet MS"/>
                <a:cs typeface="Trebuchet MS"/>
              </a:rPr>
              <a:t>the </a:t>
            </a:r>
            <a:r>
              <a:rPr lang="en-US" sz="1100" spc="185" dirty="0">
                <a:latin typeface="Trebuchet MS"/>
                <a:cs typeface="Trebuchet MS"/>
              </a:rPr>
              <a:t>A* </a:t>
            </a:r>
            <a:r>
              <a:rPr lang="en-US" sz="1100" spc="-55" dirty="0">
                <a:latin typeface="Trebuchet MS"/>
                <a:cs typeface="Trebuchet MS"/>
              </a:rPr>
              <a:t>algorithm </a:t>
            </a:r>
            <a:r>
              <a:rPr lang="en-US" sz="1100" spc="-70" dirty="0">
                <a:latin typeface="Trebuchet MS"/>
                <a:cs typeface="Trebuchet MS"/>
              </a:rPr>
              <a:t>next </a:t>
            </a:r>
            <a:r>
              <a:rPr lang="en-US" sz="1100" spc="-90" dirty="0">
                <a:latin typeface="Trebuchet MS"/>
                <a:cs typeface="Trebuchet MS"/>
              </a:rPr>
              <a:t>time, </a:t>
            </a:r>
            <a:r>
              <a:rPr lang="en-US" sz="1100" spc="-95" dirty="0">
                <a:latin typeface="Trebuchet MS"/>
                <a:cs typeface="Trebuchet MS"/>
              </a:rPr>
              <a:t>where </a:t>
            </a:r>
            <a:r>
              <a:rPr lang="en-US" sz="1100" spc="-45" dirty="0">
                <a:latin typeface="Trebuchet MS"/>
                <a:cs typeface="Trebuchet MS"/>
              </a:rPr>
              <a:t>knowing that </a:t>
            </a:r>
            <a:r>
              <a:rPr lang="en-US" sz="1100" spc="-125" dirty="0">
                <a:latin typeface="Trebuchet MS"/>
                <a:cs typeface="Trebuchet MS"/>
              </a:rPr>
              <a:t>we’re </a:t>
            </a:r>
            <a:r>
              <a:rPr lang="en-US" sz="1100" spc="-40" dirty="0">
                <a:latin typeface="Trebuchet MS"/>
                <a:cs typeface="Trebuchet MS"/>
              </a:rPr>
              <a:t>trying </a:t>
            </a:r>
            <a:r>
              <a:rPr lang="en-US" sz="1100" spc="-35" dirty="0">
                <a:latin typeface="Trebuchet MS"/>
                <a:cs typeface="Trebuchet MS"/>
              </a:rPr>
              <a:t> </a:t>
            </a:r>
            <a:r>
              <a:rPr lang="en-US" sz="1100" spc="-45" dirty="0">
                <a:latin typeface="Trebuchet MS"/>
                <a:cs typeface="Trebuchet MS"/>
              </a:rPr>
              <a:t>to </a:t>
            </a:r>
            <a:r>
              <a:rPr lang="en-US" sz="1100" spc="-60" dirty="0">
                <a:latin typeface="Trebuchet MS"/>
                <a:cs typeface="Trebuchet MS"/>
              </a:rPr>
              <a:t>get </a:t>
            </a:r>
            <a:r>
              <a:rPr lang="en-US" sz="1100" spc="-45" dirty="0">
                <a:latin typeface="Trebuchet MS"/>
                <a:cs typeface="Trebuchet MS"/>
              </a:rPr>
              <a:t>to </a:t>
            </a:r>
            <a:r>
              <a:rPr lang="en-US" sz="1100" spc="-75" dirty="0">
                <a:latin typeface="Trebuchet MS"/>
                <a:cs typeface="Trebuchet MS"/>
              </a:rPr>
              <a:t>the </a:t>
            </a:r>
            <a:r>
              <a:rPr lang="en-US" sz="1100" spc="-45" dirty="0">
                <a:latin typeface="Trebuchet MS"/>
                <a:cs typeface="Trebuchet MS"/>
              </a:rPr>
              <a:t>goal </a:t>
            </a:r>
            <a:r>
              <a:rPr lang="en-US" sz="1100" spc="-55" dirty="0">
                <a:latin typeface="Trebuchet MS"/>
                <a:cs typeface="Trebuchet MS"/>
              </a:rPr>
              <a:t>can </a:t>
            </a:r>
            <a:r>
              <a:rPr lang="en-US" sz="1100" spc="-80" dirty="0">
                <a:latin typeface="Trebuchet MS"/>
                <a:cs typeface="Trebuchet MS"/>
              </a:rPr>
              <a:t>yield </a:t>
            </a:r>
            <a:r>
              <a:rPr lang="en-US" sz="1100" spc="-60" dirty="0">
                <a:latin typeface="Trebuchet MS"/>
                <a:cs typeface="Trebuchet MS"/>
              </a:rPr>
              <a:t>a </a:t>
            </a:r>
            <a:r>
              <a:rPr lang="en-US" sz="1100" spc="-45" dirty="0">
                <a:latin typeface="Trebuchet MS"/>
                <a:cs typeface="Trebuchet MS"/>
              </a:rPr>
              <a:t>much </a:t>
            </a:r>
            <a:r>
              <a:rPr lang="en-US" sz="1100" spc="-75" dirty="0">
                <a:latin typeface="Trebuchet MS"/>
                <a:cs typeface="Trebuchet MS"/>
              </a:rPr>
              <a:t>faster </a:t>
            </a:r>
            <a:r>
              <a:rPr lang="en-US" sz="1100" spc="-60" dirty="0">
                <a:latin typeface="Trebuchet MS"/>
                <a:cs typeface="Trebuchet MS"/>
              </a:rPr>
              <a:t>algorithm.</a:t>
            </a:r>
            <a:r>
              <a:rPr lang="en-US" sz="1100" spc="360" dirty="0">
                <a:latin typeface="Trebuchet MS"/>
                <a:cs typeface="Trebuchet MS"/>
              </a:rPr>
              <a:t> </a:t>
            </a:r>
            <a:r>
              <a:rPr lang="en-US" sz="1100" dirty="0">
                <a:latin typeface="Trebuchet MS"/>
                <a:cs typeface="Trebuchet MS"/>
              </a:rPr>
              <a:t>The </a:t>
            </a:r>
            <a:r>
              <a:rPr lang="en-US" sz="1100" spc="-70" dirty="0">
                <a:latin typeface="Trebuchet MS"/>
                <a:cs typeface="Trebuchet MS"/>
              </a:rPr>
              <a:t>name </a:t>
            </a:r>
            <a:r>
              <a:rPr lang="en-US" sz="1100" spc="-60" dirty="0">
                <a:latin typeface="Trebuchet MS"/>
                <a:cs typeface="Trebuchet MS"/>
              </a:rPr>
              <a:t>uniform </a:t>
            </a:r>
            <a:r>
              <a:rPr lang="en-US" sz="1100" spc="-45" dirty="0">
                <a:latin typeface="Trebuchet MS"/>
                <a:cs typeface="Trebuchet MS"/>
              </a:rPr>
              <a:t>cost </a:t>
            </a:r>
            <a:r>
              <a:rPr lang="en-US" sz="1100" spc="-75" dirty="0">
                <a:latin typeface="Trebuchet MS"/>
                <a:cs typeface="Trebuchet MS"/>
              </a:rPr>
              <a:t>search </a:t>
            </a:r>
            <a:r>
              <a:rPr lang="en-US" sz="1100" spc="-95" dirty="0">
                <a:latin typeface="Trebuchet MS"/>
                <a:cs typeface="Trebuchet MS"/>
              </a:rPr>
              <a:t>refers </a:t>
            </a:r>
            <a:r>
              <a:rPr lang="en-US" sz="1100" spc="-45" dirty="0">
                <a:latin typeface="Trebuchet MS"/>
                <a:cs typeface="Trebuchet MS"/>
              </a:rPr>
              <a:t>to </a:t>
            </a:r>
            <a:r>
              <a:rPr lang="en-US" sz="1100" spc="-75" dirty="0">
                <a:latin typeface="Trebuchet MS"/>
                <a:cs typeface="Trebuchet MS"/>
              </a:rPr>
              <a:t>the </a:t>
            </a:r>
            <a:r>
              <a:rPr lang="en-US" sz="1100" spc="-70" dirty="0">
                <a:latin typeface="Trebuchet MS"/>
                <a:cs typeface="Trebuchet MS"/>
              </a:rPr>
              <a:t>fact </a:t>
            </a:r>
            <a:r>
              <a:rPr lang="en-US" sz="1100" spc="-45" dirty="0">
                <a:latin typeface="Trebuchet MS"/>
                <a:cs typeface="Trebuchet MS"/>
              </a:rPr>
              <a:t>that </a:t>
            </a:r>
            <a:r>
              <a:rPr lang="en-US" sz="1100" spc="-40" dirty="0">
                <a:latin typeface="Trebuchet MS"/>
                <a:cs typeface="Trebuchet MS"/>
              </a:rPr>
              <a:t> </a:t>
            </a:r>
            <a:r>
              <a:rPr lang="en-US" sz="1100" spc="-140" dirty="0">
                <a:latin typeface="Trebuchet MS"/>
                <a:cs typeface="Trebuchet MS"/>
              </a:rPr>
              <a:t>we</a:t>
            </a:r>
            <a:r>
              <a:rPr lang="en-US" sz="1100" spc="200" dirty="0">
                <a:latin typeface="Trebuchet MS"/>
                <a:cs typeface="Trebuchet MS"/>
              </a:rPr>
              <a:t> </a:t>
            </a:r>
            <a:r>
              <a:rPr lang="en-US" sz="1100" spc="-110" dirty="0">
                <a:latin typeface="Trebuchet MS"/>
                <a:cs typeface="Trebuchet MS"/>
              </a:rPr>
              <a:t>are</a:t>
            </a:r>
            <a:r>
              <a:rPr lang="en-US" sz="1100" spc="260" dirty="0">
                <a:latin typeface="Trebuchet MS"/>
                <a:cs typeface="Trebuchet MS"/>
              </a:rPr>
              <a:t> </a:t>
            </a:r>
            <a:r>
              <a:rPr lang="en-US" sz="1100" spc="-65" dirty="0">
                <a:latin typeface="Trebuchet MS"/>
                <a:cs typeface="Trebuchet MS"/>
              </a:rPr>
              <a:t>exploring </a:t>
            </a:r>
            <a:r>
              <a:rPr lang="en-US" sz="1100" spc="-60" dirty="0">
                <a:latin typeface="Trebuchet MS"/>
                <a:cs typeface="Trebuchet MS"/>
              </a:rPr>
              <a:t>states </a:t>
            </a:r>
            <a:r>
              <a:rPr lang="en-US" sz="1100" spc="-70" dirty="0">
                <a:latin typeface="Trebuchet MS"/>
                <a:cs typeface="Trebuchet MS"/>
              </a:rPr>
              <a:t>of </a:t>
            </a:r>
            <a:r>
              <a:rPr lang="en-US" sz="1100" spc="-75" dirty="0">
                <a:latin typeface="Trebuchet MS"/>
                <a:cs typeface="Trebuchet MS"/>
              </a:rPr>
              <a:t>the </a:t>
            </a:r>
            <a:r>
              <a:rPr lang="en-US" sz="1100" spc="-65" dirty="0">
                <a:latin typeface="Trebuchet MS"/>
                <a:cs typeface="Trebuchet MS"/>
              </a:rPr>
              <a:t>same </a:t>
            </a:r>
            <a:r>
              <a:rPr lang="en-US" sz="1100" spc="-45" dirty="0">
                <a:latin typeface="Trebuchet MS"/>
                <a:cs typeface="Trebuchet MS"/>
              </a:rPr>
              <a:t>past cost </a:t>
            </a:r>
            <a:r>
              <a:rPr lang="en-US" sz="1100" spc="-60" dirty="0">
                <a:latin typeface="Trebuchet MS"/>
                <a:cs typeface="Trebuchet MS"/>
              </a:rPr>
              <a:t>uniformly </a:t>
            </a:r>
            <a:r>
              <a:rPr lang="en-US" sz="1100" spc="-45" dirty="0">
                <a:latin typeface="Trebuchet MS"/>
                <a:cs typeface="Trebuchet MS"/>
              </a:rPr>
              <a:t>(the </a:t>
            </a:r>
            <a:r>
              <a:rPr lang="en-US" sz="1100" spc="-70" dirty="0">
                <a:latin typeface="Trebuchet MS"/>
                <a:cs typeface="Trebuchet MS"/>
              </a:rPr>
              <a:t>video </a:t>
            </a:r>
            <a:r>
              <a:rPr lang="en-US" sz="1100" spc="-65" dirty="0">
                <a:latin typeface="Trebuchet MS"/>
                <a:cs typeface="Trebuchet MS"/>
              </a:rPr>
              <a:t>makes </a:t>
            </a:r>
            <a:r>
              <a:rPr lang="en-US" sz="1100" spc="-45" dirty="0">
                <a:latin typeface="Trebuchet MS"/>
                <a:cs typeface="Trebuchet MS"/>
              </a:rPr>
              <a:t>this </a:t>
            </a:r>
            <a:r>
              <a:rPr lang="en-US" sz="1100" spc="-55" dirty="0">
                <a:latin typeface="Trebuchet MS"/>
                <a:cs typeface="Trebuchet MS"/>
              </a:rPr>
              <a:t>visually </a:t>
            </a:r>
            <a:r>
              <a:rPr lang="en-US" sz="1100" spc="-80" dirty="0">
                <a:latin typeface="Trebuchet MS"/>
                <a:cs typeface="Trebuchet MS"/>
              </a:rPr>
              <a:t>clear);</a:t>
            </a:r>
            <a:r>
              <a:rPr lang="en-US" sz="1100" spc="325" dirty="0">
                <a:latin typeface="Trebuchet MS"/>
                <a:cs typeface="Trebuchet MS"/>
              </a:rPr>
              <a:t> </a:t>
            </a:r>
            <a:r>
              <a:rPr lang="en-US" sz="1100" spc="-50" dirty="0">
                <a:latin typeface="Trebuchet MS"/>
                <a:cs typeface="Trebuchet MS"/>
              </a:rPr>
              <a:t>in </a:t>
            </a:r>
            <a:r>
              <a:rPr lang="en-US" sz="1100" spc="-60" dirty="0">
                <a:latin typeface="Trebuchet MS"/>
                <a:cs typeface="Trebuchet MS"/>
              </a:rPr>
              <a:t>contrast, </a:t>
            </a:r>
            <a:r>
              <a:rPr lang="en-US" sz="1100" spc="-55" dirty="0">
                <a:latin typeface="Trebuchet MS"/>
                <a:cs typeface="Trebuchet MS"/>
              </a:rPr>
              <a:t> </a:t>
            </a:r>
            <a:r>
              <a:rPr lang="en-US" sz="1100" spc="185" dirty="0">
                <a:latin typeface="Trebuchet MS"/>
                <a:cs typeface="Trebuchet MS"/>
              </a:rPr>
              <a:t>A*</a:t>
            </a:r>
            <a:r>
              <a:rPr lang="en-US" sz="1100" spc="60" dirty="0">
                <a:latin typeface="Trebuchet MS"/>
                <a:cs typeface="Trebuchet MS"/>
              </a:rPr>
              <a:t> </a:t>
            </a:r>
            <a:r>
              <a:rPr lang="en-US" sz="1100" spc="-80" dirty="0">
                <a:latin typeface="Trebuchet MS"/>
                <a:cs typeface="Trebuchet MS"/>
              </a:rPr>
              <a:t>will</a:t>
            </a:r>
            <a:r>
              <a:rPr lang="en-US" sz="1100" spc="60" dirty="0">
                <a:latin typeface="Trebuchet MS"/>
                <a:cs typeface="Trebuchet MS"/>
              </a:rPr>
              <a:t> </a:t>
            </a:r>
            <a:r>
              <a:rPr lang="en-US" sz="1100" spc="-90" dirty="0">
                <a:latin typeface="Trebuchet MS"/>
                <a:cs typeface="Trebuchet MS"/>
              </a:rPr>
              <a:t>explore</a:t>
            </a:r>
            <a:r>
              <a:rPr lang="en-US" sz="1100" spc="60" dirty="0">
                <a:latin typeface="Trebuchet MS"/>
                <a:cs typeface="Trebuchet MS"/>
              </a:rPr>
              <a:t> </a:t>
            </a:r>
            <a:r>
              <a:rPr lang="en-US" sz="1100" spc="-60" dirty="0">
                <a:latin typeface="Trebuchet MS"/>
                <a:cs typeface="Trebuchet MS"/>
              </a:rPr>
              <a:t>states</a:t>
            </a:r>
            <a:r>
              <a:rPr lang="en-US" sz="1100" spc="60" dirty="0">
                <a:latin typeface="Trebuchet MS"/>
                <a:cs typeface="Trebuchet MS"/>
              </a:rPr>
              <a:t> </a:t>
            </a:r>
            <a:r>
              <a:rPr lang="en-US" sz="1100" spc="-55" dirty="0">
                <a:latin typeface="Trebuchet MS"/>
                <a:cs typeface="Trebuchet MS"/>
              </a:rPr>
              <a:t>which</a:t>
            </a:r>
            <a:r>
              <a:rPr lang="en-US" sz="1100" spc="60" dirty="0">
                <a:latin typeface="Trebuchet MS"/>
                <a:cs typeface="Trebuchet MS"/>
              </a:rPr>
              <a:t> </a:t>
            </a:r>
            <a:r>
              <a:rPr lang="en-US" sz="1100" spc="-110" dirty="0">
                <a:latin typeface="Trebuchet MS"/>
                <a:cs typeface="Trebuchet MS"/>
              </a:rPr>
              <a:t>are</a:t>
            </a:r>
            <a:r>
              <a:rPr lang="en-US" sz="1100" spc="60" dirty="0">
                <a:latin typeface="Trebuchet MS"/>
                <a:cs typeface="Trebuchet MS"/>
              </a:rPr>
              <a:t> </a:t>
            </a:r>
            <a:r>
              <a:rPr lang="en-US" sz="1100" spc="-70" dirty="0">
                <a:latin typeface="Trebuchet MS"/>
                <a:cs typeface="Trebuchet MS"/>
              </a:rPr>
              <a:t>biased</a:t>
            </a:r>
            <a:r>
              <a:rPr lang="en-US" sz="1100" spc="60" dirty="0">
                <a:latin typeface="Trebuchet MS"/>
                <a:cs typeface="Trebuchet MS"/>
              </a:rPr>
              <a:t> </a:t>
            </a:r>
            <a:r>
              <a:rPr lang="en-US" sz="1100" spc="-75" dirty="0">
                <a:latin typeface="Trebuchet MS"/>
                <a:cs typeface="Trebuchet MS"/>
              </a:rPr>
              <a:t>towards</a:t>
            </a:r>
            <a:r>
              <a:rPr lang="en-US" sz="1100" spc="60" dirty="0">
                <a:latin typeface="Trebuchet MS"/>
                <a:cs typeface="Trebuchet MS"/>
              </a:rPr>
              <a:t> </a:t>
            </a:r>
            <a:r>
              <a:rPr lang="en-US" sz="1100" spc="-75" dirty="0">
                <a:latin typeface="Trebuchet MS"/>
                <a:cs typeface="Trebuchet MS"/>
              </a:rPr>
              <a:t>the</a:t>
            </a:r>
            <a:r>
              <a:rPr lang="en-US" sz="1100" spc="60" dirty="0">
                <a:latin typeface="Trebuchet MS"/>
                <a:cs typeface="Trebuchet MS"/>
              </a:rPr>
              <a:t> </a:t>
            </a:r>
            <a:r>
              <a:rPr lang="en-US" sz="1100" spc="-80" dirty="0">
                <a:latin typeface="Trebuchet MS"/>
                <a:cs typeface="Trebuchet MS"/>
              </a:rPr>
              <a:t>end</a:t>
            </a:r>
            <a:r>
              <a:rPr lang="en-US" sz="1100" spc="60" dirty="0">
                <a:latin typeface="Trebuchet MS"/>
                <a:cs typeface="Trebuchet MS"/>
              </a:rPr>
              <a:t> </a:t>
            </a:r>
            <a:r>
              <a:rPr lang="en-US" sz="1100" spc="-80" dirty="0">
                <a:latin typeface="Trebuchet MS"/>
                <a:cs typeface="Trebuchet MS"/>
              </a:rPr>
              <a:t>state.</a:t>
            </a:r>
            <a:endParaRPr lang="en-US" sz="1100" dirty="0">
              <a:latin typeface="Trebuchet MS"/>
              <a:cs typeface="Trebuchet MS"/>
            </a:endParaRPr>
          </a:p>
          <a:p>
            <a:pPr marL="283210" marR="67310" indent="-207645" algn="just">
              <a:lnSpc>
                <a:spcPct val="102000"/>
              </a:lnSpc>
              <a:spcBef>
                <a:spcPts val="90"/>
              </a:spcBef>
              <a:buFont typeface="SimSun-ExtB"/>
              <a:buChar char="•"/>
              <a:tabLst>
                <a:tab pos="283845" algn="l"/>
              </a:tabLst>
            </a:pPr>
            <a:endParaRPr lang="en-US" sz="1100" dirty="0">
              <a:latin typeface="Trebuchet MS"/>
              <a:cs typeface="Trebuchet MS"/>
            </a:endParaRPr>
          </a:p>
        </p:txBody>
      </p:sp>
    </p:spTree>
    <p:extLst>
      <p:ext uri="{BB962C8B-B14F-4D97-AF65-F5344CB8AC3E}">
        <p14:creationId xmlns:p14="http://schemas.microsoft.com/office/powerpoint/2010/main" val="20027922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19710" marR="5080" indent="-207645" algn="just">
              <a:lnSpc>
                <a:spcPct val="102000"/>
              </a:lnSpc>
              <a:spcBef>
                <a:spcPts val="90"/>
              </a:spcBef>
              <a:buFont typeface="SimSun-ExtB"/>
              <a:buChar char="•"/>
              <a:tabLst>
                <a:tab pos="220345" algn="l"/>
              </a:tabLst>
            </a:pPr>
            <a:r>
              <a:rPr lang="en-US" sz="1100" dirty="0">
                <a:latin typeface="Trebuchet MS"/>
                <a:cs typeface="Trebuchet MS"/>
              </a:rPr>
              <a:t>The </a:t>
            </a:r>
            <a:r>
              <a:rPr lang="en-US" sz="1100" spc="-75" dirty="0">
                <a:latin typeface="Trebuchet MS"/>
                <a:cs typeface="Trebuchet MS"/>
              </a:rPr>
              <a:t>general</a:t>
            </a:r>
            <a:r>
              <a:rPr lang="en-US" sz="1100" spc="-70" dirty="0">
                <a:latin typeface="Trebuchet MS"/>
                <a:cs typeface="Trebuchet MS"/>
              </a:rPr>
              <a:t> </a:t>
            </a:r>
            <a:r>
              <a:rPr lang="en-US" sz="1100" spc="-55" dirty="0">
                <a:latin typeface="Trebuchet MS"/>
                <a:cs typeface="Trebuchet MS"/>
              </a:rPr>
              <a:t>strategy </a:t>
            </a:r>
            <a:r>
              <a:rPr lang="en-US" sz="1100" spc="-70" dirty="0">
                <a:latin typeface="Trebuchet MS"/>
                <a:cs typeface="Trebuchet MS"/>
              </a:rPr>
              <a:t>of</a:t>
            </a:r>
            <a:r>
              <a:rPr lang="en-US" sz="1100" spc="-65" dirty="0">
                <a:latin typeface="Trebuchet MS"/>
                <a:cs typeface="Trebuchet MS"/>
              </a:rPr>
              <a:t> </a:t>
            </a:r>
            <a:r>
              <a:rPr lang="en-US" sz="1100" spc="100" dirty="0">
                <a:latin typeface="Trebuchet MS"/>
                <a:cs typeface="Trebuchet MS"/>
              </a:rPr>
              <a:t>UCS </a:t>
            </a:r>
            <a:r>
              <a:rPr lang="en-US" sz="1100" spc="-50" dirty="0">
                <a:latin typeface="Trebuchet MS"/>
                <a:cs typeface="Trebuchet MS"/>
              </a:rPr>
              <a:t>is </a:t>
            </a:r>
            <a:r>
              <a:rPr lang="en-US" sz="1100" spc="-45" dirty="0">
                <a:latin typeface="Trebuchet MS"/>
                <a:cs typeface="Trebuchet MS"/>
              </a:rPr>
              <a:t>to </a:t>
            </a:r>
            <a:r>
              <a:rPr lang="en-US" sz="1100" spc="-50" dirty="0">
                <a:latin typeface="Trebuchet MS"/>
                <a:cs typeface="Trebuchet MS"/>
              </a:rPr>
              <a:t>maintain </a:t>
            </a:r>
            <a:r>
              <a:rPr lang="en-US" sz="1100" spc="-90" dirty="0">
                <a:latin typeface="Trebuchet MS"/>
                <a:cs typeface="Trebuchet MS"/>
              </a:rPr>
              <a:t>three</a:t>
            </a:r>
            <a:r>
              <a:rPr lang="en-US" sz="1100" spc="-85" dirty="0">
                <a:latin typeface="Trebuchet MS"/>
                <a:cs typeface="Trebuchet MS"/>
              </a:rPr>
              <a:t> </a:t>
            </a:r>
            <a:r>
              <a:rPr lang="en-US" sz="1100" spc="-60" dirty="0">
                <a:latin typeface="Trebuchet MS"/>
                <a:cs typeface="Trebuchet MS"/>
              </a:rPr>
              <a:t>sets </a:t>
            </a:r>
            <a:r>
              <a:rPr lang="en-US" sz="1100" spc="-70" dirty="0">
                <a:latin typeface="Trebuchet MS"/>
                <a:cs typeface="Trebuchet MS"/>
              </a:rPr>
              <a:t>of</a:t>
            </a:r>
            <a:r>
              <a:rPr lang="en-US" sz="1100" spc="-65" dirty="0">
                <a:latin typeface="Trebuchet MS"/>
                <a:cs typeface="Trebuchet MS"/>
              </a:rPr>
              <a:t> nodes:</a:t>
            </a:r>
            <a:r>
              <a:rPr lang="en-US" sz="1100" spc="-60" dirty="0">
                <a:latin typeface="Trebuchet MS"/>
                <a:cs typeface="Trebuchet MS"/>
              </a:rPr>
              <a:t> </a:t>
            </a:r>
            <a:r>
              <a:rPr lang="en-US" sz="1100" spc="-95" dirty="0">
                <a:latin typeface="Trebuchet MS"/>
                <a:cs typeface="Trebuchet MS"/>
              </a:rPr>
              <a:t>explored,</a:t>
            </a:r>
            <a:r>
              <a:rPr lang="en-US" sz="1100" spc="-90" dirty="0">
                <a:latin typeface="Trebuchet MS"/>
                <a:cs typeface="Trebuchet MS"/>
              </a:rPr>
              <a:t> </a:t>
            </a:r>
            <a:r>
              <a:rPr lang="en-US" sz="1100" spc="-80" dirty="0">
                <a:latin typeface="Trebuchet MS"/>
                <a:cs typeface="Trebuchet MS"/>
              </a:rPr>
              <a:t>frontier,</a:t>
            </a:r>
            <a:r>
              <a:rPr lang="en-US" sz="1100" spc="-75" dirty="0">
                <a:latin typeface="Trebuchet MS"/>
                <a:cs typeface="Trebuchet MS"/>
              </a:rPr>
              <a:t> </a:t>
            </a:r>
            <a:r>
              <a:rPr lang="en-US" sz="1100" spc="-50" dirty="0">
                <a:latin typeface="Trebuchet MS"/>
                <a:cs typeface="Trebuchet MS"/>
              </a:rPr>
              <a:t>and </a:t>
            </a:r>
            <a:r>
              <a:rPr lang="en-US" sz="1100" spc="-80" dirty="0">
                <a:latin typeface="Trebuchet MS"/>
                <a:cs typeface="Trebuchet MS"/>
              </a:rPr>
              <a:t>unexplored. </a:t>
            </a:r>
            <a:r>
              <a:rPr lang="en-US" sz="1100" spc="-75" dirty="0">
                <a:latin typeface="Trebuchet MS"/>
                <a:cs typeface="Trebuchet MS"/>
              </a:rPr>
              <a:t> </a:t>
            </a:r>
            <a:r>
              <a:rPr lang="en-US" sz="1100" spc="-15" dirty="0">
                <a:latin typeface="Trebuchet MS"/>
                <a:cs typeface="Trebuchet MS"/>
              </a:rPr>
              <a:t>Throughout </a:t>
            </a:r>
            <a:r>
              <a:rPr lang="en-US" sz="1100" spc="-75" dirty="0">
                <a:latin typeface="Trebuchet MS"/>
                <a:cs typeface="Trebuchet MS"/>
              </a:rPr>
              <a:t>the </a:t>
            </a:r>
            <a:r>
              <a:rPr lang="en-US" sz="1100" spc="-65" dirty="0">
                <a:latin typeface="Trebuchet MS"/>
                <a:cs typeface="Trebuchet MS"/>
              </a:rPr>
              <a:t>course </a:t>
            </a:r>
            <a:r>
              <a:rPr lang="en-US" sz="1100" spc="-70" dirty="0">
                <a:latin typeface="Trebuchet MS"/>
                <a:cs typeface="Trebuchet MS"/>
              </a:rPr>
              <a:t>of </a:t>
            </a:r>
            <a:r>
              <a:rPr lang="en-US" sz="1100" spc="-75" dirty="0">
                <a:latin typeface="Trebuchet MS"/>
                <a:cs typeface="Trebuchet MS"/>
              </a:rPr>
              <a:t>the </a:t>
            </a:r>
            <a:r>
              <a:rPr lang="en-US" sz="1100" spc="-60" dirty="0">
                <a:latin typeface="Trebuchet MS"/>
                <a:cs typeface="Trebuchet MS"/>
              </a:rPr>
              <a:t>algorithm, </a:t>
            </a:r>
            <a:r>
              <a:rPr lang="en-US" sz="1100" spc="-140" dirty="0">
                <a:latin typeface="Trebuchet MS"/>
                <a:cs typeface="Trebuchet MS"/>
              </a:rPr>
              <a:t>we </a:t>
            </a:r>
            <a:r>
              <a:rPr lang="en-US" sz="1100" spc="-80" dirty="0">
                <a:latin typeface="Trebuchet MS"/>
                <a:cs typeface="Trebuchet MS"/>
              </a:rPr>
              <a:t>will </a:t>
            </a:r>
            <a:r>
              <a:rPr lang="en-US" sz="1100" spc="-65" dirty="0">
                <a:latin typeface="Trebuchet MS"/>
                <a:cs typeface="Trebuchet MS"/>
              </a:rPr>
              <a:t>move </a:t>
            </a:r>
            <a:r>
              <a:rPr lang="en-US" sz="1100" spc="-60" dirty="0">
                <a:latin typeface="Trebuchet MS"/>
                <a:cs typeface="Trebuchet MS"/>
              </a:rPr>
              <a:t>states from </a:t>
            </a:r>
            <a:r>
              <a:rPr lang="en-US" sz="1100" spc="-75" dirty="0">
                <a:latin typeface="Trebuchet MS"/>
                <a:cs typeface="Trebuchet MS"/>
              </a:rPr>
              <a:t>unexplored </a:t>
            </a:r>
            <a:r>
              <a:rPr lang="en-US" sz="1100" spc="-45" dirty="0">
                <a:latin typeface="Trebuchet MS"/>
                <a:cs typeface="Trebuchet MS"/>
              </a:rPr>
              <a:t>to </a:t>
            </a:r>
            <a:r>
              <a:rPr lang="en-US" sz="1100" spc="-80" dirty="0">
                <a:latin typeface="Trebuchet MS"/>
                <a:cs typeface="Trebuchet MS"/>
              </a:rPr>
              <a:t>frontier, </a:t>
            </a:r>
            <a:r>
              <a:rPr lang="en-US" sz="1100" spc="-50" dirty="0">
                <a:latin typeface="Trebuchet MS"/>
                <a:cs typeface="Trebuchet MS"/>
              </a:rPr>
              <a:t>and </a:t>
            </a:r>
            <a:r>
              <a:rPr lang="en-US" sz="1100" spc="-60" dirty="0">
                <a:latin typeface="Trebuchet MS"/>
                <a:cs typeface="Trebuchet MS"/>
              </a:rPr>
              <a:t>from </a:t>
            </a:r>
            <a:r>
              <a:rPr lang="en-US" sz="1100" spc="-70" dirty="0">
                <a:latin typeface="Trebuchet MS"/>
                <a:cs typeface="Trebuchet MS"/>
              </a:rPr>
              <a:t>frontier </a:t>
            </a:r>
            <a:r>
              <a:rPr lang="en-US" sz="1100" spc="-65" dirty="0">
                <a:latin typeface="Trebuchet MS"/>
                <a:cs typeface="Trebuchet MS"/>
              </a:rPr>
              <a:t> </a:t>
            </a:r>
            <a:r>
              <a:rPr lang="en-US" sz="1100" spc="-45" dirty="0">
                <a:latin typeface="Trebuchet MS"/>
                <a:cs typeface="Trebuchet MS"/>
              </a:rPr>
              <a:t>to</a:t>
            </a:r>
            <a:r>
              <a:rPr lang="en-US" sz="1100" spc="55" dirty="0">
                <a:latin typeface="Trebuchet MS"/>
                <a:cs typeface="Trebuchet MS"/>
              </a:rPr>
              <a:t> </a:t>
            </a:r>
            <a:r>
              <a:rPr lang="en-US" sz="1100" spc="-95" dirty="0">
                <a:latin typeface="Trebuchet MS"/>
                <a:cs typeface="Trebuchet MS"/>
              </a:rPr>
              <a:t>explored.</a:t>
            </a:r>
            <a:endParaRPr lang="en-US" sz="1100" dirty="0">
              <a:latin typeface="Trebuchet MS"/>
              <a:cs typeface="Trebuchet MS"/>
            </a:endParaRPr>
          </a:p>
          <a:p>
            <a:pPr marL="219710" marR="5080" indent="-207645" algn="just">
              <a:lnSpc>
                <a:spcPts val="1960"/>
              </a:lnSpc>
              <a:spcBef>
                <a:spcPts val="65"/>
              </a:spcBef>
              <a:buFont typeface="SimSun-ExtB"/>
              <a:buChar char="•"/>
              <a:tabLst>
                <a:tab pos="220345" algn="l"/>
              </a:tabLst>
            </a:pPr>
            <a:r>
              <a:rPr lang="en-US" sz="1100" dirty="0">
                <a:latin typeface="Trebuchet MS"/>
                <a:cs typeface="Trebuchet MS"/>
              </a:rPr>
              <a:t>The</a:t>
            </a:r>
            <a:r>
              <a:rPr lang="en-US" sz="1100" spc="55" dirty="0">
                <a:latin typeface="Trebuchet MS"/>
                <a:cs typeface="Trebuchet MS"/>
              </a:rPr>
              <a:t> </a:t>
            </a:r>
            <a:r>
              <a:rPr lang="en-US" sz="1100" spc="-80" dirty="0">
                <a:latin typeface="Trebuchet MS"/>
                <a:cs typeface="Trebuchet MS"/>
              </a:rPr>
              <a:t>key</a:t>
            </a:r>
            <a:r>
              <a:rPr lang="en-US" sz="1100" spc="55" dirty="0">
                <a:latin typeface="Trebuchet MS"/>
                <a:cs typeface="Trebuchet MS"/>
              </a:rPr>
              <a:t> </a:t>
            </a:r>
            <a:r>
              <a:rPr lang="en-US" sz="1100" spc="-60" dirty="0">
                <a:latin typeface="Trebuchet MS"/>
                <a:cs typeface="Trebuchet MS"/>
              </a:rPr>
              <a:t>invariant</a:t>
            </a:r>
            <a:r>
              <a:rPr lang="en-US" sz="1100" spc="55" dirty="0">
                <a:latin typeface="Trebuchet MS"/>
                <a:cs typeface="Trebuchet MS"/>
              </a:rPr>
              <a:t> </a:t>
            </a:r>
            <a:r>
              <a:rPr lang="en-US" sz="1100" spc="-50" dirty="0">
                <a:latin typeface="Trebuchet MS"/>
                <a:cs typeface="Trebuchet MS"/>
              </a:rPr>
              <a:t>is</a:t>
            </a:r>
            <a:r>
              <a:rPr lang="en-US" sz="1100" spc="60" dirty="0">
                <a:latin typeface="Trebuchet MS"/>
                <a:cs typeface="Trebuchet MS"/>
              </a:rPr>
              <a:t> </a:t>
            </a:r>
            <a:r>
              <a:rPr lang="en-US" sz="1100" spc="-45" dirty="0">
                <a:latin typeface="Trebuchet MS"/>
                <a:cs typeface="Trebuchet MS"/>
              </a:rPr>
              <a:t>that</a:t>
            </a:r>
            <a:r>
              <a:rPr lang="en-US" sz="1100" spc="55" dirty="0">
                <a:latin typeface="Trebuchet MS"/>
                <a:cs typeface="Trebuchet MS"/>
              </a:rPr>
              <a:t> </a:t>
            </a:r>
            <a:r>
              <a:rPr lang="en-US" sz="1100" spc="-135" dirty="0">
                <a:latin typeface="Trebuchet MS"/>
                <a:cs typeface="Trebuchet MS"/>
              </a:rPr>
              <a:t>we</a:t>
            </a:r>
            <a:r>
              <a:rPr lang="en-US" sz="1100" spc="55" dirty="0">
                <a:latin typeface="Trebuchet MS"/>
                <a:cs typeface="Trebuchet MS"/>
              </a:rPr>
              <a:t> </a:t>
            </a:r>
            <a:r>
              <a:rPr lang="en-US" sz="1100" spc="-70" dirty="0">
                <a:latin typeface="Trebuchet MS"/>
                <a:cs typeface="Trebuchet MS"/>
              </a:rPr>
              <a:t>have</a:t>
            </a:r>
            <a:r>
              <a:rPr lang="en-US" sz="1100" spc="60" dirty="0">
                <a:latin typeface="Trebuchet MS"/>
                <a:cs typeface="Trebuchet MS"/>
              </a:rPr>
              <a:t> </a:t>
            </a:r>
            <a:r>
              <a:rPr lang="en-US" sz="1100" spc="-60" dirty="0">
                <a:latin typeface="Trebuchet MS"/>
                <a:cs typeface="Trebuchet MS"/>
              </a:rPr>
              <a:t>computed</a:t>
            </a:r>
            <a:r>
              <a:rPr lang="en-US" sz="1100" spc="55" dirty="0">
                <a:latin typeface="Trebuchet MS"/>
                <a:cs typeface="Trebuchet MS"/>
              </a:rPr>
              <a:t> </a:t>
            </a:r>
            <a:r>
              <a:rPr lang="en-US" sz="1100" spc="-75" dirty="0">
                <a:latin typeface="Trebuchet MS"/>
                <a:cs typeface="Trebuchet MS"/>
              </a:rPr>
              <a:t>the</a:t>
            </a:r>
            <a:r>
              <a:rPr lang="en-US" sz="1100" spc="55" dirty="0">
                <a:latin typeface="Trebuchet MS"/>
                <a:cs typeface="Trebuchet MS"/>
              </a:rPr>
              <a:t> </a:t>
            </a:r>
            <a:r>
              <a:rPr lang="en-US" sz="1100" spc="-45" dirty="0">
                <a:latin typeface="Trebuchet MS"/>
                <a:cs typeface="Trebuchet MS"/>
              </a:rPr>
              <a:t>minimum</a:t>
            </a:r>
            <a:r>
              <a:rPr lang="en-US" sz="1100" spc="55" dirty="0">
                <a:latin typeface="Trebuchet MS"/>
                <a:cs typeface="Trebuchet MS"/>
              </a:rPr>
              <a:t> </a:t>
            </a:r>
            <a:r>
              <a:rPr lang="en-US" sz="1100" spc="-45" dirty="0">
                <a:latin typeface="Trebuchet MS"/>
                <a:cs typeface="Trebuchet MS"/>
              </a:rPr>
              <a:t>cost</a:t>
            </a:r>
            <a:r>
              <a:rPr lang="en-US" sz="1100" spc="60" dirty="0">
                <a:latin typeface="Trebuchet MS"/>
                <a:cs typeface="Trebuchet MS"/>
              </a:rPr>
              <a:t> </a:t>
            </a:r>
            <a:r>
              <a:rPr lang="en-US" sz="1100" spc="-45" dirty="0">
                <a:latin typeface="Trebuchet MS"/>
                <a:cs typeface="Trebuchet MS"/>
              </a:rPr>
              <a:t>paths</a:t>
            </a:r>
            <a:r>
              <a:rPr lang="en-US" sz="1100" spc="55" dirty="0">
                <a:latin typeface="Trebuchet MS"/>
                <a:cs typeface="Trebuchet MS"/>
              </a:rPr>
              <a:t> </a:t>
            </a:r>
            <a:r>
              <a:rPr lang="en-US" sz="1100" spc="-45" dirty="0">
                <a:latin typeface="Trebuchet MS"/>
                <a:cs typeface="Trebuchet MS"/>
              </a:rPr>
              <a:t>to</a:t>
            </a:r>
            <a:r>
              <a:rPr lang="en-US" sz="1100" spc="55" dirty="0">
                <a:latin typeface="Trebuchet MS"/>
                <a:cs typeface="Trebuchet MS"/>
              </a:rPr>
              <a:t> </a:t>
            </a:r>
            <a:r>
              <a:rPr lang="en-US" sz="1100" spc="-75" dirty="0">
                <a:latin typeface="Trebuchet MS"/>
                <a:cs typeface="Trebuchet MS"/>
              </a:rPr>
              <a:t>all</a:t>
            </a:r>
            <a:r>
              <a:rPr lang="en-US" sz="1100" spc="60" dirty="0">
                <a:latin typeface="Trebuchet MS"/>
                <a:cs typeface="Trebuchet MS"/>
              </a:rPr>
              <a:t> </a:t>
            </a:r>
            <a:r>
              <a:rPr lang="en-US" sz="1100" spc="-75" dirty="0">
                <a:latin typeface="Trebuchet MS"/>
                <a:cs typeface="Trebuchet MS"/>
              </a:rPr>
              <a:t>the</a:t>
            </a:r>
            <a:r>
              <a:rPr lang="en-US" sz="1100" spc="55" dirty="0">
                <a:latin typeface="Trebuchet MS"/>
                <a:cs typeface="Trebuchet MS"/>
              </a:rPr>
              <a:t> </a:t>
            </a:r>
            <a:r>
              <a:rPr lang="en-US" sz="1100" spc="-50" dirty="0">
                <a:latin typeface="Trebuchet MS"/>
                <a:cs typeface="Trebuchet MS"/>
              </a:rPr>
              <a:t>nodes</a:t>
            </a:r>
            <a:r>
              <a:rPr lang="en-US" sz="1100" spc="55" dirty="0">
                <a:latin typeface="Trebuchet MS"/>
                <a:cs typeface="Trebuchet MS"/>
              </a:rPr>
              <a:t> </a:t>
            </a:r>
            <a:r>
              <a:rPr lang="en-US" sz="1100" spc="-50" dirty="0">
                <a:latin typeface="Trebuchet MS"/>
                <a:cs typeface="Trebuchet MS"/>
              </a:rPr>
              <a:t>in</a:t>
            </a:r>
            <a:r>
              <a:rPr lang="en-US" sz="1100" spc="55" dirty="0">
                <a:latin typeface="Trebuchet MS"/>
                <a:cs typeface="Trebuchet MS"/>
              </a:rPr>
              <a:t> </a:t>
            </a:r>
            <a:r>
              <a:rPr lang="en-US" sz="1100" spc="-75" dirty="0">
                <a:latin typeface="Trebuchet MS"/>
                <a:cs typeface="Trebuchet MS"/>
              </a:rPr>
              <a:t>the</a:t>
            </a:r>
            <a:r>
              <a:rPr lang="en-US" sz="1100" spc="60" dirty="0">
                <a:latin typeface="Trebuchet MS"/>
                <a:cs typeface="Trebuchet MS"/>
              </a:rPr>
              <a:t> </a:t>
            </a:r>
            <a:r>
              <a:rPr lang="en-US" sz="1100" spc="-85" dirty="0">
                <a:latin typeface="Trebuchet MS"/>
                <a:cs typeface="Trebuchet MS"/>
              </a:rPr>
              <a:t>explored</a:t>
            </a:r>
            <a:r>
              <a:rPr lang="en-US" sz="1100" spc="55" dirty="0">
                <a:latin typeface="Trebuchet MS"/>
                <a:cs typeface="Trebuchet MS"/>
              </a:rPr>
              <a:t> </a:t>
            </a:r>
            <a:r>
              <a:rPr lang="en-US" sz="1100" spc="-90" dirty="0">
                <a:latin typeface="Trebuchet MS"/>
                <a:cs typeface="Trebuchet MS"/>
              </a:rPr>
              <a:t>set. </a:t>
            </a:r>
            <a:r>
              <a:rPr lang="en-US" sz="1100" spc="-470" dirty="0">
                <a:latin typeface="Trebuchet MS"/>
                <a:cs typeface="Trebuchet MS"/>
              </a:rPr>
              <a:t> </a:t>
            </a:r>
            <a:r>
              <a:rPr lang="en-US" sz="1100" spc="45" dirty="0">
                <a:latin typeface="Trebuchet MS"/>
                <a:cs typeface="Trebuchet MS"/>
              </a:rPr>
              <a:t>So</a:t>
            </a:r>
            <a:r>
              <a:rPr lang="en-US" sz="1100" spc="60" dirty="0">
                <a:latin typeface="Trebuchet MS"/>
                <a:cs typeface="Trebuchet MS"/>
              </a:rPr>
              <a:t> </a:t>
            </a:r>
            <a:r>
              <a:rPr lang="en-US" sz="1100" spc="-75" dirty="0">
                <a:latin typeface="Trebuchet MS"/>
                <a:cs typeface="Trebuchet MS"/>
              </a:rPr>
              <a:t>when</a:t>
            </a:r>
            <a:r>
              <a:rPr lang="en-US" sz="1100" spc="60" dirty="0">
                <a:latin typeface="Trebuchet MS"/>
                <a:cs typeface="Trebuchet MS"/>
              </a:rPr>
              <a:t> </a:t>
            </a:r>
            <a:r>
              <a:rPr lang="en-US" sz="1100" spc="-75" dirty="0">
                <a:latin typeface="Trebuchet MS"/>
                <a:cs typeface="Trebuchet MS"/>
              </a:rPr>
              <a:t>the</a:t>
            </a:r>
            <a:r>
              <a:rPr lang="en-US" sz="1100" spc="60" dirty="0">
                <a:latin typeface="Trebuchet MS"/>
                <a:cs typeface="Trebuchet MS"/>
              </a:rPr>
              <a:t> </a:t>
            </a:r>
            <a:r>
              <a:rPr lang="en-US" sz="1100" spc="-80" dirty="0">
                <a:latin typeface="Trebuchet MS"/>
                <a:cs typeface="Trebuchet MS"/>
              </a:rPr>
              <a:t>end</a:t>
            </a:r>
            <a:r>
              <a:rPr lang="en-US" sz="1100" spc="60" dirty="0">
                <a:latin typeface="Trebuchet MS"/>
                <a:cs typeface="Trebuchet MS"/>
              </a:rPr>
              <a:t> </a:t>
            </a:r>
            <a:r>
              <a:rPr lang="en-US" sz="1100" spc="-65" dirty="0">
                <a:latin typeface="Trebuchet MS"/>
                <a:cs typeface="Trebuchet MS"/>
              </a:rPr>
              <a:t>state</a:t>
            </a:r>
            <a:r>
              <a:rPr lang="en-US" sz="1100" spc="60" dirty="0">
                <a:latin typeface="Trebuchet MS"/>
                <a:cs typeface="Trebuchet MS"/>
              </a:rPr>
              <a:t> </a:t>
            </a:r>
            <a:r>
              <a:rPr lang="en-US" sz="1100" spc="-60" dirty="0">
                <a:latin typeface="Trebuchet MS"/>
                <a:cs typeface="Trebuchet MS"/>
              </a:rPr>
              <a:t>moves</a:t>
            </a:r>
            <a:r>
              <a:rPr lang="en-US" sz="1100" spc="60" dirty="0">
                <a:latin typeface="Trebuchet MS"/>
                <a:cs typeface="Trebuchet MS"/>
              </a:rPr>
              <a:t> </a:t>
            </a:r>
            <a:r>
              <a:rPr lang="en-US" sz="1100" spc="-50" dirty="0">
                <a:latin typeface="Trebuchet MS"/>
                <a:cs typeface="Trebuchet MS"/>
              </a:rPr>
              <a:t>into</a:t>
            </a:r>
            <a:r>
              <a:rPr lang="en-US" sz="1100" spc="60" dirty="0">
                <a:latin typeface="Trebuchet MS"/>
                <a:cs typeface="Trebuchet MS"/>
              </a:rPr>
              <a:t> </a:t>
            </a:r>
            <a:r>
              <a:rPr lang="en-US" sz="1100" spc="-80" dirty="0">
                <a:latin typeface="Trebuchet MS"/>
                <a:cs typeface="Trebuchet MS"/>
              </a:rPr>
              <a:t>the</a:t>
            </a:r>
            <a:r>
              <a:rPr lang="en-US" sz="1100" spc="60" dirty="0">
                <a:latin typeface="Trebuchet MS"/>
                <a:cs typeface="Trebuchet MS"/>
              </a:rPr>
              <a:t> </a:t>
            </a:r>
            <a:r>
              <a:rPr lang="en-US" sz="1100" spc="-85" dirty="0">
                <a:latin typeface="Trebuchet MS"/>
                <a:cs typeface="Trebuchet MS"/>
              </a:rPr>
              <a:t>explored</a:t>
            </a:r>
            <a:r>
              <a:rPr lang="en-US" sz="1100" spc="65" dirty="0">
                <a:latin typeface="Trebuchet MS"/>
                <a:cs typeface="Trebuchet MS"/>
              </a:rPr>
              <a:t> </a:t>
            </a:r>
            <a:r>
              <a:rPr lang="en-US" sz="1100" spc="-90" dirty="0">
                <a:latin typeface="Trebuchet MS"/>
                <a:cs typeface="Trebuchet MS"/>
              </a:rPr>
              <a:t>set,</a:t>
            </a:r>
            <a:r>
              <a:rPr lang="en-US" sz="1100" spc="60" dirty="0">
                <a:latin typeface="Trebuchet MS"/>
                <a:cs typeface="Trebuchet MS"/>
              </a:rPr>
              <a:t> </a:t>
            </a:r>
            <a:r>
              <a:rPr lang="en-US" sz="1100" spc="-65" dirty="0">
                <a:latin typeface="Trebuchet MS"/>
                <a:cs typeface="Trebuchet MS"/>
              </a:rPr>
              <a:t>then</a:t>
            </a:r>
            <a:r>
              <a:rPr lang="en-US" sz="1100" spc="60" dirty="0">
                <a:latin typeface="Trebuchet MS"/>
                <a:cs typeface="Trebuchet MS"/>
              </a:rPr>
              <a:t> </a:t>
            </a:r>
            <a:r>
              <a:rPr lang="en-US" sz="1100" spc="-140" dirty="0">
                <a:latin typeface="Trebuchet MS"/>
                <a:cs typeface="Trebuchet MS"/>
              </a:rPr>
              <a:t>we</a:t>
            </a:r>
            <a:r>
              <a:rPr lang="en-US" sz="1100" spc="60" dirty="0">
                <a:latin typeface="Trebuchet MS"/>
                <a:cs typeface="Trebuchet MS"/>
              </a:rPr>
              <a:t> </a:t>
            </a:r>
            <a:r>
              <a:rPr lang="en-US" sz="1100" spc="-110" dirty="0">
                <a:latin typeface="Trebuchet MS"/>
                <a:cs typeface="Trebuchet MS"/>
              </a:rPr>
              <a:t>are</a:t>
            </a:r>
            <a:r>
              <a:rPr lang="en-US" sz="1100" spc="60" dirty="0">
                <a:latin typeface="Trebuchet MS"/>
                <a:cs typeface="Trebuchet MS"/>
              </a:rPr>
              <a:t> </a:t>
            </a:r>
            <a:r>
              <a:rPr lang="en-US" sz="1100" spc="-85" dirty="0">
                <a:latin typeface="Trebuchet MS"/>
                <a:cs typeface="Trebuchet MS"/>
              </a:rPr>
              <a:t>done.</a:t>
            </a:r>
            <a:endParaRPr lang="en-US" sz="1100" dirty="0">
              <a:latin typeface="Trebuchet MS"/>
              <a:cs typeface="Trebuchet MS"/>
            </a:endParaRPr>
          </a:p>
          <a:p>
            <a:pPr marL="283210" marR="67310" indent="-207645" algn="just">
              <a:lnSpc>
                <a:spcPct val="102000"/>
              </a:lnSpc>
              <a:spcBef>
                <a:spcPts val="90"/>
              </a:spcBef>
              <a:buFont typeface="SimSun-ExtB"/>
              <a:buChar char="•"/>
              <a:tabLst>
                <a:tab pos="283845" algn="l"/>
              </a:tabLst>
            </a:pPr>
            <a:endParaRPr lang="en-US" sz="1100" dirty="0">
              <a:latin typeface="Trebuchet MS"/>
              <a:cs typeface="Trebuchet MS"/>
            </a:endParaRPr>
          </a:p>
        </p:txBody>
      </p:sp>
    </p:spTree>
    <p:extLst>
      <p:ext uri="{BB962C8B-B14F-4D97-AF65-F5344CB8AC3E}">
        <p14:creationId xmlns:p14="http://schemas.microsoft.com/office/powerpoint/2010/main" val="34993615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19710" indent="-207645">
              <a:lnSpc>
                <a:spcPct val="100000"/>
              </a:lnSpc>
              <a:spcBef>
                <a:spcPts val="440"/>
              </a:spcBef>
              <a:buFont typeface="SimSun-ExtB"/>
              <a:buChar char="•"/>
              <a:tabLst>
                <a:tab pos="220345" algn="l"/>
              </a:tabLst>
            </a:pPr>
            <a:r>
              <a:rPr lang="en-US" sz="1100" spc="-65" dirty="0">
                <a:latin typeface="Trebuchet MS"/>
                <a:cs typeface="Trebuchet MS"/>
              </a:rPr>
              <a:t>Before</a:t>
            </a:r>
            <a:r>
              <a:rPr lang="en-US" sz="1100" spc="60" dirty="0">
                <a:latin typeface="Trebuchet MS"/>
                <a:cs typeface="Trebuchet MS"/>
              </a:rPr>
              <a:t> </a:t>
            </a:r>
            <a:r>
              <a:rPr lang="en-US" sz="1100" spc="-140" dirty="0">
                <a:latin typeface="Trebuchet MS"/>
                <a:cs typeface="Trebuchet MS"/>
              </a:rPr>
              <a:t>we</a:t>
            </a:r>
            <a:r>
              <a:rPr lang="en-US" sz="1100" spc="60" dirty="0">
                <a:latin typeface="Trebuchet MS"/>
                <a:cs typeface="Trebuchet MS"/>
              </a:rPr>
              <a:t> </a:t>
            </a:r>
            <a:r>
              <a:rPr lang="en-US" sz="1100" spc="-80" dirty="0">
                <a:latin typeface="Trebuchet MS"/>
                <a:cs typeface="Trebuchet MS"/>
              </a:rPr>
              <a:t>present</a:t>
            </a:r>
            <a:r>
              <a:rPr lang="en-US" sz="1100" spc="65" dirty="0">
                <a:latin typeface="Trebuchet MS"/>
                <a:cs typeface="Trebuchet MS"/>
              </a:rPr>
              <a:t> </a:t>
            </a:r>
            <a:r>
              <a:rPr lang="en-US" sz="1100" spc="-75" dirty="0">
                <a:latin typeface="Trebuchet MS"/>
                <a:cs typeface="Trebuchet MS"/>
              </a:rPr>
              <a:t>the</a:t>
            </a:r>
            <a:r>
              <a:rPr lang="en-US" sz="1100" spc="60" dirty="0">
                <a:latin typeface="Trebuchet MS"/>
                <a:cs typeface="Trebuchet MS"/>
              </a:rPr>
              <a:t> </a:t>
            </a:r>
            <a:r>
              <a:rPr lang="en-US" sz="1100" spc="-75" dirty="0">
                <a:latin typeface="Trebuchet MS"/>
                <a:cs typeface="Trebuchet MS"/>
              </a:rPr>
              <a:t>full</a:t>
            </a:r>
            <a:r>
              <a:rPr lang="en-US" sz="1100" spc="60" dirty="0">
                <a:latin typeface="Trebuchet MS"/>
                <a:cs typeface="Trebuchet MS"/>
              </a:rPr>
              <a:t> </a:t>
            </a:r>
            <a:r>
              <a:rPr lang="en-US" sz="1100" spc="-60" dirty="0">
                <a:latin typeface="Trebuchet MS"/>
                <a:cs typeface="Trebuchet MS"/>
              </a:rPr>
              <a:t>algorithm,</a:t>
            </a:r>
            <a:r>
              <a:rPr lang="en-US" sz="1100" spc="65" dirty="0">
                <a:latin typeface="Trebuchet MS"/>
                <a:cs typeface="Trebuchet MS"/>
              </a:rPr>
              <a:t> </a:t>
            </a:r>
            <a:r>
              <a:rPr lang="en-US" sz="1100" spc="-90" dirty="0">
                <a:latin typeface="Trebuchet MS"/>
                <a:cs typeface="Trebuchet MS"/>
              </a:rPr>
              <a:t>let’s</a:t>
            </a:r>
            <a:r>
              <a:rPr lang="en-US" sz="1100" spc="60" dirty="0">
                <a:latin typeface="Trebuchet MS"/>
                <a:cs typeface="Trebuchet MS"/>
              </a:rPr>
              <a:t> </a:t>
            </a:r>
            <a:r>
              <a:rPr lang="en-US" sz="1100" spc="-70" dirty="0">
                <a:latin typeface="Trebuchet MS"/>
                <a:cs typeface="Trebuchet MS"/>
              </a:rPr>
              <a:t>walk</a:t>
            </a:r>
            <a:r>
              <a:rPr lang="en-US" sz="1100" spc="65" dirty="0">
                <a:latin typeface="Trebuchet MS"/>
                <a:cs typeface="Trebuchet MS"/>
              </a:rPr>
              <a:t> </a:t>
            </a:r>
            <a:r>
              <a:rPr lang="en-US" sz="1100" spc="-35" dirty="0">
                <a:latin typeface="Trebuchet MS"/>
                <a:cs typeface="Trebuchet MS"/>
              </a:rPr>
              <a:t>through</a:t>
            </a:r>
            <a:r>
              <a:rPr lang="en-US" sz="1100" spc="60" dirty="0">
                <a:latin typeface="Trebuchet MS"/>
                <a:cs typeface="Trebuchet MS"/>
              </a:rPr>
              <a:t> </a:t>
            </a:r>
            <a:r>
              <a:rPr lang="en-US" sz="1100" spc="-60" dirty="0">
                <a:latin typeface="Trebuchet MS"/>
                <a:cs typeface="Trebuchet MS"/>
              </a:rPr>
              <a:t>a</a:t>
            </a:r>
            <a:r>
              <a:rPr lang="en-US" sz="1100" spc="60" dirty="0">
                <a:latin typeface="Trebuchet MS"/>
                <a:cs typeface="Trebuchet MS"/>
              </a:rPr>
              <a:t> </a:t>
            </a:r>
            <a:r>
              <a:rPr lang="en-US" sz="1100" spc="-80" dirty="0">
                <a:latin typeface="Trebuchet MS"/>
                <a:cs typeface="Trebuchet MS"/>
              </a:rPr>
              <a:t>concrete</a:t>
            </a:r>
            <a:r>
              <a:rPr lang="en-US" sz="1100" spc="65" dirty="0">
                <a:latin typeface="Trebuchet MS"/>
                <a:cs typeface="Trebuchet MS"/>
              </a:rPr>
              <a:t> </a:t>
            </a:r>
            <a:r>
              <a:rPr lang="en-US" sz="1100" spc="-90" dirty="0">
                <a:latin typeface="Trebuchet MS"/>
                <a:cs typeface="Trebuchet MS"/>
              </a:rPr>
              <a:t>example.</a:t>
            </a:r>
            <a:endParaRPr lang="en-US" sz="1100" dirty="0">
              <a:latin typeface="Trebuchet MS"/>
              <a:cs typeface="Trebuchet MS"/>
            </a:endParaRPr>
          </a:p>
          <a:p>
            <a:pPr marL="219710" marR="5715" indent="-207645" algn="just">
              <a:lnSpc>
                <a:spcPct val="102000"/>
              </a:lnSpc>
              <a:spcBef>
                <a:spcPts val="310"/>
              </a:spcBef>
              <a:buFont typeface="SimSun-ExtB"/>
              <a:buChar char="•"/>
              <a:tabLst>
                <a:tab pos="220345" algn="l"/>
              </a:tabLst>
            </a:pPr>
            <a:r>
              <a:rPr lang="en-US" sz="1100" spc="-75" dirty="0">
                <a:latin typeface="Trebuchet MS"/>
                <a:cs typeface="Trebuchet MS"/>
              </a:rPr>
              <a:t>Initially, </a:t>
            </a:r>
            <a:r>
              <a:rPr lang="en-US" sz="1100" spc="-135" dirty="0">
                <a:latin typeface="Trebuchet MS"/>
                <a:cs typeface="Trebuchet MS"/>
              </a:rPr>
              <a:t>we</a:t>
            </a:r>
            <a:r>
              <a:rPr lang="en-US" sz="1100" spc="210" dirty="0">
                <a:latin typeface="Trebuchet MS"/>
                <a:cs typeface="Trebuchet MS"/>
              </a:rPr>
              <a:t> </a:t>
            </a:r>
            <a:r>
              <a:rPr lang="en-US" sz="1100" spc="-45" dirty="0">
                <a:latin typeface="Trebuchet MS"/>
                <a:cs typeface="Trebuchet MS"/>
              </a:rPr>
              <a:t>put </a:t>
            </a:r>
            <a:r>
              <a:rPr lang="en-US" sz="1100" spc="140" dirty="0">
                <a:latin typeface="Trebuchet MS"/>
                <a:cs typeface="Trebuchet MS"/>
              </a:rPr>
              <a:t>A </a:t>
            </a:r>
            <a:r>
              <a:rPr lang="en-US" sz="1100" spc="-40" dirty="0">
                <a:latin typeface="Trebuchet MS"/>
                <a:cs typeface="Trebuchet MS"/>
              </a:rPr>
              <a:t>on </a:t>
            </a:r>
            <a:r>
              <a:rPr lang="en-US" sz="1100" spc="-75" dirty="0">
                <a:latin typeface="Trebuchet MS"/>
                <a:cs typeface="Trebuchet MS"/>
              </a:rPr>
              <a:t>the </a:t>
            </a:r>
            <a:r>
              <a:rPr lang="en-US" sz="1100" spc="-80" dirty="0">
                <a:latin typeface="Trebuchet MS"/>
                <a:cs typeface="Trebuchet MS"/>
              </a:rPr>
              <a:t>frontier.</a:t>
            </a:r>
            <a:r>
              <a:rPr lang="en-US" sz="1100" spc="320" dirty="0">
                <a:latin typeface="Trebuchet MS"/>
                <a:cs typeface="Trebuchet MS"/>
              </a:rPr>
              <a:t> </a:t>
            </a:r>
            <a:r>
              <a:rPr lang="en-US" sz="1100" spc="-10" dirty="0">
                <a:latin typeface="Trebuchet MS"/>
                <a:cs typeface="Trebuchet MS"/>
              </a:rPr>
              <a:t>We </a:t>
            </a:r>
            <a:r>
              <a:rPr lang="en-US" sz="1100" spc="-65" dirty="0">
                <a:latin typeface="Trebuchet MS"/>
                <a:cs typeface="Trebuchet MS"/>
              </a:rPr>
              <a:t>then </a:t>
            </a:r>
            <a:r>
              <a:rPr lang="en-US" sz="1100" spc="-80" dirty="0">
                <a:latin typeface="Trebuchet MS"/>
                <a:cs typeface="Trebuchet MS"/>
              </a:rPr>
              <a:t>take </a:t>
            </a:r>
            <a:r>
              <a:rPr lang="en-US" sz="1100" spc="140" dirty="0">
                <a:latin typeface="Trebuchet MS"/>
                <a:cs typeface="Trebuchet MS"/>
              </a:rPr>
              <a:t>A </a:t>
            </a:r>
            <a:r>
              <a:rPr lang="en-US" sz="1100" spc="-95" dirty="0">
                <a:latin typeface="Trebuchet MS"/>
                <a:cs typeface="Trebuchet MS"/>
              </a:rPr>
              <a:t>off </a:t>
            </a:r>
            <a:r>
              <a:rPr lang="en-US" sz="1100" spc="-75" dirty="0">
                <a:latin typeface="Trebuchet MS"/>
                <a:cs typeface="Trebuchet MS"/>
              </a:rPr>
              <a:t>the </a:t>
            </a:r>
            <a:r>
              <a:rPr lang="en-US" sz="1100" spc="-70" dirty="0">
                <a:latin typeface="Trebuchet MS"/>
                <a:cs typeface="Trebuchet MS"/>
              </a:rPr>
              <a:t>frontier </a:t>
            </a:r>
            <a:r>
              <a:rPr lang="en-US" sz="1100" spc="-50" dirty="0">
                <a:latin typeface="Trebuchet MS"/>
                <a:cs typeface="Trebuchet MS"/>
              </a:rPr>
              <a:t>and </a:t>
            </a:r>
            <a:r>
              <a:rPr lang="en-US" sz="1100" spc="-55" dirty="0">
                <a:latin typeface="Trebuchet MS"/>
                <a:cs typeface="Trebuchet MS"/>
              </a:rPr>
              <a:t>mark </a:t>
            </a:r>
            <a:r>
              <a:rPr lang="en-US" sz="1100" spc="-60" dirty="0">
                <a:latin typeface="Trebuchet MS"/>
                <a:cs typeface="Trebuchet MS"/>
              </a:rPr>
              <a:t>it </a:t>
            </a:r>
            <a:r>
              <a:rPr lang="en-US" sz="1100" spc="-40" dirty="0">
                <a:latin typeface="Trebuchet MS"/>
                <a:cs typeface="Trebuchet MS"/>
              </a:rPr>
              <a:t>as </a:t>
            </a:r>
            <a:r>
              <a:rPr lang="en-US" sz="1100" spc="-95" dirty="0">
                <a:latin typeface="Trebuchet MS"/>
                <a:cs typeface="Trebuchet MS"/>
              </a:rPr>
              <a:t>explored.</a:t>
            </a:r>
            <a:r>
              <a:rPr lang="en-US" sz="1100" spc="295" dirty="0">
                <a:latin typeface="Trebuchet MS"/>
                <a:cs typeface="Trebuchet MS"/>
              </a:rPr>
              <a:t> </a:t>
            </a:r>
            <a:r>
              <a:rPr lang="en-US" sz="1100" spc="-10" dirty="0">
                <a:latin typeface="Trebuchet MS"/>
                <a:cs typeface="Trebuchet MS"/>
              </a:rPr>
              <a:t>We </a:t>
            </a:r>
            <a:r>
              <a:rPr lang="en-US" sz="1100" spc="-55" dirty="0">
                <a:latin typeface="Trebuchet MS"/>
                <a:cs typeface="Trebuchet MS"/>
              </a:rPr>
              <a:t>add </a:t>
            </a:r>
            <a:r>
              <a:rPr lang="en-US" sz="1100" spc="180" dirty="0">
                <a:latin typeface="Trebuchet MS"/>
                <a:cs typeface="Trebuchet MS"/>
              </a:rPr>
              <a:t>B </a:t>
            </a:r>
            <a:r>
              <a:rPr lang="en-US" sz="1100" spc="-50" dirty="0">
                <a:latin typeface="Trebuchet MS"/>
                <a:cs typeface="Trebuchet MS"/>
              </a:rPr>
              <a:t>and </a:t>
            </a:r>
            <a:r>
              <a:rPr lang="en-US" sz="1100" spc="-45" dirty="0">
                <a:latin typeface="Trebuchet MS"/>
                <a:cs typeface="Trebuchet MS"/>
              </a:rPr>
              <a:t> </a:t>
            </a:r>
            <a:r>
              <a:rPr lang="en-US" sz="1100" spc="85" dirty="0">
                <a:latin typeface="Trebuchet MS"/>
                <a:cs typeface="Trebuchet MS"/>
              </a:rPr>
              <a:t>C</a:t>
            </a:r>
            <a:r>
              <a:rPr lang="en-US" sz="1100" spc="55" dirty="0">
                <a:latin typeface="Trebuchet MS"/>
                <a:cs typeface="Trebuchet MS"/>
              </a:rPr>
              <a:t> </a:t>
            </a:r>
            <a:r>
              <a:rPr lang="en-US" sz="1100" spc="-45" dirty="0">
                <a:latin typeface="Trebuchet MS"/>
                <a:cs typeface="Trebuchet MS"/>
              </a:rPr>
              <a:t>to</a:t>
            </a:r>
            <a:r>
              <a:rPr lang="en-US" sz="1100" spc="60" dirty="0">
                <a:latin typeface="Trebuchet MS"/>
                <a:cs typeface="Trebuchet MS"/>
              </a:rPr>
              <a:t> </a:t>
            </a:r>
            <a:r>
              <a:rPr lang="en-US" sz="1100" spc="-75" dirty="0">
                <a:latin typeface="Trebuchet MS"/>
                <a:cs typeface="Trebuchet MS"/>
              </a:rPr>
              <a:t>the</a:t>
            </a:r>
            <a:r>
              <a:rPr lang="en-US" sz="1100" spc="60" dirty="0">
                <a:latin typeface="Trebuchet MS"/>
                <a:cs typeface="Trebuchet MS"/>
              </a:rPr>
              <a:t> </a:t>
            </a:r>
            <a:r>
              <a:rPr lang="en-US" sz="1100" spc="-70" dirty="0">
                <a:latin typeface="Trebuchet MS"/>
                <a:cs typeface="Trebuchet MS"/>
              </a:rPr>
              <a:t>frontier</a:t>
            </a:r>
            <a:r>
              <a:rPr lang="en-US" sz="1100" spc="60" dirty="0">
                <a:latin typeface="Trebuchet MS"/>
                <a:cs typeface="Trebuchet MS"/>
              </a:rPr>
              <a:t> </a:t>
            </a:r>
            <a:r>
              <a:rPr lang="en-US" sz="1100" spc="-60" dirty="0">
                <a:latin typeface="Trebuchet MS"/>
                <a:cs typeface="Trebuchet MS"/>
              </a:rPr>
              <a:t>with</a:t>
            </a:r>
            <a:r>
              <a:rPr lang="en-US" sz="1100" spc="60" dirty="0">
                <a:latin typeface="Trebuchet MS"/>
                <a:cs typeface="Trebuchet MS"/>
              </a:rPr>
              <a:t> </a:t>
            </a:r>
            <a:r>
              <a:rPr lang="en-US" sz="1100" spc="-45" dirty="0">
                <a:latin typeface="Trebuchet MS"/>
                <a:cs typeface="Trebuchet MS"/>
              </a:rPr>
              <a:t>past</a:t>
            </a:r>
            <a:r>
              <a:rPr lang="en-US" sz="1100" spc="60" dirty="0">
                <a:latin typeface="Trebuchet MS"/>
                <a:cs typeface="Trebuchet MS"/>
              </a:rPr>
              <a:t> </a:t>
            </a:r>
            <a:r>
              <a:rPr lang="en-US" sz="1100" spc="-40" dirty="0">
                <a:latin typeface="Trebuchet MS"/>
                <a:cs typeface="Trebuchet MS"/>
              </a:rPr>
              <a:t>costs</a:t>
            </a:r>
            <a:r>
              <a:rPr lang="en-US" sz="1100" spc="60" dirty="0">
                <a:latin typeface="Trebuchet MS"/>
                <a:cs typeface="Trebuchet MS"/>
              </a:rPr>
              <a:t> </a:t>
            </a:r>
            <a:r>
              <a:rPr lang="en-US" sz="1100" spc="-25" dirty="0">
                <a:latin typeface="Trebuchet MS"/>
                <a:cs typeface="Trebuchet MS"/>
              </a:rPr>
              <a:t>1</a:t>
            </a:r>
            <a:r>
              <a:rPr lang="en-US" sz="1100" spc="60" dirty="0">
                <a:latin typeface="Trebuchet MS"/>
                <a:cs typeface="Trebuchet MS"/>
              </a:rPr>
              <a:t> </a:t>
            </a:r>
            <a:r>
              <a:rPr lang="en-US" sz="1100" spc="-50" dirty="0">
                <a:latin typeface="Trebuchet MS"/>
                <a:cs typeface="Trebuchet MS"/>
              </a:rPr>
              <a:t>and</a:t>
            </a:r>
            <a:r>
              <a:rPr lang="en-US" sz="1100" spc="60" dirty="0">
                <a:latin typeface="Trebuchet MS"/>
                <a:cs typeface="Trebuchet MS"/>
              </a:rPr>
              <a:t> </a:t>
            </a:r>
            <a:r>
              <a:rPr lang="en-US" sz="1100" spc="-55" dirty="0">
                <a:latin typeface="Trebuchet MS"/>
                <a:cs typeface="Trebuchet MS"/>
              </a:rPr>
              <a:t>100,</a:t>
            </a:r>
            <a:r>
              <a:rPr lang="en-US" sz="1100" spc="60" dirty="0">
                <a:latin typeface="Trebuchet MS"/>
                <a:cs typeface="Trebuchet MS"/>
              </a:rPr>
              <a:t> </a:t>
            </a:r>
            <a:r>
              <a:rPr lang="en-US" sz="1100" spc="-90" dirty="0">
                <a:latin typeface="Trebuchet MS"/>
                <a:cs typeface="Trebuchet MS"/>
              </a:rPr>
              <a:t>respectively.</a:t>
            </a:r>
            <a:endParaRPr lang="en-US" sz="1100" dirty="0">
              <a:latin typeface="Trebuchet MS"/>
              <a:cs typeface="Trebuchet MS"/>
            </a:endParaRPr>
          </a:p>
          <a:p>
            <a:pPr marL="219710" marR="5080" indent="-207645" algn="just">
              <a:lnSpc>
                <a:spcPct val="102000"/>
              </a:lnSpc>
              <a:spcBef>
                <a:spcPts val="85"/>
              </a:spcBef>
              <a:buFont typeface="SimSun-ExtB"/>
              <a:buChar char="•"/>
              <a:tabLst>
                <a:tab pos="220345" algn="l"/>
              </a:tabLst>
            </a:pPr>
            <a:r>
              <a:rPr lang="en-US" sz="1100" spc="-50" dirty="0">
                <a:latin typeface="Trebuchet MS"/>
                <a:cs typeface="Trebuchet MS"/>
              </a:rPr>
              <a:t>Next, </a:t>
            </a:r>
            <a:r>
              <a:rPr lang="en-US" sz="1100" spc="-140" dirty="0">
                <a:latin typeface="Trebuchet MS"/>
                <a:cs typeface="Trebuchet MS"/>
              </a:rPr>
              <a:t>we</a:t>
            </a:r>
            <a:r>
              <a:rPr lang="en-US" sz="1100" spc="-135" dirty="0">
                <a:latin typeface="Trebuchet MS"/>
                <a:cs typeface="Trebuchet MS"/>
              </a:rPr>
              <a:t> </a:t>
            </a:r>
            <a:r>
              <a:rPr lang="en-US" sz="1100" spc="-80" dirty="0">
                <a:latin typeface="Trebuchet MS"/>
                <a:cs typeface="Trebuchet MS"/>
              </a:rPr>
              <a:t>remove</a:t>
            </a:r>
            <a:r>
              <a:rPr lang="en-US" sz="1100" spc="-75" dirty="0">
                <a:latin typeface="Trebuchet MS"/>
                <a:cs typeface="Trebuchet MS"/>
              </a:rPr>
              <a:t> </a:t>
            </a:r>
            <a:r>
              <a:rPr lang="en-US" sz="1100" spc="-60" dirty="0">
                <a:latin typeface="Trebuchet MS"/>
                <a:cs typeface="Trebuchet MS"/>
              </a:rPr>
              <a:t>from </a:t>
            </a:r>
            <a:r>
              <a:rPr lang="en-US" sz="1100" spc="-75" dirty="0">
                <a:latin typeface="Trebuchet MS"/>
                <a:cs typeface="Trebuchet MS"/>
              </a:rPr>
              <a:t>the</a:t>
            </a:r>
            <a:r>
              <a:rPr lang="en-US" sz="1100" spc="330" dirty="0">
                <a:latin typeface="Trebuchet MS"/>
                <a:cs typeface="Trebuchet MS"/>
              </a:rPr>
              <a:t> </a:t>
            </a:r>
            <a:r>
              <a:rPr lang="en-US" sz="1100" spc="-75" dirty="0">
                <a:latin typeface="Trebuchet MS"/>
                <a:cs typeface="Trebuchet MS"/>
              </a:rPr>
              <a:t>frontier</a:t>
            </a:r>
            <a:r>
              <a:rPr lang="en-US" sz="1100" spc="330" dirty="0">
                <a:latin typeface="Trebuchet MS"/>
                <a:cs typeface="Trebuchet MS"/>
              </a:rPr>
              <a:t> </a:t>
            </a:r>
            <a:r>
              <a:rPr lang="en-US" sz="1100" spc="-75" dirty="0">
                <a:latin typeface="Trebuchet MS"/>
                <a:cs typeface="Trebuchet MS"/>
              </a:rPr>
              <a:t>the</a:t>
            </a:r>
            <a:r>
              <a:rPr lang="en-US" sz="1100" spc="335" dirty="0">
                <a:latin typeface="Trebuchet MS"/>
                <a:cs typeface="Trebuchet MS"/>
              </a:rPr>
              <a:t> </a:t>
            </a:r>
            <a:r>
              <a:rPr lang="en-US" sz="1100" spc="-65" dirty="0">
                <a:latin typeface="Trebuchet MS"/>
                <a:cs typeface="Trebuchet MS"/>
              </a:rPr>
              <a:t>state </a:t>
            </a:r>
            <a:r>
              <a:rPr lang="en-US" sz="1100" spc="-60" dirty="0">
                <a:latin typeface="Trebuchet MS"/>
                <a:cs typeface="Trebuchet MS"/>
              </a:rPr>
              <a:t>with </a:t>
            </a:r>
            <a:r>
              <a:rPr lang="en-US" sz="1100" spc="-75" dirty="0">
                <a:latin typeface="Trebuchet MS"/>
                <a:cs typeface="Trebuchet MS"/>
              </a:rPr>
              <a:t>the</a:t>
            </a:r>
            <a:r>
              <a:rPr lang="en-US" sz="1100" spc="330" dirty="0">
                <a:latin typeface="Trebuchet MS"/>
                <a:cs typeface="Trebuchet MS"/>
              </a:rPr>
              <a:t> </a:t>
            </a:r>
            <a:r>
              <a:rPr lang="en-US" sz="1100" spc="-45" dirty="0">
                <a:latin typeface="Trebuchet MS"/>
                <a:cs typeface="Trebuchet MS"/>
              </a:rPr>
              <a:t>minimum past cost </a:t>
            </a:r>
            <a:r>
              <a:rPr lang="en-US" sz="1100" spc="-60" dirty="0">
                <a:latin typeface="Trebuchet MS"/>
                <a:cs typeface="Trebuchet MS"/>
              </a:rPr>
              <a:t>(priority), </a:t>
            </a:r>
            <a:r>
              <a:rPr lang="en-US" sz="1100" spc="-55" dirty="0">
                <a:latin typeface="Trebuchet MS"/>
                <a:cs typeface="Trebuchet MS"/>
              </a:rPr>
              <a:t>which </a:t>
            </a:r>
            <a:r>
              <a:rPr lang="en-US" sz="1100" spc="-50" dirty="0">
                <a:latin typeface="Trebuchet MS"/>
                <a:cs typeface="Trebuchet MS"/>
              </a:rPr>
              <a:t>is </a:t>
            </a:r>
            <a:r>
              <a:rPr lang="en-US" sz="1100" spc="20" dirty="0">
                <a:latin typeface="Trebuchet MS"/>
                <a:cs typeface="Trebuchet MS"/>
              </a:rPr>
              <a:t>B. </a:t>
            </a:r>
            <a:r>
              <a:rPr lang="en-US" sz="1100" spc="-10" dirty="0">
                <a:latin typeface="Trebuchet MS"/>
                <a:cs typeface="Trebuchet MS"/>
              </a:rPr>
              <a:t>We </a:t>
            </a:r>
            <a:r>
              <a:rPr lang="en-US" sz="1100" spc="-55" dirty="0">
                <a:latin typeface="Trebuchet MS"/>
                <a:cs typeface="Trebuchet MS"/>
              </a:rPr>
              <a:t>mark </a:t>
            </a:r>
            <a:r>
              <a:rPr lang="en-US" sz="1100" spc="-470" dirty="0">
                <a:latin typeface="Trebuchet MS"/>
                <a:cs typeface="Trebuchet MS"/>
              </a:rPr>
              <a:t> </a:t>
            </a:r>
            <a:r>
              <a:rPr lang="en-US" sz="1100" spc="180" dirty="0">
                <a:latin typeface="Trebuchet MS"/>
                <a:cs typeface="Trebuchet MS"/>
              </a:rPr>
              <a:t>B </a:t>
            </a:r>
            <a:r>
              <a:rPr lang="en-US" sz="1100" spc="-40" dirty="0">
                <a:latin typeface="Trebuchet MS"/>
                <a:cs typeface="Trebuchet MS"/>
              </a:rPr>
              <a:t>as </a:t>
            </a:r>
            <a:r>
              <a:rPr lang="en-US" sz="1100" spc="-85" dirty="0">
                <a:latin typeface="Trebuchet MS"/>
                <a:cs typeface="Trebuchet MS"/>
              </a:rPr>
              <a:t>explored</a:t>
            </a:r>
            <a:r>
              <a:rPr lang="en-US" sz="1100" spc="-80" dirty="0">
                <a:latin typeface="Trebuchet MS"/>
                <a:cs typeface="Trebuchet MS"/>
              </a:rPr>
              <a:t> </a:t>
            </a:r>
            <a:r>
              <a:rPr lang="en-US" sz="1100" spc="-50" dirty="0">
                <a:latin typeface="Trebuchet MS"/>
                <a:cs typeface="Trebuchet MS"/>
              </a:rPr>
              <a:t>and </a:t>
            </a:r>
            <a:r>
              <a:rPr lang="en-US" sz="1100" spc="-65" dirty="0">
                <a:latin typeface="Trebuchet MS"/>
                <a:cs typeface="Trebuchet MS"/>
              </a:rPr>
              <a:t>consider </a:t>
            </a:r>
            <a:r>
              <a:rPr lang="en-US" sz="1100" spc="-60" dirty="0">
                <a:latin typeface="Trebuchet MS"/>
                <a:cs typeface="Trebuchet MS"/>
              </a:rPr>
              <a:t>successors </a:t>
            </a:r>
            <a:r>
              <a:rPr lang="en-US" sz="1100" dirty="0">
                <a:latin typeface="Trebuchet MS"/>
                <a:cs typeface="Trebuchet MS"/>
              </a:rPr>
              <a:t>A, </a:t>
            </a:r>
            <a:r>
              <a:rPr lang="en-US" sz="1100" spc="-30" dirty="0">
                <a:latin typeface="Trebuchet MS"/>
                <a:cs typeface="Trebuchet MS"/>
              </a:rPr>
              <a:t>C, </a:t>
            </a:r>
            <a:r>
              <a:rPr lang="en-US" sz="1100" spc="30" dirty="0">
                <a:latin typeface="Trebuchet MS"/>
                <a:cs typeface="Trebuchet MS"/>
              </a:rPr>
              <a:t>D. </a:t>
            </a:r>
            <a:r>
              <a:rPr lang="en-US" sz="1100" spc="-10" dirty="0">
                <a:latin typeface="Trebuchet MS"/>
                <a:cs typeface="Trebuchet MS"/>
              </a:rPr>
              <a:t>We </a:t>
            </a:r>
            <a:r>
              <a:rPr lang="en-US" sz="1100" spc="-70" dirty="0">
                <a:latin typeface="Trebuchet MS"/>
                <a:cs typeface="Trebuchet MS"/>
              </a:rPr>
              <a:t>ignore</a:t>
            </a:r>
            <a:r>
              <a:rPr lang="en-US" sz="1100" spc="-65" dirty="0">
                <a:latin typeface="Trebuchet MS"/>
                <a:cs typeface="Trebuchet MS"/>
              </a:rPr>
              <a:t> </a:t>
            </a:r>
            <a:r>
              <a:rPr lang="en-US" sz="1100" spc="140" dirty="0">
                <a:latin typeface="Trebuchet MS"/>
                <a:cs typeface="Trebuchet MS"/>
              </a:rPr>
              <a:t>A </a:t>
            </a:r>
            <a:r>
              <a:rPr lang="en-US" sz="1100" spc="-70" dirty="0">
                <a:latin typeface="Trebuchet MS"/>
                <a:cs typeface="Trebuchet MS"/>
              </a:rPr>
              <a:t>since</a:t>
            </a:r>
            <a:r>
              <a:rPr lang="en-US" sz="1100" spc="340" dirty="0">
                <a:latin typeface="Trebuchet MS"/>
                <a:cs typeface="Trebuchet MS"/>
              </a:rPr>
              <a:t> </a:t>
            </a:r>
            <a:r>
              <a:rPr lang="en-US" sz="1100" spc="-70" dirty="0">
                <a:latin typeface="Trebuchet MS"/>
                <a:cs typeface="Trebuchet MS"/>
              </a:rPr>
              <a:t>it’s</a:t>
            </a:r>
            <a:r>
              <a:rPr lang="en-US" sz="1100" spc="340" dirty="0">
                <a:latin typeface="Trebuchet MS"/>
                <a:cs typeface="Trebuchet MS"/>
              </a:rPr>
              <a:t> </a:t>
            </a:r>
            <a:r>
              <a:rPr lang="en-US" sz="1100" spc="-75" dirty="0">
                <a:latin typeface="Trebuchet MS"/>
                <a:cs typeface="Trebuchet MS"/>
              </a:rPr>
              <a:t>already</a:t>
            </a:r>
            <a:r>
              <a:rPr lang="en-US" sz="1100" spc="335" dirty="0">
                <a:latin typeface="Trebuchet MS"/>
                <a:cs typeface="Trebuchet MS"/>
              </a:rPr>
              <a:t> </a:t>
            </a:r>
            <a:r>
              <a:rPr lang="en-US" sz="1100" spc="-95" dirty="0">
                <a:latin typeface="Trebuchet MS"/>
                <a:cs typeface="Trebuchet MS"/>
              </a:rPr>
              <a:t>explored.</a:t>
            </a:r>
            <a:r>
              <a:rPr lang="en-US" sz="1100" spc="290" dirty="0">
                <a:latin typeface="Trebuchet MS"/>
                <a:cs typeface="Trebuchet MS"/>
              </a:rPr>
              <a:t> </a:t>
            </a:r>
            <a:r>
              <a:rPr lang="en-US" sz="1100" dirty="0">
                <a:latin typeface="Trebuchet MS"/>
                <a:cs typeface="Trebuchet MS"/>
              </a:rPr>
              <a:t>The </a:t>
            </a:r>
            <a:r>
              <a:rPr lang="en-US" sz="1100" spc="-45" dirty="0">
                <a:latin typeface="Trebuchet MS"/>
                <a:cs typeface="Trebuchet MS"/>
              </a:rPr>
              <a:t>past cost </a:t>
            </a:r>
            <a:r>
              <a:rPr lang="en-US" sz="1100" spc="-70" dirty="0">
                <a:latin typeface="Trebuchet MS"/>
                <a:cs typeface="Trebuchet MS"/>
              </a:rPr>
              <a:t>of </a:t>
            </a:r>
            <a:r>
              <a:rPr lang="en-US" sz="1100" spc="-470" dirty="0">
                <a:latin typeface="Trebuchet MS"/>
                <a:cs typeface="Trebuchet MS"/>
              </a:rPr>
              <a:t> </a:t>
            </a:r>
            <a:r>
              <a:rPr lang="en-US" sz="1100" spc="85" dirty="0">
                <a:latin typeface="Trebuchet MS"/>
                <a:cs typeface="Trebuchet MS"/>
              </a:rPr>
              <a:t>C</a:t>
            </a:r>
            <a:r>
              <a:rPr lang="en-US" sz="1100" spc="60" dirty="0">
                <a:latin typeface="Trebuchet MS"/>
                <a:cs typeface="Trebuchet MS"/>
              </a:rPr>
              <a:t> </a:t>
            </a:r>
            <a:r>
              <a:rPr lang="en-US" sz="1100" spc="-55" dirty="0">
                <a:latin typeface="Trebuchet MS"/>
                <a:cs typeface="Trebuchet MS"/>
              </a:rPr>
              <a:t>gets</a:t>
            </a:r>
            <a:r>
              <a:rPr lang="en-US" sz="1100" spc="60" dirty="0">
                <a:latin typeface="Trebuchet MS"/>
                <a:cs typeface="Trebuchet MS"/>
              </a:rPr>
              <a:t> </a:t>
            </a:r>
            <a:r>
              <a:rPr lang="en-US" sz="1100" spc="-55" dirty="0">
                <a:latin typeface="Trebuchet MS"/>
                <a:cs typeface="Trebuchet MS"/>
              </a:rPr>
              <a:t>updated</a:t>
            </a:r>
            <a:r>
              <a:rPr lang="en-US" sz="1100" spc="60" dirty="0">
                <a:latin typeface="Trebuchet MS"/>
                <a:cs typeface="Trebuchet MS"/>
              </a:rPr>
              <a:t> </a:t>
            </a:r>
            <a:r>
              <a:rPr lang="en-US" sz="1100" spc="-60" dirty="0">
                <a:latin typeface="Trebuchet MS"/>
                <a:cs typeface="Trebuchet MS"/>
              </a:rPr>
              <a:t>from</a:t>
            </a:r>
            <a:r>
              <a:rPr lang="en-US" sz="1100" spc="60" dirty="0">
                <a:latin typeface="Trebuchet MS"/>
                <a:cs typeface="Trebuchet MS"/>
              </a:rPr>
              <a:t> </a:t>
            </a:r>
            <a:r>
              <a:rPr lang="en-US" sz="1100" spc="-25" dirty="0">
                <a:latin typeface="Trebuchet MS"/>
                <a:cs typeface="Trebuchet MS"/>
              </a:rPr>
              <a:t>100</a:t>
            </a:r>
            <a:r>
              <a:rPr lang="en-US" sz="1100" spc="60" dirty="0">
                <a:latin typeface="Trebuchet MS"/>
                <a:cs typeface="Trebuchet MS"/>
              </a:rPr>
              <a:t> </a:t>
            </a:r>
            <a:r>
              <a:rPr lang="en-US" sz="1100" spc="-45" dirty="0">
                <a:latin typeface="Trebuchet MS"/>
                <a:cs typeface="Trebuchet MS"/>
              </a:rPr>
              <a:t>to</a:t>
            </a:r>
            <a:r>
              <a:rPr lang="en-US" sz="1100" spc="60" dirty="0">
                <a:latin typeface="Trebuchet MS"/>
                <a:cs typeface="Trebuchet MS"/>
              </a:rPr>
              <a:t> </a:t>
            </a:r>
            <a:r>
              <a:rPr lang="en-US" sz="1100" spc="-80" dirty="0">
                <a:latin typeface="Trebuchet MS"/>
                <a:cs typeface="Trebuchet MS"/>
              </a:rPr>
              <a:t>2.</a:t>
            </a:r>
            <a:r>
              <a:rPr lang="en-US" sz="1100" spc="245" dirty="0">
                <a:latin typeface="Trebuchet MS"/>
                <a:cs typeface="Trebuchet MS"/>
              </a:rPr>
              <a:t> </a:t>
            </a:r>
            <a:r>
              <a:rPr lang="en-US" sz="1100" spc="-10" dirty="0">
                <a:latin typeface="Trebuchet MS"/>
                <a:cs typeface="Trebuchet MS"/>
              </a:rPr>
              <a:t>We</a:t>
            </a:r>
            <a:r>
              <a:rPr lang="en-US" sz="1100" spc="60" dirty="0">
                <a:latin typeface="Trebuchet MS"/>
                <a:cs typeface="Trebuchet MS"/>
              </a:rPr>
              <a:t> </a:t>
            </a:r>
            <a:r>
              <a:rPr lang="en-US" sz="1100" spc="-55" dirty="0">
                <a:latin typeface="Trebuchet MS"/>
                <a:cs typeface="Trebuchet MS"/>
              </a:rPr>
              <a:t>add</a:t>
            </a:r>
            <a:r>
              <a:rPr lang="en-US" sz="1100" spc="60" dirty="0">
                <a:latin typeface="Trebuchet MS"/>
                <a:cs typeface="Trebuchet MS"/>
              </a:rPr>
              <a:t> </a:t>
            </a:r>
            <a:r>
              <a:rPr lang="en-US" sz="1100" spc="195" dirty="0">
                <a:latin typeface="Trebuchet MS"/>
                <a:cs typeface="Trebuchet MS"/>
              </a:rPr>
              <a:t>D</a:t>
            </a:r>
            <a:r>
              <a:rPr lang="en-US" sz="1100" spc="60" dirty="0">
                <a:latin typeface="Trebuchet MS"/>
                <a:cs typeface="Trebuchet MS"/>
              </a:rPr>
              <a:t> </a:t>
            </a:r>
            <a:r>
              <a:rPr lang="en-US" sz="1100" spc="-45" dirty="0">
                <a:latin typeface="Trebuchet MS"/>
                <a:cs typeface="Trebuchet MS"/>
              </a:rPr>
              <a:t>to</a:t>
            </a:r>
            <a:r>
              <a:rPr lang="en-US" sz="1100" spc="65" dirty="0">
                <a:latin typeface="Trebuchet MS"/>
                <a:cs typeface="Trebuchet MS"/>
              </a:rPr>
              <a:t> </a:t>
            </a:r>
            <a:r>
              <a:rPr lang="en-US" sz="1100" spc="-75" dirty="0">
                <a:latin typeface="Trebuchet MS"/>
                <a:cs typeface="Trebuchet MS"/>
              </a:rPr>
              <a:t>the</a:t>
            </a:r>
            <a:r>
              <a:rPr lang="en-US" sz="1100" spc="60" dirty="0">
                <a:latin typeface="Trebuchet MS"/>
                <a:cs typeface="Trebuchet MS"/>
              </a:rPr>
              <a:t> </a:t>
            </a:r>
            <a:r>
              <a:rPr lang="en-US" sz="1100" spc="-70" dirty="0">
                <a:latin typeface="Trebuchet MS"/>
                <a:cs typeface="Trebuchet MS"/>
              </a:rPr>
              <a:t>frontier</a:t>
            </a:r>
            <a:r>
              <a:rPr lang="en-US" sz="1100" spc="60" dirty="0">
                <a:latin typeface="Trebuchet MS"/>
                <a:cs typeface="Trebuchet MS"/>
              </a:rPr>
              <a:t> </a:t>
            </a:r>
            <a:r>
              <a:rPr lang="en-US" sz="1100" spc="-60" dirty="0">
                <a:latin typeface="Trebuchet MS"/>
                <a:cs typeface="Trebuchet MS"/>
              </a:rPr>
              <a:t>with</a:t>
            </a:r>
            <a:r>
              <a:rPr lang="en-US" sz="1100" spc="60" dirty="0">
                <a:latin typeface="Trebuchet MS"/>
                <a:cs typeface="Trebuchet MS"/>
              </a:rPr>
              <a:t> </a:t>
            </a:r>
            <a:r>
              <a:rPr lang="en-US" sz="1100" spc="-65" dirty="0">
                <a:latin typeface="Trebuchet MS"/>
                <a:cs typeface="Trebuchet MS"/>
              </a:rPr>
              <a:t>initial</a:t>
            </a:r>
            <a:r>
              <a:rPr lang="en-US" sz="1100" spc="60" dirty="0">
                <a:latin typeface="Trebuchet MS"/>
                <a:cs typeface="Trebuchet MS"/>
              </a:rPr>
              <a:t> </a:t>
            </a:r>
            <a:r>
              <a:rPr lang="en-US" sz="1100" spc="-45" dirty="0">
                <a:latin typeface="Trebuchet MS"/>
                <a:cs typeface="Trebuchet MS"/>
              </a:rPr>
              <a:t>past</a:t>
            </a:r>
            <a:r>
              <a:rPr lang="en-US" sz="1100" spc="60" dirty="0">
                <a:latin typeface="Trebuchet MS"/>
                <a:cs typeface="Trebuchet MS"/>
              </a:rPr>
              <a:t> </a:t>
            </a:r>
            <a:r>
              <a:rPr lang="en-US" sz="1100" spc="-45" dirty="0">
                <a:latin typeface="Trebuchet MS"/>
                <a:cs typeface="Trebuchet MS"/>
              </a:rPr>
              <a:t>cost</a:t>
            </a:r>
            <a:r>
              <a:rPr lang="en-US" sz="1100" spc="60" dirty="0">
                <a:latin typeface="Trebuchet MS"/>
                <a:cs typeface="Trebuchet MS"/>
              </a:rPr>
              <a:t> </a:t>
            </a:r>
            <a:r>
              <a:rPr lang="en-US" sz="1100" spc="-55" dirty="0">
                <a:latin typeface="Trebuchet MS"/>
                <a:cs typeface="Trebuchet MS"/>
              </a:rPr>
              <a:t>101.</a:t>
            </a:r>
            <a:endParaRPr lang="en-US" sz="1100" dirty="0">
              <a:latin typeface="Trebuchet MS"/>
              <a:cs typeface="Trebuchet MS"/>
            </a:endParaRPr>
          </a:p>
          <a:p>
            <a:pPr marL="219710" marR="5080" indent="-207645" algn="just">
              <a:lnSpc>
                <a:spcPts val="1960"/>
              </a:lnSpc>
              <a:spcBef>
                <a:spcPts val="65"/>
              </a:spcBef>
              <a:buFont typeface="SimSun-ExtB"/>
              <a:buChar char="•"/>
              <a:tabLst>
                <a:tab pos="220345" algn="l"/>
              </a:tabLst>
            </a:pPr>
            <a:r>
              <a:rPr lang="en-US" sz="1100" spc="-50" dirty="0">
                <a:latin typeface="Trebuchet MS"/>
                <a:cs typeface="Trebuchet MS"/>
              </a:rPr>
              <a:t>Next, </a:t>
            </a:r>
            <a:r>
              <a:rPr lang="en-US" sz="1100" spc="-140" dirty="0">
                <a:latin typeface="Trebuchet MS"/>
                <a:cs typeface="Trebuchet MS"/>
              </a:rPr>
              <a:t>we </a:t>
            </a:r>
            <a:r>
              <a:rPr lang="en-US" sz="1100" spc="-80" dirty="0">
                <a:latin typeface="Trebuchet MS"/>
                <a:cs typeface="Trebuchet MS"/>
              </a:rPr>
              <a:t>remove </a:t>
            </a:r>
            <a:r>
              <a:rPr lang="en-US" sz="1100" spc="85" dirty="0">
                <a:latin typeface="Trebuchet MS"/>
                <a:cs typeface="Trebuchet MS"/>
              </a:rPr>
              <a:t>C </a:t>
            </a:r>
            <a:r>
              <a:rPr lang="en-US" sz="1100" spc="-60" dirty="0">
                <a:latin typeface="Trebuchet MS"/>
                <a:cs typeface="Trebuchet MS"/>
              </a:rPr>
              <a:t>from </a:t>
            </a:r>
            <a:r>
              <a:rPr lang="en-US" sz="1100" spc="-75" dirty="0">
                <a:latin typeface="Trebuchet MS"/>
                <a:cs typeface="Trebuchet MS"/>
              </a:rPr>
              <a:t>the </a:t>
            </a:r>
            <a:r>
              <a:rPr lang="en-US" sz="1100" spc="-80" dirty="0">
                <a:latin typeface="Trebuchet MS"/>
                <a:cs typeface="Trebuchet MS"/>
              </a:rPr>
              <a:t>frontier; </a:t>
            </a:r>
            <a:r>
              <a:rPr lang="en-US" sz="1100" spc="-50" dirty="0">
                <a:latin typeface="Trebuchet MS"/>
                <a:cs typeface="Trebuchet MS"/>
              </a:rPr>
              <a:t>its </a:t>
            </a:r>
            <a:r>
              <a:rPr lang="en-US" sz="1100" spc="-60" dirty="0">
                <a:latin typeface="Trebuchet MS"/>
                <a:cs typeface="Trebuchet MS"/>
              </a:rPr>
              <a:t>successors </a:t>
            </a:r>
            <a:r>
              <a:rPr lang="en-US" sz="1100" spc="-110" dirty="0">
                <a:latin typeface="Trebuchet MS"/>
                <a:cs typeface="Trebuchet MS"/>
              </a:rPr>
              <a:t>are </a:t>
            </a:r>
            <a:r>
              <a:rPr lang="en-US" sz="1100" dirty="0">
                <a:latin typeface="Trebuchet MS"/>
                <a:cs typeface="Trebuchet MS"/>
              </a:rPr>
              <a:t>A, </a:t>
            </a:r>
            <a:r>
              <a:rPr lang="en-US" sz="1100" spc="20" dirty="0">
                <a:latin typeface="Trebuchet MS"/>
                <a:cs typeface="Trebuchet MS"/>
              </a:rPr>
              <a:t>B, </a:t>
            </a:r>
            <a:r>
              <a:rPr lang="en-US" sz="1100" spc="30" dirty="0">
                <a:latin typeface="Trebuchet MS"/>
                <a:cs typeface="Trebuchet MS"/>
              </a:rPr>
              <a:t>D. </a:t>
            </a:r>
            <a:r>
              <a:rPr lang="en-US" sz="1100" spc="140" dirty="0">
                <a:latin typeface="Trebuchet MS"/>
                <a:cs typeface="Trebuchet MS"/>
              </a:rPr>
              <a:t>A </a:t>
            </a:r>
            <a:r>
              <a:rPr lang="en-US" sz="1100" spc="-50" dirty="0">
                <a:latin typeface="Trebuchet MS"/>
                <a:cs typeface="Trebuchet MS"/>
              </a:rPr>
              <a:t>and </a:t>
            </a:r>
            <a:r>
              <a:rPr lang="en-US" sz="1100" spc="180" dirty="0">
                <a:latin typeface="Trebuchet MS"/>
                <a:cs typeface="Trebuchet MS"/>
              </a:rPr>
              <a:t>B </a:t>
            </a:r>
            <a:r>
              <a:rPr lang="en-US" sz="1100" spc="-110" dirty="0">
                <a:latin typeface="Trebuchet MS"/>
                <a:cs typeface="Trebuchet MS"/>
              </a:rPr>
              <a:t>are </a:t>
            </a:r>
            <a:r>
              <a:rPr lang="en-US" sz="1100" spc="-75" dirty="0">
                <a:latin typeface="Trebuchet MS"/>
                <a:cs typeface="Trebuchet MS"/>
              </a:rPr>
              <a:t>already </a:t>
            </a:r>
            <a:r>
              <a:rPr lang="en-US" sz="1100" spc="-95" dirty="0">
                <a:latin typeface="Trebuchet MS"/>
                <a:cs typeface="Trebuchet MS"/>
              </a:rPr>
              <a:t>explored, </a:t>
            </a:r>
            <a:r>
              <a:rPr lang="en-US" sz="1100" spc="-35" dirty="0">
                <a:latin typeface="Trebuchet MS"/>
                <a:cs typeface="Trebuchet MS"/>
              </a:rPr>
              <a:t>so </a:t>
            </a:r>
            <a:r>
              <a:rPr lang="en-US" sz="1100" spc="-140" dirty="0">
                <a:latin typeface="Trebuchet MS"/>
                <a:cs typeface="Trebuchet MS"/>
              </a:rPr>
              <a:t>we </a:t>
            </a:r>
            <a:r>
              <a:rPr lang="en-US" sz="1100" spc="-50" dirty="0">
                <a:latin typeface="Trebuchet MS"/>
                <a:cs typeface="Trebuchet MS"/>
              </a:rPr>
              <a:t>only </a:t>
            </a:r>
            <a:r>
              <a:rPr lang="en-US" sz="1100" spc="-45" dirty="0">
                <a:latin typeface="Trebuchet MS"/>
                <a:cs typeface="Trebuchet MS"/>
              </a:rPr>
              <a:t> </a:t>
            </a:r>
            <a:r>
              <a:rPr lang="en-US" sz="1100" spc="-60" dirty="0">
                <a:latin typeface="Trebuchet MS"/>
                <a:cs typeface="Trebuchet MS"/>
              </a:rPr>
              <a:t>update</a:t>
            </a:r>
            <a:r>
              <a:rPr lang="en-US" sz="1100" spc="55" dirty="0">
                <a:latin typeface="Trebuchet MS"/>
                <a:cs typeface="Trebuchet MS"/>
              </a:rPr>
              <a:t> </a:t>
            </a:r>
            <a:r>
              <a:rPr lang="en-US" sz="1100" spc="10" dirty="0">
                <a:latin typeface="Trebuchet MS"/>
                <a:cs typeface="Trebuchet MS"/>
              </a:rPr>
              <a:t>D’s</a:t>
            </a:r>
            <a:r>
              <a:rPr lang="en-US" sz="1100" spc="60" dirty="0">
                <a:latin typeface="Trebuchet MS"/>
                <a:cs typeface="Trebuchet MS"/>
              </a:rPr>
              <a:t> </a:t>
            </a:r>
            <a:r>
              <a:rPr lang="en-US" sz="1100" spc="-45" dirty="0">
                <a:latin typeface="Trebuchet MS"/>
                <a:cs typeface="Trebuchet MS"/>
              </a:rPr>
              <a:t>past</a:t>
            </a:r>
            <a:r>
              <a:rPr lang="en-US" sz="1100" spc="60" dirty="0">
                <a:latin typeface="Trebuchet MS"/>
                <a:cs typeface="Trebuchet MS"/>
              </a:rPr>
              <a:t> </a:t>
            </a:r>
            <a:r>
              <a:rPr lang="en-US" sz="1100" spc="-45" dirty="0">
                <a:latin typeface="Trebuchet MS"/>
                <a:cs typeface="Trebuchet MS"/>
              </a:rPr>
              <a:t>cost</a:t>
            </a:r>
            <a:r>
              <a:rPr lang="en-US" sz="1100" spc="60" dirty="0">
                <a:latin typeface="Trebuchet MS"/>
                <a:cs typeface="Trebuchet MS"/>
              </a:rPr>
              <a:t> </a:t>
            </a:r>
            <a:r>
              <a:rPr lang="en-US" sz="1100" spc="-60" dirty="0">
                <a:latin typeface="Trebuchet MS"/>
                <a:cs typeface="Trebuchet MS"/>
              </a:rPr>
              <a:t>from</a:t>
            </a:r>
            <a:r>
              <a:rPr lang="en-US" sz="1100" spc="60" dirty="0">
                <a:latin typeface="Trebuchet MS"/>
                <a:cs typeface="Trebuchet MS"/>
              </a:rPr>
              <a:t> </a:t>
            </a:r>
            <a:r>
              <a:rPr lang="en-US" sz="1100" spc="-25" dirty="0">
                <a:latin typeface="Trebuchet MS"/>
                <a:cs typeface="Trebuchet MS"/>
              </a:rPr>
              <a:t>101</a:t>
            </a:r>
            <a:r>
              <a:rPr lang="en-US" sz="1100" spc="60" dirty="0">
                <a:latin typeface="Trebuchet MS"/>
                <a:cs typeface="Trebuchet MS"/>
              </a:rPr>
              <a:t> </a:t>
            </a:r>
            <a:r>
              <a:rPr lang="en-US" sz="1100" spc="-45" dirty="0">
                <a:latin typeface="Trebuchet MS"/>
                <a:cs typeface="Trebuchet MS"/>
              </a:rPr>
              <a:t>to</a:t>
            </a:r>
            <a:r>
              <a:rPr lang="en-US" sz="1100" spc="60" dirty="0">
                <a:latin typeface="Trebuchet MS"/>
                <a:cs typeface="Trebuchet MS"/>
              </a:rPr>
              <a:t> </a:t>
            </a:r>
            <a:r>
              <a:rPr lang="en-US" sz="1100" spc="-80" dirty="0">
                <a:latin typeface="Trebuchet MS"/>
                <a:cs typeface="Trebuchet MS"/>
              </a:rPr>
              <a:t>3.</a:t>
            </a:r>
            <a:endParaRPr lang="en-US" sz="1100" dirty="0">
              <a:latin typeface="Trebuchet MS"/>
              <a:cs typeface="Trebuchet MS"/>
            </a:endParaRPr>
          </a:p>
          <a:p>
            <a:pPr marL="219710" indent="-207645">
              <a:lnSpc>
                <a:spcPct val="100000"/>
              </a:lnSpc>
              <a:spcBef>
                <a:spcPts val="525"/>
              </a:spcBef>
              <a:buFont typeface="SimSun-ExtB"/>
              <a:buChar char="•"/>
              <a:tabLst>
                <a:tab pos="220345" algn="l"/>
              </a:tabLst>
            </a:pPr>
            <a:r>
              <a:rPr lang="en-US" sz="1100" spc="-70" dirty="0">
                <a:latin typeface="Trebuchet MS"/>
                <a:cs typeface="Trebuchet MS"/>
              </a:rPr>
              <a:t>Finally,</a:t>
            </a:r>
            <a:r>
              <a:rPr lang="en-US" sz="1100" spc="65" dirty="0">
                <a:latin typeface="Trebuchet MS"/>
                <a:cs typeface="Trebuchet MS"/>
              </a:rPr>
              <a:t> </a:t>
            </a:r>
            <a:r>
              <a:rPr lang="en-US" sz="1100" spc="-140" dirty="0">
                <a:latin typeface="Trebuchet MS"/>
                <a:cs typeface="Trebuchet MS"/>
              </a:rPr>
              <a:t>we</a:t>
            </a:r>
            <a:r>
              <a:rPr lang="en-US" sz="1100" spc="65" dirty="0">
                <a:latin typeface="Trebuchet MS"/>
                <a:cs typeface="Trebuchet MS"/>
              </a:rPr>
              <a:t> </a:t>
            </a:r>
            <a:r>
              <a:rPr lang="en-US" sz="1100" spc="-35" dirty="0">
                <a:latin typeface="Trebuchet MS"/>
                <a:cs typeface="Trebuchet MS"/>
              </a:rPr>
              <a:t>pop</a:t>
            </a:r>
            <a:r>
              <a:rPr lang="en-US" sz="1100" spc="65" dirty="0">
                <a:latin typeface="Trebuchet MS"/>
                <a:cs typeface="Trebuchet MS"/>
              </a:rPr>
              <a:t> </a:t>
            </a:r>
            <a:r>
              <a:rPr lang="en-US" sz="1100" spc="195" dirty="0">
                <a:latin typeface="Trebuchet MS"/>
                <a:cs typeface="Trebuchet MS"/>
              </a:rPr>
              <a:t>D</a:t>
            </a:r>
            <a:r>
              <a:rPr lang="en-US" sz="1100" spc="65" dirty="0">
                <a:latin typeface="Trebuchet MS"/>
                <a:cs typeface="Trebuchet MS"/>
              </a:rPr>
              <a:t> </a:t>
            </a:r>
            <a:r>
              <a:rPr lang="en-US" sz="1100" spc="-95" dirty="0">
                <a:latin typeface="Trebuchet MS"/>
                <a:cs typeface="Trebuchet MS"/>
              </a:rPr>
              <a:t>off</a:t>
            </a:r>
            <a:r>
              <a:rPr lang="en-US" sz="1100" spc="65" dirty="0">
                <a:latin typeface="Trebuchet MS"/>
                <a:cs typeface="Trebuchet MS"/>
              </a:rPr>
              <a:t> </a:t>
            </a:r>
            <a:r>
              <a:rPr lang="en-US" sz="1100" spc="-75" dirty="0">
                <a:latin typeface="Trebuchet MS"/>
                <a:cs typeface="Trebuchet MS"/>
              </a:rPr>
              <a:t>the</a:t>
            </a:r>
            <a:r>
              <a:rPr lang="en-US" sz="1100" spc="65" dirty="0">
                <a:latin typeface="Trebuchet MS"/>
                <a:cs typeface="Trebuchet MS"/>
              </a:rPr>
              <a:t> </a:t>
            </a:r>
            <a:r>
              <a:rPr lang="en-US" sz="1100" spc="-80" dirty="0">
                <a:latin typeface="Trebuchet MS"/>
                <a:cs typeface="Trebuchet MS"/>
              </a:rPr>
              <a:t>frontier,</a:t>
            </a:r>
            <a:r>
              <a:rPr lang="en-US" sz="1100" spc="70" dirty="0">
                <a:latin typeface="Trebuchet MS"/>
                <a:cs typeface="Trebuchet MS"/>
              </a:rPr>
              <a:t> </a:t>
            </a:r>
            <a:r>
              <a:rPr lang="en-US" sz="1100" spc="-65" dirty="0">
                <a:latin typeface="Trebuchet MS"/>
                <a:cs typeface="Trebuchet MS"/>
              </a:rPr>
              <a:t>find</a:t>
            </a:r>
            <a:r>
              <a:rPr lang="en-US" sz="1100" spc="65" dirty="0">
                <a:latin typeface="Trebuchet MS"/>
                <a:cs typeface="Trebuchet MS"/>
              </a:rPr>
              <a:t> </a:t>
            </a:r>
            <a:r>
              <a:rPr lang="en-US" sz="1100" spc="-45" dirty="0">
                <a:latin typeface="Trebuchet MS"/>
                <a:cs typeface="Trebuchet MS"/>
              </a:rPr>
              <a:t>that</a:t>
            </a:r>
            <a:r>
              <a:rPr lang="en-US" sz="1100" spc="65" dirty="0">
                <a:latin typeface="Trebuchet MS"/>
                <a:cs typeface="Trebuchet MS"/>
              </a:rPr>
              <a:t> </a:t>
            </a:r>
            <a:r>
              <a:rPr lang="en-US" sz="1100" spc="-75" dirty="0">
                <a:latin typeface="Trebuchet MS"/>
                <a:cs typeface="Trebuchet MS"/>
              </a:rPr>
              <a:t>it’s</a:t>
            </a:r>
            <a:r>
              <a:rPr lang="en-US" sz="1100" spc="65" dirty="0">
                <a:latin typeface="Trebuchet MS"/>
                <a:cs typeface="Trebuchet MS"/>
              </a:rPr>
              <a:t> </a:t>
            </a:r>
            <a:r>
              <a:rPr lang="en-US" sz="1100" spc="-60" dirty="0">
                <a:latin typeface="Trebuchet MS"/>
                <a:cs typeface="Trebuchet MS"/>
              </a:rPr>
              <a:t>a</a:t>
            </a:r>
            <a:r>
              <a:rPr lang="en-US" sz="1100" spc="65" dirty="0">
                <a:latin typeface="Trebuchet MS"/>
                <a:cs typeface="Trebuchet MS"/>
              </a:rPr>
              <a:t> </a:t>
            </a:r>
            <a:r>
              <a:rPr lang="en-US" sz="1100" spc="-80" dirty="0">
                <a:latin typeface="Trebuchet MS"/>
                <a:cs typeface="Trebuchet MS"/>
              </a:rPr>
              <a:t>end</a:t>
            </a:r>
            <a:r>
              <a:rPr lang="en-US" sz="1100" spc="65" dirty="0">
                <a:latin typeface="Trebuchet MS"/>
                <a:cs typeface="Trebuchet MS"/>
              </a:rPr>
              <a:t> </a:t>
            </a:r>
            <a:r>
              <a:rPr lang="en-US" sz="1100" spc="-80" dirty="0">
                <a:latin typeface="Trebuchet MS"/>
                <a:cs typeface="Trebuchet MS"/>
              </a:rPr>
              <a:t>state,</a:t>
            </a:r>
            <a:r>
              <a:rPr lang="en-US" sz="1100" spc="65" dirty="0">
                <a:latin typeface="Trebuchet MS"/>
                <a:cs typeface="Trebuchet MS"/>
              </a:rPr>
              <a:t> </a:t>
            </a:r>
            <a:r>
              <a:rPr lang="en-US" sz="1100" spc="-50" dirty="0">
                <a:latin typeface="Trebuchet MS"/>
                <a:cs typeface="Trebuchet MS"/>
              </a:rPr>
              <a:t>and</a:t>
            </a:r>
            <a:r>
              <a:rPr lang="en-US" sz="1100" spc="70" dirty="0">
                <a:latin typeface="Trebuchet MS"/>
                <a:cs typeface="Trebuchet MS"/>
              </a:rPr>
              <a:t> </a:t>
            </a:r>
            <a:r>
              <a:rPr lang="en-US" sz="1100" spc="-75" dirty="0">
                <a:latin typeface="Trebuchet MS"/>
                <a:cs typeface="Trebuchet MS"/>
              </a:rPr>
              <a:t>terminate</a:t>
            </a:r>
            <a:r>
              <a:rPr lang="en-US" sz="1100" spc="65" dirty="0">
                <a:latin typeface="Trebuchet MS"/>
                <a:cs typeface="Trebuchet MS"/>
              </a:rPr>
              <a:t> </a:t>
            </a:r>
            <a:r>
              <a:rPr lang="en-US" sz="1100" spc="-75" dirty="0">
                <a:latin typeface="Trebuchet MS"/>
                <a:cs typeface="Trebuchet MS"/>
              </a:rPr>
              <a:t>the</a:t>
            </a:r>
            <a:r>
              <a:rPr lang="en-US" sz="1100" spc="65" dirty="0">
                <a:latin typeface="Trebuchet MS"/>
                <a:cs typeface="Trebuchet MS"/>
              </a:rPr>
              <a:t> </a:t>
            </a:r>
            <a:r>
              <a:rPr lang="en-US" sz="1100" spc="-85" dirty="0">
                <a:latin typeface="Trebuchet MS"/>
                <a:cs typeface="Trebuchet MS"/>
              </a:rPr>
              <a:t>search.</a:t>
            </a:r>
            <a:endParaRPr lang="en-US" sz="1100" dirty="0">
              <a:latin typeface="Trebuchet MS"/>
              <a:cs typeface="Trebuchet MS"/>
            </a:endParaRPr>
          </a:p>
        </p:txBody>
      </p:sp>
    </p:spTree>
    <p:extLst>
      <p:ext uri="{BB962C8B-B14F-4D97-AF65-F5344CB8AC3E}">
        <p14:creationId xmlns:p14="http://schemas.microsoft.com/office/powerpoint/2010/main" val="5999443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19710" marR="0" lvl="0" indent="-207645" algn="l" defTabSz="914400" rtl="0" eaLnBrk="1" fontAlgn="auto" latinLnBrk="0" hangingPunct="1">
              <a:lnSpc>
                <a:spcPct val="100000"/>
              </a:lnSpc>
              <a:spcBef>
                <a:spcPts val="440"/>
              </a:spcBef>
              <a:spcAft>
                <a:spcPts val="0"/>
              </a:spcAft>
              <a:buClr>
                <a:srgbClr val="000000"/>
              </a:buClr>
              <a:buSzPts val="1100"/>
              <a:buFont typeface="SimSun-ExtB"/>
              <a:buChar char="•"/>
              <a:tabLst>
                <a:tab pos="220345" algn="l"/>
              </a:tabLst>
              <a:defRPr/>
            </a:pPr>
            <a:r>
              <a:rPr lang="en-US" sz="1100" spc="-60" dirty="0">
                <a:latin typeface="Trebuchet MS"/>
                <a:cs typeface="Trebuchet MS"/>
              </a:rPr>
              <a:t>Implementation </a:t>
            </a:r>
            <a:r>
              <a:rPr lang="en-US" sz="1100" spc="-85" dirty="0">
                <a:latin typeface="Trebuchet MS"/>
                <a:cs typeface="Trebuchet MS"/>
              </a:rPr>
              <a:t>note:</a:t>
            </a:r>
            <a:r>
              <a:rPr lang="en-US" sz="1100" spc="-80" dirty="0">
                <a:latin typeface="Trebuchet MS"/>
                <a:cs typeface="Trebuchet MS"/>
              </a:rPr>
              <a:t> </a:t>
            </a:r>
            <a:r>
              <a:rPr lang="en-US" sz="1100" spc="-140" dirty="0">
                <a:latin typeface="Trebuchet MS"/>
                <a:cs typeface="Trebuchet MS"/>
              </a:rPr>
              <a:t>we </a:t>
            </a:r>
            <a:r>
              <a:rPr lang="en-US" sz="1100" spc="-70" dirty="0">
                <a:latin typeface="Trebuchet MS"/>
                <a:cs typeface="Trebuchet MS"/>
              </a:rPr>
              <a:t>use </a:t>
            </a:r>
            <a:r>
              <a:rPr lang="en-US" sz="1100" spc="210" dirty="0" err="1">
                <a:latin typeface="Calibri"/>
                <a:cs typeface="Calibri"/>
              </a:rPr>
              <a:t>util.PriorityQueue</a:t>
            </a:r>
            <a:r>
              <a:rPr lang="en-US" sz="1100" spc="210" dirty="0">
                <a:latin typeface="Calibri"/>
                <a:cs typeface="Calibri"/>
              </a:rPr>
              <a:t> </a:t>
            </a:r>
            <a:r>
              <a:rPr lang="en-US" sz="1100" spc="-55" dirty="0">
                <a:latin typeface="Trebuchet MS"/>
                <a:cs typeface="Trebuchet MS"/>
              </a:rPr>
              <a:t>which </a:t>
            </a:r>
            <a:r>
              <a:rPr lang="en-US" sz="1100" spc="-45" dirty="0">
                <a:latin typeface="Trebuchet MS"/>
                <a:cs typeface="Trebuchet MS"/>
              </a:rPr>
              <a:t>supports </a:t>
            </a:r>
            <a:r>
              <a:rPr lang="en-US" sz="1100" spc="15" dirty="0" err="1">
                <a:latin typeface="Calibri"/>
                <a:cs typeface="Calibri"/>
              </a:rPr>
              <a:t>removeMin</a:t>
            </a:r>
            <a:r>
              <a:rPr lang="en-US" sz="1100" spc="15" dirty="0">
                <a:latin typeface="Calibri"/>
                <a:cs typeface="Calibri"/>
              </a:rPr>
              <a:t> </a:t>
            </a:r>
            <a:r>
              <a:rPr lang="en-US" sz="1100" spc="-50" dirty="0">
                <a:latin typeface="Trebuchet MS"/>
                <a:cs typeface="Trebuchet MS"/>
              </a:rPr>
              <a:t>and </a:t>
            </a:r>
            <a:r>
              <a:rPr lang="en-US" sz="1100" spc="55" dirty="0">
                <a:latin typeface="Calibri"/>
                <a:cs typeface="Calibri"/>
              </a:rPr>
              <a:t>update</a:t>
            </a:r>
            <a:r>
              <a:rPr lang="en-US" sz="1100" spc="55" dirty="0">
                <a:latin typeface="Trebuchet MS"/>
                <a:cs typeface="Trebuchet MS"/>
              </a:rPr>
              <a:t>. </a:t>
            </a:r>
            <a:r>
              <a:rPr lang="en-US" sz="1100" spc="-30" dirty="0">
                <a:latin typeface="Trebuchet MS"/>
                <a:cs typeface="Trebuchet MS"/>
              </a:rPr>
              <a:t>Note </a:t>
            </a:r>
            <a:r>
              <a:rPr lang="en-US" sz="1100" spc="-45" dirty="0">
                <a:latin typeface="Trebuchet MS"/>
                <a:cs typeface="Trebuchet MS"/>
              </a:rPr>
              <a:t>that </a:t>
            </a:r>
            <a:r>
              <a:rPr lang="en-US" sz="1100" spc="-40" dirty="0">
                <a:latin typeface="Trebuchet MS"/>
                <a:cs typeface="Trebuchet MS"/>
              </a:rPr>
              <a:t> </a:t>
            </a:r>
            <a:r>
              <a:rPr lang="en-US" sz="1100" spc="210" dirty="0" err="1">
                <a:latin typeface="Calibri"/>
                <a:cs typeface="Calibri"/>
              </a:rPr>
              <a:t>frontier.update</a:t>
            </a:r>
            <a:r>
              <a:rPr lang="en-US" sz="1100" spc="210" dirty="0">
                <a:latin typeface="Calibri"/>
                <a:cs typeface="Calibri"/>
              </a:rPr>
              <a:t>(state, </a:t>
            </a:r>
            <a:r>
              <a:rPr lang="en-US" sz="1100" spc="175" dirty="0" err="1">
                <a:latin typeface="Calibri"/>
                <a:cs typeface="Calibri"/>
              </a:rPr>
              <a:t>pastCost</a:t>
            </a:r>
            <a:r>
              <a:rPr lang="en-US" sz="1100" spc="175" dirty="0">
                <a:latin typeface="Calibri"/>
                <a:cs typeface="Calibri"/>
              </a:rPr>
              <a:t>) </a:t>
            </a:r>
            <a:r>
              <a:rPr lang="en-US" sz="1100" spc="-60" dirty="0">
                <a:latin typeface="Trebuchet MS"/>
                <a:cs typeface="Trebuchet MS"/>
              </a:rPr>
              <a:t>returns </a:t>
            </a:r>
            <a:r>
              <a:rPr lang="en-US" sz="1100" spc="-80" dirty="0">
                <a:latin typeface="Trebuchet MS"/>
                <a:cs typeface="Trebuchet MS"/>
              </a:rPr>
              <a:t>whether </a:t>
            </a:r>
            <a:r>
              <a:rPr lang="en-US" sz="1100" spc="150" dirty="0" err="1">
                <a:latin typeface="Calibri"/>
                <a:cs typeface="Calibri"/>
              </a:rPr>
              <a:t>pastCost</a:t>
            </a:r>
            <a:r>
              <a:rPr lang="en-US" sz="1100" spc="150" dirty="0">
                <a:latin typeface="Calibri"/>
                <a:cs typeface="Calibri"/>
              </a:rPr>
              <a:t> </a:t>
            </a:r>
            <a:r>
              <a:rPr lang="en-US" sz="1100" spc="-65" dirty="0">
                <a:latin typeface="Trebuchet MS"/>
                <a:cs typeface="Trebuchet MS"/>
              </a:rPr>
              <a:t>improves </a:t>
            </a:r>
            <a:r>
              <a:rPr lang="en-US" sz="1100" spc="-75" dirty="0">
                <a:latin typeface="Trebuchet MS"/>
                <a:cs typeface="Trebuchet MS"/>
              </a:rPr>
              <a:t>the </a:t>
            </a:r>
            <a:r>
              <a:rPr lang="en-US" sz="1100" spc="-55" dirty="0">
                <a:latin typeface="Trebuchet MS"/>
                <a:cs typeface="Trebuchet MS"/>
              </a:rPr>
              <a:t>existing </a:t>
            </a:r>
            <a:r>
              <a:rPr lang="en-US" sz="1100" spc="-75" dirty="0">
                <a:latin typeface="Trebuchet MS"/>
                <a:cs typeface="Trebuchet MS"/>
              </a:rPr>
              <a:t>estimate </a:t>
            </a:r>
            <a:r>
              <a:rPr lang="en-US" sz="1100" spc="-70" dirty="0">
                <a:latin typeface="Trebuchet MS"/>
                <a:cs typeface="Trebuchet MS"/>
              </a:rPr>
              <a:t>of </a:t>
            </a:r>
            <a:r>
              <a:rPr lang="en-US" sz="1100" spc="-75" dirty="0">
                <a:latin typeface="Trebuchet MS"/>
                <a:cs typeface="Trebuchet MS"/>
              </a:rPr>
              <a:t>the </a:t>
            </a:r>
            <a:r>
              <a:rPr lang="en-US" sz="1100" spc="-70" dirty="0">
                <a:latin typeface="Trebuchet MS"/>
                <a:cs typeface="Trebuchet MS"/>
              </a:rPr>
              <a:t> </a:t>
            </a:r>
            <a:r>
              <a:rPr lang="en-US" sz="1100" spc="-45" dirty="0">
                <a:latin typeface="Trebuchet MS"/>
                <a:cs typeface="Trebuchet MS"/>
              </a:rPr>
              <a:t>past</a:t>
            </a:r>
            <a:r>
              <a:rPr lang="en-US" sz="1100" spc="55" dirty="0">
                <a:latin typeface="Trebuchet MS"/>
                <a:cs typeface="Trebuchet MS"/>
              </a:rPr>
              <a:t> </a:t>
            </a:r>
            <a:r>
              <a:rPr lang="en-US" sz="1100" spc="-45" dirty="0">
                <a:latin typeface="Trebuchet MS"/>
                <a:cs typeface="Trebuchet MS"/>
              </a:rPr>
              <a:t>cost</a:t>
            </a:r>
            <a:r>
              <a:rPr lang="en-US" sz="1100" spc="60" dirty="0">
                <a:latin typeface="Trebuchet MS"/>
                <a:cs typeface="Trebuchet MS"/>
              </a:rPr>
              <a:t> </a:t>
            </a:r>
            <a:r>
              <a:rPr lang="en-US" sz="1100" spc="-70" dirty="0">
                <a:latin typeface="Trebuchet MS"/>
                <a:cs typeface="Trebuchet MS"/>
              </a:rPr>
              <a:t>of</a:t>
            </a:r>
            <a:r>
              <a:rPr lang="en-US" sz="1100" spc="170" dirty="0">
                <a:latin typeface="Trebuchet MS"/>
                <a:cs typeface="Trebuchet MS"/>
              </a:rPr>
              <a:t> </a:t>
            </a:r>
            <a:r>
              <a:rPr lang="en-US" sz="1100" spc="145" dirty="0">
                <a:latin typeface="Calibri"/>
                <a:cs typeface="Calibri"/>
              </a:rPr>
              <a:t>state</a:t>
            </a:r>
            <a:r>
              <a:rPr lang="en-US" sz="1100" spc="145" dirty="0">
                <a:latin typeface="Trebuchet MS"/>
                <a:cs typeface="Trebuchet MS"/>
              </a:rPr>
              <a:t>.</a:t>
            </a:r>
            <a:endParaRPr lang="en-US" sz="1100" dirty="0">
              <a:latin typeface="Trebuchet MS"/>
              <a:cs typeface="Trebuchet MS"/>
            </a:endParaRPr>
          </a:p>
          <a:p>
            <a:pPr marL="219710" indent="-207645">
              <a:lnSpc>
                <a:spcPct val="100000"/>
              </a:lnSpc>
              <a:spcBef>
                <a:spcPts val="440"/>
              </a:spcBef>
              <a:buFont typeface="SimSun-ExtB"/>
              <a:buChar char="•"/>
              <a:tabLst>
                <a:tab pos="220345" algn="l"/>
              </a:tabLst>
            </a:pPr>
            <a:endParaRPr lang="en-US" sz="1100" dirty="0">
              <a:latin typeface="Trebuchet MS"/>
              <a:cs typeface="Trebuchet MS"/>
            </a:endParaRPr>
          </a:p>
        </p:txBody>
      </p:sp>
    </p:spTree>
    <p:extLst>
      <p:ext uri="{BB962C8B-B14F-4D97-AF65-F5344CB8AC3E}">
        <p14:creationId xmlns:p14="http://schemas.microsoft.com/office/powerpoint/2010/main" val="22493714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08610" marR="93980" indent="-207645" algn="just">
              <a:lnSpc>
                <a:spcPct val="102000"/>
              </a:lnSpc>
              <a:spcBef>
                <a:spcPts val="90"/>
              </a:spcBef>
              <a:buFont typeface="SimSun-ExtB"/>
              <a:buChar char="•"/>
              <a:tabLst>
                <a:tab pos="309245" algn="l"/>
              </a:tabLst>
            </a:pPr>
            <a:r>
              <a:rPr lang="en-US" sz="1100" spc="-45" dirty="0">
                <a:latin typeface="Trebuchet MS"/>
                <a:cs typeface="Trebuchet MS"/>
              </a:rPr>
              <a:t>Let </a:t>
            </a:r>
            <a:r>
              <a:rPr lang="en-US" sz="1100" i="1" spc="80" dirty="0" err="1">
                <a:latin typeface="Calibri"/>
                <a:cs typeface="Calibri"/>
              </a:rPr>
              <a:t>p</a:t>
            </a:r>
            <a:r>
              <a:rPr lang="en-US" sz="1200" i="1" spc="120" baseline="-12077" dirty="0" err="1">
                <a:latin typeface="Calibri"/>
                <a:cs typeface="Calibri"/>
              </a:rPr>
              <a:t>s</a:t>
            </a:r>
            <a:r>
              <a:rPr lang="en-US" sz="1200" i="1" spc="120" baseline="-12077" dirty="0">
                <a:latin typeface="Calibri"/>
                <a:cs typeface="Calibri"/>
              </a:rPr>
              <a:t> </a:t>
            </a:r>
            <a:r>
              <a:rPr lang="en-US" sz="1100" spc="-80" dirty="0">
                <a:latin typeface="Trebuchet MS"/>
                <a:cs typeface="Trebuchet MS"/>
              </a:rPr>
              <a:t>be </a:t>
            </a:r>
            <a:r>
              <a:rPr lang="en-US" sz="1100" spc="-75" dirty="0">
                <a:latin typeface="Trebuchet MS"/>
                <a:cs typeface="Trebuchet MS"/>
              </a:rPr>
              <a:t>the priority </a:t>
            </a:r>
            <a:r>
              <a:rPr lang="en-US" sz="1100" spc="-70" dirty="0">
                <a:latin typeface="Trebuchet MS"/>
                <a:cs typeface="Trebuchet MS"/>
              </a:rPr>
              <a:t>of </a:t>
            </a:r>
            <a:r>
              <a:rPr lang="en-US" sz="1100" i="1" spc="140" dirty="0">
                <a:latin typeface="Calibri"/>
                <a:cs typeface="Calibri"/>
              </a:rPr>
              <a:t>s </a:t>
            </a:r>
            <a:r>
              <a:rPr lang="en-US" sz="1100" spc="-75" dirty="0">
                <a:latin typeface="Trebuchet MS"/>
                <a:cs typeface="Trebuchet MS"/>
              </a:rPr>
              <a:t>when </a:t>
            </a:r>
            <a:r>
              <a:rPr lang="en-US" sz="1100" i="1" spc="140" dirty="0">
                <a:latin typeface="Calibri"/>
                <a:cs typeface="Calibri"/>
              </a:rPr>
              <a:t>s </a:t>
            </a:r>
            <a:r>
              <a:rPr lang="en-US" sz="1100" spc="-50" dirty="0">
                <a:latin typeface="Trebuchet MS"/>
                <a:cs typeface="Trebuchet MS"/>
              </a:rPr>
              <a:t>is popped </a:t>
            </a:r>
            <a:r>
              <a:rPr lang="en-US" sz="1100" spc="-95" dirty="0">
                <a:latin typeface="Trebuchet MS"/>
                <a:cs typeface="Trebuchet MS"/>
              </a:rPr>
              <a:t>off </a:t>
            </a:r>
            <a:r>
              <a:rPr lang="en-US" sz="1100" spc="-75" dirty="0">
                <a:latin typeface="Trebuchet MS"/>
                <a:cs typeface="Trebuchet MS"/>
              </a:rPr>
              <a:t>the </a:t>
            </a:r>
            <a:r>
              <a:rPr lang="en-US" sz="1100" spc="-80" dirty="0">
                <a:latin typeface="Trebuchet MS"/>
                <a:cs typeface="Trebuchet MS"/>
              </a:rPr>
              <a:t>frontier. </a:t>
            </a:r>
            <a:r>
              <a:rPr lang="en-US" sz="1100" spc="-40" dirty="0">
                <a:latin typeface="Trebuchet MS"/>
                <a:cs typeface="Trebuchet MS"/>
              </a:rPr>
              <a:t>Since </a:t>
            </a:r>
            <a:r>
              <a:rPr lang="en-US" sz="1100" spc="-75" dirty="0">
                <a:latin typeface="Trebuchet MS"/>
                <a:cs typeface="Trebuchet MS"/>
              </a:rPr>
              <a:t>all </a:t>
            </a:r>
            <a:r>
              <a:rPr lang="en-US" sz="1100" spc="-40" dirty="0">
                <a:latin typeface="Trebuchet MS"/>
                <a:cs typeface="Trebuchet MS"/>
              </a:rPr>
              <a:t>costs </a:t>
            </a:r>
            <a:r>
              <a:rPr lang="en-US" sz="1100" spc="-110" dirty="0">
                <a:latin typeface="Trebuchet MS"/>
                <a:cs typeface="Trebuchet MS"/>
              </a:rPr>
              <a:t>are </a:t>
            </a:r>
            <a:r>
              <a:rPr lang="en-US" sz="1100" spc="-65" dirty="0">
                <a:latin typeface="Trebuchet MS"/>
                <a:cs typeface="Trebuchet MS"/>
              </a:rPr>
              <a:t>non-negative, </a:t>
            </a:r>
            <a:r>
              <a:rPr lang="en-US" sz="1100" i="1" spc="80" dirty="0" err="1">
                <a:latin typeface="Calibri"/>
                <a:cs typeface="Calibri"/>
              </a:rPr>
              <a:t>p</a:t>
            </a:r>
            <a:r>
              <a:rPr lang="en-US" sz="1200" i="1" spc="120" baseline="-12077" dirty="0" err="1">
                <a:latin typeface="Calibri"/>
                <a:cs typeface="Calibri"/>
              </a:rPr>
              <a:t>s</a:t>
            </a:r>
            <a:r>
              <a:rPr lang="en-US" sz="1200" i="1" spc="120" baseline="-12077" dirty="0">
                <a:latin typeface="Calibri"/>
                <a:cs typeface="Calibri"/>
              </a:rPr>
              <a:t> </a:t>
            </a:r>
            <a:r>
              <a:rPr lang="en-US" sz="1100" spc="-75" dirty="0">
                <a:latin typeface="Trebuchet MS"/>
                <a:cs typeface="Trebuchet MS"/>
              </a:rPr>
              <a:t>increases </a:t>
            </a:r>
            <a:r>
              <a:rPr lang="en-US" sz="1100" spc="-70" dirty="0">
                <a:latin typeface="Trebuchet MS"/>
                <a:cs typeface="Trebuchet MS"/>
              </a:rPr>
              <a:t> </a:t>
            </a:r>
            <a:r>
              <a:rPr lang="en-US" sz="1100" spc="-75" dirty="0">
                <a:latin typeface="Trebuchet MS"/>
                <a:cs typeface="Trebuchet MS"/>
              </a:rPr>
              <a:t>over</a:t>
            </a:r>
            <a:r>
              <a:rPr lang="en-US" sz="1100" spc="55" dirty="0">
                <a:latin typeface="Trebuchet MS"/>
                <a:cs typeface="Trebuchet MS"/>
              </a:rPr>
              <a:t> </a:t>
            </a:r>
            <a:r>
              <a:rPr lang="en-US" sz="1100" spc="-75" dirty="0">
                <a:latin typeface="Trebuchet MS"/>
                <a:cs typeface="Trebuchet MS"/>
              </a:rPr>
              <a:t>the</a:t>
            </a:r>
            <a:r>
              <a:rPr lang="en-US" sz="1100" spc="60" dirty="0">
                <a:latin typeface="Trebuchet MS"/>
                <a:cs typeface="Trebuchet MS"/>
              </a:rPr>
              <a:t> </a:t>
            </a:r>
            <a:r>
              <a:rPr lang="en-US" sz="1100" spc="-65" dirty="0">
                <a:latin typeface="Trebuchet MS"/>
                <a:cs typeface="Trebuchet MS"/>
              </a:rPr>
              <a:t>course</a:t>
            </a:r>
            <a:r>
              <a:rPr lang="en-US" sz="1100" spc="60" dirty="0">
                <a:latin typeface="Trebuchet MS"/>
                <a:cs typeface="Trebuchet MS"/>
              </a:rPr>
              <a:t> </a:t>
            </a:r>
            <a:r>
              <a:rPr lang="en-US" sz="1100" spc="-70" dirty="0">
                <a:latin typeface="Trebuchet MS"/>
                <a:cs typeface="Trebuchet MS"/>
              </a:rPr>
              <a:t>of</a:t>
            </a:r>
            <a:r>
              <a:rPr lang="en-US" sz="1100" spc="60" dirty="0">
                <a:latin typeface="Trebuchet MS"/>
                <a:cs typeface="Trebuchet MS"/>
              </a:rPr>
              <a:t> </a:t>
            </a:r>
            <a:r>
              <a:rPr lang="en-US" sz="1100" spc="-75" dirty="0">
                <a:latin typeface="Trebuchet MS"/>
                <a:cs typeface="Trebuchet MS"/>
              </a:rPr>
              <a:t>the</a:t>
            </a:r>
            <a:r>
              <a:rPr lang="en-US" sz="1100" spc="60" dirty="0">
                <a:latin typeface="Trebuchet MS"/>
                <a:cs typeface="Trebuchet MS"/>
              </a:rPr>
              <a:t> </a:t>
            </a:r>
            <a:r>
              <a:rPr lang="en-US" sz="1100" spc="-60" dirty="0">
                <a:latin typeface="Trebuchet MS"/>
                <a:cs typeface="Trebuchet MS"/>
              </a:rPr>
              <a:t>algorithm.</a:t>
            </a:r>
            <a:endParaRPr lang="en-US" sz="1100" dirty="0">
              <a:latin typeface="Trebuchet MS"/>
              <a:cs typeface="Trebuchet MS"/>
            </a:endParaRPr>
          </a:p>
          <a:p>
            <a:pPr marL="308610" indent="-207645">
              <a:lnSpc>
                <a:spcPct val="100000"/>
              </a:lnSpc>
              <a:spcBef>
                <a:spcPts val="600"/>
              </a:spcBef>
              <a:buFont typeface="SimSun-ExtB"/>
              <a:buChar char="•"/>
              <a:tabLst>
                <a:tab pos="309245" algn="l"/>
              </a:tabLst>
            </a:pPr>
            <a:r>
              <a:rPr lang="en-US" sz="1100" spc="-25" dirty="0">
                <a:latin typeface="Trebuchet MS"/>
                <a:cs typeface="Trebuchet MS"/>
              </a:rPr>
              <a:t>Suppose</a:t>
            </a:r>
            <a:r>
              <a:rPr lang="en-US" sz="1100" spc="60" dirty="0">
                <a:latin typeface="Trebuchet MS"/>
                <a:cs typeface="Trebuchet MS"/>
              </a:rPr>
              <a:t> </a:t>
            </a:r>
            <a:r>
              <a:rPr lang="en-US" sz="1100" spc="-140" dirty="0">
                <a:latin typeface="Trebuchet MS"/>
                <a:cs typeface="Trebuchet MS"/>
              </a:rPr>
              <a:t>we</a:t>
            </a:r>
            <a:r>
              <a:rPr lang="en-US" sz="1100" spc="65" dirty="0">
                <a:latin typeface="Trebuchet MS"/>
                <a:cs typeface="Trebuchet MS"/>
              </a:rPr>
              <a:t> </a:t>
            </a:r>
            <a:r>
              <a:rPr lang="en-US" sz="1100" spc="-35" dirty="0">
                <a:latin typeface="Trebuchet MS"/>
                <a:cs typeface="Trebuchet MS"/>
              </a:rPr>
              <a:t>pop</a:t>
            </a:r>
            <a:r>
              <a:rPr lang="en-US" sz="1100" spc="70" dirty="0">
                <a:latin typeface="Trebuchet MS"/>
                <a:cs typeface="Trebuchet MS"/>
              </a:rPr>
              <a:t> </a:t>
            </a:r>
            <a:r>
              <a:rPr lang="en-US" sz="1100" i="1" spc="140" dirty="0">
                <a:latin typeface="Calibri"/>
                <a:cs typeface="Calibri"/>
              </a:rPr>
              <a:t>s</a:t>
            </a:r>
            <a:r>
              <a:rPr lang="en-US" sz="1100" i="1" spc="185" dirty="0">
                <a:latin typeface="Calibri"/>
                <a:cs typeface="Calibri"/>
              </a:rPr>
              <a:t> </a:t>
            </a:r>
            <a:r>
              <a:rPr lang="en-US" sz="1100" spc="-95" dirty="0">
                <a:latin typeface="Trebuchet MS"/>
                <a:cs typeface="Trebuchet MS"/>
              </a:rPr>
              <a:t>off</a:t>
            </a:r>
            <a:r>
              <a:rPr lang="en-US" sz="1100" spc="65" dirty="0">
                <a:latin typeface="Trebuchet MS"/>
                <a:cs typeface="Trebuchet MS"/>
              </a:rPr>
              <a:t> </a:t>
            </a:r>
            <a:r>
              <a:rPr lang="en-US" sz="1100" spc="-75" dirty="0">
                <a:latin typeface="Trebuchet MS"/>
                <a:cs typeface="Trebuchet MS"/>
              </a:rPr>
              <a:t>the</a:t>
            </a:r>
            <a:r>
              <a:rPr lang="en-US" sz="1100" spc="60" dirty="0">
                <a:latin typeface="Trebuchet MS"/>
                <a:cs typeface="Trebuchet MS"/>
              </a:rPr>
              <a:t> </a:t>
            </a:r>
            <a:r>
              <a:rPr lang="en-US" sz="1100" spc="-80" dirty="0">
                <a:latin typeface="Trebuchet MS"/>
                <a:cs typeface="Trebuchet MS"/>
              </a:rPr>
              <a:t>frontier.</a:t>
            </a:r>
            <a:r>
              <a:rPr lang="en-US" sz="1100" spc="250" dirty="0">
                <a:latin typeface="Trebuchet MS"/>
                <a:cs typeface="Trebuchet MS"/>
              </a:rPr>
              <a:t> </a:t>
            </a:r>
            <a:r>
              <a:rPr lang="en-US" sz="1100" spc="-45" dirty="0">
                <a:latin typeface="Trebuchet MS"/>
                <a:cs typeface="Trebuchet MS"/>
              </a:rPr>
              <a:t>Let</a:t>
            </a:r>
            <a:r>
              <a:rPr lang="en-US" sz="1100" spc="65" dirty="0">
                <a:latin typeface="Trebuchet MS"/>
                <a:cs typeface="Trebuchet MS"/>
              </a:rPr>
              <a:t> </a:t>
            </a:r>
            <a:r>
              <a:rPr lang="en-US" sz="1100" spc="-75" dirty="0">
                <a:latin typeface="Trebuchet MS"/>
                <a:cs typeface="Trebuchet MS"/>
              </a:rPr>
              <a:t>the</a:t>
            </a:r>
            <a:r>
              <a:rPr lang="en-US" sz="1100" spc="60" dirty="0">
                <a:latin typeface="Trebuchet MS"/>
                <a:cs typeface="Trebuchet MS"/>
              </a:rPr>
              <a:t> </a:t>
            </a:r>
            <a:r>
              <a:rPr lang="en-US" sz="1100" spc="-80" dirty="0">
                <a:latin typeface="Trebuchet MS"/>
                <a:cs typeface="Trebuchet MS"/>
              </a:rPr>
              <a:t>blue</a:t>
            </a:r>
            <a:r>
              <a:rPr lang="en-US" sz="1100" spc="65" dirty="0">
                <a:latin typeface="Trebuchet MS"/>
                <a:cs typeface="Trebuchet MS"/>
              </a:rPr>
              <a:t> </a:t>
            </a:r>
            <a:r>
              <a:rPr lang="en-US" sz="1100" spc="-50" dirty="0">
                <a:latin typeface="Trebuchet MS"/>
                <a:cs typeface="Trebuchet MS"/>
              </a:rPr>
              <a:t>path</a:t>
            </a:r>
            <a:r>
              <a:rPr lang="en-US" sz="1100" spc="65" dirty="0">
                <a:latin typeface="Trebuchet MS"/>
                <a:cs typeface="Trebuchet MS"/>
              </a:rPr>
              <a:t> </a:t>
            </a:r>
            <a:r>
              <a:rPr lang="en-US" sz="1100" spc="-80" dirty="0">
                <a:latin typeface="Trebuchet MS"/>
                <a:cs typeface="Trebuchet MS"/>
              </a:rPr>
              <a:t>denote</a:t>
            </a:r>
            <a:r>
              <a:rPr lang="en-US" sz="1100" spc="65" dirty="0">
                <a:latin typeface="Trebuchet MS"/>
                <a:cs typeface="Trebuchet MS"/>
              </a:rPr>
              <a:t> </a:t>
            </a:r>
            <a:r>
              <a:rPr lang="en-US" sz="1100" spc="-75" dirty="0">
                <a:latin typeface="Trebuchet MS"/>
                <a:cs typeface="Trebuchet MS"/>
              </a:rPr>
              <a:t>the</a:t>
            </a:r>
            <a:r>
              <a:rPr lang="en-US" sz="1100" spc="60" dirty="0">
                <a:latin typeface="Trebuchet MS"/>
                <a:cs typeface="Trebuchet MS"/>
              </a:rPr>
              <a:t> </a:t>
            </a:r>
            <a:r>
              <a:rPr lang="en-US" sz="1100" spc="-50" dirty="0">
                <a:latin typeface="Trebuchet MS"/>
                <a:cs typeface="Trebuchet MS"/>
              </a:rPr>
              <a:t>path</a:t>
            </a:r>
            <a:r>
              <a:rPr lang="en-US" sz="1100" spc="65" dirty="0">
                <a:latin typeface="Trebuchet MS"/>
                <a:cs typeface="Trebuchet MS"/>
              </a:rPr>
              <a:t> </a:t>
            </a:r>
            <a:r>
              <a:rPr lang="en-US" sz="1100" spc="-60" dirty="0">
                <a:latin typeface="Trebuchet MS"/>
                <a:cs typeface="Trebuchet MS"/>
              </a:rPr>
              <a:t>with</a:t>
            </a:r>
            <a:r>
              <a:rPr lang="en-US" sz="1100" spc="65" dirty="0">
                <a:latin typeface="Trebuchet MS"/>
                <a:cs typeface="Trebuchet MS"/>
              </a:rPr>
              <a:t> </a:t>
            </a:r>
            <a:r>
              <a:rPr lang="en-US" sz="1100" spc="-45" dirty="0">
                <a:latin typeface="Trebuchet MS"/>
                <a:cs typeface="Trebuchet MS"/>
              </a:rPr>
              <a:t>cost</a:t>
            </a:r>
            <a:r>
              <a:rPr lang="en-US" sz="1100" spc="55" dirty="0">
                <a:latin typeface="Trebuchet MS"/>
                <a:cs typeface="Trebuchet MS"/>
              </a:rPr>
              <a:t> </a:t>
            </a:r>
            <a:r>
              <a:rPr lang="en-US" sz="1100" i="1" spc="35" dirty="0">
                <a:latin typeface="Calibri"/>
                <a:cs typeface="Calibri"/>
              </a:rPr>
              <a:t>p</a:t>
            </a:r>
            <a:r>
              <a:rPr lang="en-US" sz="1200" i="1" spc="52" baseline="-12077" dirty="0">
                <a:latin typeface="Calibri"/>
                <a:cs typeface="Calibri"/>
              </a:rPr>
              <a:t>s</a:t>
            </a:r>
            <a:r>
              <a:rPr lang="en-US" sz="1100" spc="35" dirty="0">
                <a:latin typeface="Trebuchet MS"/>
                <a:cs typeface="Trebuchet MS"/>
              </a:rPr>
              <a:t>.</a:t>
            </a:r>
            <a:endParaRPr lang="en-US" sz="1100" dirty="0">
              <a:latin typeface="Trebuchet MS"/>
              <a:cs typeface="Trebuchet MS"/>
            </a:endParaRPr>
          </a:p>
          <a:p>
            <a:pPr marL="308610" marR="93980" indent="-207645" algn="just">
              <a:lnSpc>
                <a:spcPct val="102000"/>
              </a:lnSpc>
              <a:spcBef>
                <a:spcPts val="310"/>
              </a:spcBef>
              <a:buFont typeface="SimSun-ExtB"/>
              <a:buChar char="•"/>
              <a:tabLst>
                <a:tab pos="309245" algn="l"/>
              </a:tabLst>
            </a:pPr>
            <a:r>
              <a:rPr lang="en-US" sz="1100" spc="-50" dirty="0">
                <a:latin typeface="Trebuchet MS"/>
                <a:cs typeface="Trebuchet MS"/>
              </a:rPr>
              <a:t>Consider</a:t>
            </a:r>
            <a:r>
              <a:rPr lang="en-US" sz="1100" spc="85" dirty="0">
                <a:latin typeface="Trebuchet MS"/>
                <a:cs typeface="Trebuchet MS"/>
              </a:rPr>
              <a:t> </a:t>
            </a:r>
            <a:r>
              <a:rPr lang="en-US" sz="1100" spc="-45" dirty="0">
                <a:latin typeface="Trebuchet MS"/>
                <a:cs typeface="Trebuchet MS"/>
              </a:rPr>
              <a:t>any</a:t>
            </a:r>
            <a:r>
              <a:rPr lang="en-US" sz="1100" spc="80" dirty="0">
                <a:latin typeface="Trebuchet MS"/>
                <a:cs typeface="Trebuchet MS"/>
              </a:rPr>
              <a:t> </a:t>
            </a:r>
            <a:r>
              <a:rPr lang="en-US" sz="1100" spc="-75" dirty="0">
                <a:latin typeface="Trebuchet MS"/>
                <a:cs typeface="Trebuchet MS"/>
              </a:rPr>
              <a:t>alternative</a:t>
            </a:r>
            <a:r>
              <a:rPr lang="en-US" sz="1100" spc="85" dirty="0">
                <a:latin typeface="Trebuchet MS"/>
                <a:cs typeface="Trebuchet MS"/>
              </a:rPr>
              <a:t> </a:t>
            </a:r>
            <a:r>
              <a:rPr lang="en-US" sz="1100" spc="-90" dirty="0">
                <a:latin typeface="Trebuchet MS"/>
                <a:cs typeface="Trebuchet MS"/>
              </a:rPr>
              <a:t>red</a:t>
            </a:r>
            <a:r>
              <a:rPr lang="en-US" sz="1100" spc="85" dirty="0">
                <a:latin typeface="Trebuchet MS"/>
                <a:cs typeface="Trebuchet MS"/>
              </a:rPr>
              <a:t> </a:t>
            </a:r>
            <a:r>
              <a:rPr lang="en-US" sz="1100" spc="-50" dirty="0">
                <a:latin typeface="Trebuchet MS"/>
                <a:cs typeface="Trebuchet MS"/>
              </a:rPr>
              <a:t>path</a:t>
            </a:r>
            <a:r>
              <a:rPr lang="en-US" sz="1100" spc="85" dirty="0">
                <a:latin typeface="Trebuchet MS"/>
                <a:cs typeface="Trebuchet MS"/>
              </a:rPr>
              <a:t> </a:t>
            </a:r>
            <a:r>
              <a:rPr lang="en-US" sz="1100" spc="-60" dirty="0">
                <a:latin typeface="Trebuchet MS"/>
                <a:cs typeface="Trebuchet MS"/>
              </a:rPr>
              <a:t>from</a:t>
            </a:r>
            <a:r>
              <a:rPr lang="en-US" sz="1100" spc="85" dirty="0">
                <a:latin typeface="Trebuchet MS"/>
                <a:cs typeface="Trebuchet MS"/>
              </a:rPr>
              <a:t> </a:t>
            </a:r>
            <a:r>
              <a:rPr lang="en-US" sz="1100" spc="-75" dirty="0">
                <a:latin typeface="Trebuchet MS"/>
                <a:cs typeface="Trebuchet MS"/>
              </a:rPr>
              <a:t>the</a:t>
            </a:r>
            <a:r>
              <a:rPr lang="en-US" sz="1100" spc="85" dirty="0">
                <a:latin typeface="Trebuchet MS"/>
                <a:cs typeface="Trebuchet MS"/>
              </a:rPr>
              <a:t> </a:t>
            </a:r>
            <a:r>
              <a:rPr lang="en-US" sz="1100" spc="-60" dirty="0">
                <a:latin typeface="Trebuchet MS"/>
                <a:cs typeface="Trebuchet MS"/>
              </a:rPr>
              <a:t>start</a:t>
            </a:r>
            <a:r>
              <a:rPr lang="en-US" sz="1100" spc="85" dirty="0">
                <a:latin typeface="Trebuchet MS"/>
                <a:cs typeface="Trebuchet MS"/>
              </a:rPr>
              <a:t> </a:t>
            </a:r>
            <a:r>
              <a:rPr lang="en-US" sz="1100" spc="-65" dirty="0">
                <a:latin typeface="Trebuchet MS"/>
                <a:cs typeface="Trebuchet MS"/>
              </a:rPr>
              <a:t>state</a:t>
            </a:r>
            <a:r>
              <a:rPr lang="en-US" sz="1100" spc="85" dirty="0">
                <a:latin typeface="Trebuchet MS"/>
                <a:cs typeface="Trebuchet MS"/>
              </a:rPr>
              <a:t> </a:t>
            </a:r>
            <a:r>
              <a:rPr lang="en-US" sz="1100" spc="-45" dirty="0">
                <a:latin typeface="Trebuchet MS"/>
                <a:cs typeface="Trebuchet MS"/>
              </a:rPr>
              <a:t>to</a:t>
            </a:r>
            <a:r>
              <a:rPr lang="en-US" sz="1100" spc="90" dirty="0">
                <a:latin typeface="Trebuchet MS"/>
                <a:cs typeface="Trebuchet MS"/>
              </a:rPr>
              <a:t> </a:t>
            </a:r>
            <a:r>
              <a:rPr lang="en-US" sz="1100" i="1" dirty="0">
                <a:latin typeface="Calibri"/>
                <a:cs typeface="Calibri"/>
              </a:rPr>
              <a:t>s</a:t>
            </a:r>
            <a:r>
              <a:rPr lang="en-US" sz="1100" dirty="0">
                <a:latin typeface="Trebuchet MS"/>
                <a:cs typeface="Trebuchet MS"/>
              </a:rPr>
              <a:t>.</a:t>
            </a:r>
            <a:r>
              <a:rPr lang="en-US" sz="1100" spc="310" dirty="0">
                <a:latin typeface="Trebuchet MS"/>
                <a:cs typeface="Trebuchet MS"/>
              </a:rPr>
              <a:t> </a:t>
            </a:r>
            <a:r>
              <a:rPr lang="en-US" sz="1100" dirty="0">
                <a:latin typeface="Trebuchet MS"/>
                <a:cs typeface="Trebuchet MS"/>
              </a:rPr>
              <a:t>The</a:t>
            </a:r>
            <a:r>
              <a:rPr lang="en-US" sz="1100" spc="85" dirty="0">
                <a:latin typeface="Trebuchet MS"/>
                <a:cs typeface="Trebuchet MS"/>
              </a:rPr>
              <a:t> </a:t>
            </a:r>
            <a:r>
              <a:rPr lang="en-US" sz="1100" spc="-90" dirty="0">
                <a:latin typeface="Trebuchet MS"/>
                <a:cs typeface="Trebuchet MS"/>
              </a:rPr>
              <a:t>red</a:t>
            </a:r>
            <a:r>
              <a:rPr lang="en-US" sz="1100" spc="85" dirty="0">
                <a:latin typeface="Trebuchet MS"/>
                <a:cs typeface="Trebuchet MS"/>
              </a:rPr>
              <a:t> </a:t>
            </a:r>
            <a:r>
              <a:rPr lang="en-US" sz="1100" spc="-50" dirty="0">
                <a:latin typeface="Trebuchet MS"/>
                <a:cs typeface="Trebuchet MS"/>
              </a:rPr>
              <a:t>path</a:t>
            </a:r>
            <a:r>
              <a:rPr lang="en-US" sz="1100" spc="85" dirty="0">
                <a:latin typeface="Trebuchet MS"/>
                <a:cs typeface="Trebuchet MS"/>
              </a:rPr>
              <a:t> </a:t>
            </a:r>
            <a:r>
              <a:rPr lang="en-US" sz="1100" spc="-35" dirty="0">
                <a:latin typeface="Trebuchet MS"/>
                <a:cs typeface="Trebuchet MS"/>
              </a:rPr>
              <a:t>must</a:t>
            </a:r>
            <a:r>
              <a:rPr lang="en-US" sz="1100" spc="85" dirty="0">
                <a:latin typeface="Trebuchet MS"/>
                <a:cs typeface="Trebuchet MS"/>
              </a:rPr>
              <a:t> </a:t>
            </a:r>
            <a:r>
              <a:rPr lang="en-US" sz="1100" spc="-95" dirty="0">
                <a:latin typeface="Trebuchet MS"/>
                <a:cs typeface="Trebuchet MS"/>
              </a:rPr>
              <a:t>leave</a:t>
            </a:r>
            <a:r>
              <a:rPr lang="en-US" sz="1100" spc="85" dirty="0">
                <a:latin typeface="Trebuchet MS"/>
                <a:cs typeface="Trebuchet MS"/>
              </a:rPr>
              <a:t> </a:t>
            </a:r>
            <a:r>
              <a:rPr lang="en-US" sz="1100" spc="-75" dirty="0">
                <a:latin typeface="Trebuchet MS"/>
                <a:cs typeface="Trebuchet MS"/>
              </a:rPr>
              <a:t>the</a:t>
            </a:r>
            <a:r>
              <a:rPr lang="en-US" sz="1100" spc="85" dirty="0">
                <a:latin typeface="Trebuchet MS"/>
                <a:cs typeface="Trebuchet MS"/>
              </a:rPr>
              <a:t> </a:t>
            </a:r>
            <a:r>
              <a:rPr lang="en-US" sz="1100" spc="-85" dirty="0">
                <a:latin typeface="Trebuchet MS"/>
                <a:cs typeface="Trebuchet MS"/>
              </a:rPr>
              <a:t>explored</a:t>
            </a:r>
            <a:r>
              <a:rPr lang="en-US" sz="1100" spc="85" dirty="0">
                <a:latin typeface="Trebuchet MS"/>
                <a:cs typeface="Trebuchet MS"/>
              </a:rPr>
              <a:t> </a:t>
            </a:r>
            <a:r>
              <a:rPr lang="en-US" sz="1100" spc="-60" dirty="0">
                <a:latin typeface="Trebuchet MS"/>
                <a:cs typeface="Trebuchet MS"/>
              </a:rPr>
              <a:t>region </a:t>
            </a:r>
            <a:r>
              <a:rPr lang="en-US" sz="1100" spc="-470" dirty="0">
                <a:latin typeface="Trebuchet MS"/>
                <a:cs typeface="Trebuchet MS"/>
              </a:rPr>
              <a:t> </a:t>
            </a:r>
            <a:r>
              <a:rPr lang="en-US" sz="1100" spc="-55" dirty="0">
                <a:latin typeface="Trebuchet MS"/>
                <a:cs typeface="Trebuchet MS"/>
              </a:rPr>
              <a:t>at </a:t>
            </a:r>
            <a:r>
              <a:rPr lang="en-US" sz="1100" spc="-65" dirty="0">
                <a:latin typeface="Trebuchet MS"/>
                <a:cs typeface="Trebuchet MS"/>
              </a:rPr>
              <a:t>some </a:t>
            </a:r>
            <a:r>
              <a:rPr lang="en-US" sz="1100" spc="-55" dirty="0">
                <a:latin typeface="Trebuchet MS"/>
                <a:cs typeface="Trebuchet MS"/>
              </a:rPr>
              <a:t>point;</a:t>
            </a:r>
            <a:r>
              <a:rPr lang="en-US" sz="1100" spc="-50" dirty="0">
                <a:latin typeface="Trebuchet MS"/>
                <a:cs typeface="Trebuchet MS"/>
              </a:rPr>
              <a:t> </a:t>
            </a:r>
            <a:r>
              <a:rPr lang="en-US" sz="1100" spc="-95" dirty="0">
                <a:latin typeface="Trebuchet MS"/>
                <a:cs typeface="Trebuchet MS"/>
              </a:rPr>
              <a:t>let</a:t>
            </a:r>
            <a:r>
              <a:rPr lang="en-US" sz="1100" spc="-90" dirty="0">
                <a:latin typeface="Trebuchet MS"/>
                <a:cs typeface="Trebuchet MS"/>
              </a:rPr>
              <a:t> </a:t>
            </a:r>
            <a:r>
              <a:rPr lang="en-US" sz="1100" i="1" spc="50" dirty="0">
                <a:latin typeface="Calibri"/>
                <a:cs typeface="Calibri"/>
              </a:rPr>
              <a:t>t</a:t>
            </a:r>
            <a:r>
              <a:rPr lang="en-US" sz="1100" i="1" spc="55" dirty="0">
                <a:latin typeface="Calibri"/>
                <a:cs typeface="Calibri"/>
              </a:rPr>
              <a:t> </a:t>
            </a:r>
            <a:r>
              <a:rPr lang="en-US" sz="1100" spc="-50" dirty="0">
                <a:latin typeface="Trebuchet MS"/>
                <a:cs typeface="Trebuchet MS"/>
              </a:rPr>
              <a:t>and </a:t>
            </a:r>
            <a:r>
              <a:rPr lang="en-US" sz="1100" i="1" spc="110" dirty="0">
                <a:latin typeface="Calibri"/>
                <a:cs typeface="Calibri"/>
              </a:rPr>
              <a:t>u </a:t>
            </a:r>
            <a:r>
              <a:rPr lang="en-US" sz="1100" spc="100" dirty="0">
                <a:latin typeface="Tahoma"/>
                <a:cs typeface="Tahoma"/>
              </a:rPr>
              <a:t>= </a:t>
            </a:r>
            <a:r>
              <a:rPr lang="en-US" sz="1100" spc="10" dirty="0" err="1">
                <a:latin typeface="Trebuchet MS"/>
                <a:cs typeface="Trebuchet MS"/>
              </a:rPr>
              <a:t>Succ</a:t>
            </a:r>
            <a:r>
              <a:rPr lang="en-US" sz="1100" spc="10" dirty="0">
                <a:latin typeface="Tahoma"/>
                <a:cs typeface="Tahoma"/>
              </a:rPr>
              <a:t>(</a:t>
            </a:r>
            <a:r>
              <a:rPr lang="en-US" sz="1100" i="1" spc="10" dirty="0">
                <a:latin typeface="Calibri"/>
                <a:cs typeface="Calibri"/>
              </a:rPr>
              <a:t>t, </a:t>
            </a:r>
            <a:r>
              <a:rPr lang="en-US" sz="1100" i="1" spc="30" dirty="0">
                <a:latin typeface="Calibri"/>
                <a:cs typeface="Calibri"/>
              </a:rPr>
              <a:t>a</a:t>
            </a:r>
            <a:r>
              <a:rPr lang="en-US" sz="1100" spc="30" dirty="0">
                <a:latin typeface="Tahoma"/>
                <a:cs typeface="Tahoma"/>
              </a:rPr>
              <a:t>) </a:t>
            </a:r>
            <a:r>
              <a:rPr lang="en-US" sz="1100" spc="-80" dirty="0">
                <a:latin typeface="Trebuchet MS"/>
                <a:cs typeface="Trebuchet MS"/>
              </a:rPr>
              <a:t>be</a:t>
            </a:r>
            <a:r>
              <a:rPr lang="en-US" sz="1100" spc="-75" dirty="0">
                <a:latin typeface="Trebuchet MS"/>
                <a:cs typeface="Trebuchet MS"/>
              </a:rPr>
              <a:t> the</a:t>
            </a:r>
            <a:r>
              <a:rPr lang="en-US" sz="1100" spc="-70" dirty="0">
                <a:latin typeface="Trebuchet MS"/>
                <a:cs typeface="Trebuchet MS"/>
              </a:rPr>
              <a:t> </a:t>
            </a:r>
            <a:r>
              <a:rPr lang="en-US" sz="1100" spc="-65" dirty="0">
                <a:latin typeface="Trebuchet MS"/>
                <a:cs typeface="Trebuchet MS"/>
              </a:rPr>
              <a:t>first pair </a:t>
            </a:r>
            <a:r>
              <a:rPr lang="en-US" sz="1100" spc="-70" dirty="0">
                <a:latin typeface="Trebuchet MS"/>
                <a:cs typeface="Trebuchet MS"/>
              </a:rPr>
              <a:t>of</a:t>
            </a:r>
            <a:r>
              <a:rPr lang="en-US" sz="1100" spc="340" dirty="0">
                <a:latin typeface="Trebuchet MS"/>
                <a:cs typeface="Trebuchet MS"/>
              </a:rPr>
              <a:t> </a:t>
            </a:r>
            <a:r>
              <a:rPr lang="en-US" sz="1100" spc="-60" dirty="0">
                <a:latin typeface="Trebuchet MS"/>
                <a:cs typeface="Trebuchet MS"/>
              </a:rPr>
              <a:t>states </a:t>
            </a:r>
            <a:r>
              <a:rPr lang="en-US" sz="1100" spc="-50" dirty="0">
                <a:latin typeface="Trebuchet MS"/>
                <a:cs typeface="Trebuchet MS"/>
              </a:rPr>
              <a:t>straddling </a:t>
            </a:r>
            <a:r>
              <a:rPr lang="en-US" sz="1100" spc="-75" dirty="0">
                <a:latin typeface="Trebuchet MS"/>
                <a:cs typeface="Trebuchet MS"/>
              </a:rPr>
              <a:t>the</a:t>
            </a:r>
            <a:r>
              <a:rPr lang="en-US" sz="1100" spc="330" dirty="0">
                <a:latin typeface="Trebuchet MS"/>
                <a:cs typeface="Trebuchet MS"/>
              </a:rPr>
              <a:t> </a:t>
            </a:r>
            <a:r>
              <a:rPr lang="en-US" sz="1100" spc="-75" dirty="0">
                <a:latin typeface="Trebuchet MS"/>
                <a:cs typeface="Trebuchet MS"/>
              </a:rPr>
              <a:t>boundary.</a:t>
            </a:r>
            <a:r>
              <a:rPr lang="en-US" sz="1100" spc="335" dirty="0">
                <a:latin typeface="Trebuchet MS"/>
                <a:cs typeface="Trebuchet MS"/>
              </a:rPr>
              <a:t> </a:t>
            </a:r>
            <a:r>
              <a:rPr lang="en-US" sz="1100" spc="-10" dirty="0">
                <a:latin typeface="Trebuchet MS"/>
                <a:cs typeface="Trebuchet MS"/>
              </a:rPr>
              <a:t>We </a:t>
            </a:r>
            <a:r>
              <a:rPr lang="en-US" sz="1100" spc="-65" dirty="0">
                <a:latin typeface="Trebuchet MS"/>
                <a:cs typeface="Trebuchet MS"/>
              </a:rPr>
              <a:t>want </a:t>
            </a:r>
            <a:r>
              <a:rPr lang="en-US" sz="1100" spc="-45" dirty="0">
                <a:latin typeface="Trebuchet MS"/>
                <a:cs typeface="Trebuchet MS"/>
              </a:rPr>
              <a:t>to </a:t>
            </a:r>
            <a:r>
              <a:rPr lang="en-US" sz="1100" spc="-40" dirty="0">
                <a:latin typeface="Trebuchet MS"/>
                <a:cs typeface="Trebuchet MS"/>
              </a:rPr>
              <a:t> </a:t>
            </a:r>
            <a:r>
              <a:rPr lang="en-US" sz="1100" spc="-60" dirty="0">
                <a:latin typeface="Trebuchet MS"/>
                <a:cs typeface="Trebuchet MS"/>
              </a:rPr>
              <a:t>show</a:t>
            </a:r>
            <a:r>
              <a:rPr lang="en-US" sz="1100" spc="60" dirty="0">
                <a:latin typeface="Trebuchet MS"/>
                <a:cs typeface="Trebuchet MS"/>
              </a:rPr>
              <a:t> </a:t>
            </a:r>
            <a:r>
              <a:rPr lang="en-US" sz="1100" spc="-45" dirty="0">
                <a:latin typeface="Trebuchet MS"/>
                <a:cs typeface="Trebuchet MS"/>
              </a:rPr>
              <a:t>that</a:t>
            </a:r>
            <a:r>
              <a:rPr lang="en-US" sz="1100" spc="60" dirty="0">
                <a:latin typeface="Trebuchet MS"/>
                <a:cs typeface="Trebuchet MS"/>
              </a:rPr>
              <a:t> </a:t>
            </a:r>
            <a:r>
              <a:rPr lang="en-US" sz="1100" spc="-75" dirty="0">
                <a:latin typeface="Trebuchet MS"/>
                <a:cs typeface="Trebuchet MS"/>
              </a:rPr>
              <a:t>the</a:t>
            </a:r>
            <a:r>
              <a:rPr lang="en-US" sz="1100" spc="65" dirty="0">
                <a:latin typeface="Trebuchet MS"/>
                <a:cs typeface="Trebuchet MS"/>
              </a:rPr>
              <a:t> </a:t>
            </a:r>
            <a:r>
              <a:rPr lang="en-US" sz="1100" spc="-90" dirty="0">
                <a:latin typeface="Trebuchet MS"/>
                <a:cs typeface="Trebuchet MS"/>
              </a:rPr>
              <a:t>red</a:t>
            </a:r>
            <a:r>
              <a:rPr lang="en-US" sz="1100" spc="60" dirty="0">
                <a:latin typeface="Trebuchet MS"/>
                <a:cs typeface="Trebuchet MS"/>
              </a:rPr>
              <a:t> </a:t>
            </a:r>
            <a:r>
              <a:rPr lang="en-US" sz="1100" spc="-50" dirty="0">
                <a:latin typeface="Trebuchet MS"/>
                <a:cs typeface="Trebuchet MS"/>
              </a:rPr>
              <a:t>path</a:t>
            </a:r>
            <a:r>
              <a:rPr lang="en-US" sz="1100" spc="60" dirty="0">
                <a:latin typeface="Trebuchet MS"/>
                <a:cs typeface="Trebuchet MS"/>
              </a:rPr>
              <a:t> </a:t>
            </a:r>
            <a:r>
              <a:rPr lang="en-US" sz="1100" spc="-50" dirty="0">
                <a:latin typeface="Trebuchet MS"/>
                <a:cs typeface="Trebuchet MS"/>
              </a:rPr>
              <a:t>cannot</a:t>
            </a:r>
            <a:r>
              <a:rPr lang="en-US" sz="1100" spc="65" dirty="0">
                <a:latin typeface="Trebuchet MS"/>
                <a:cs typeface="Trebuchet MS"/>
              </a:rPr>
              <a:t> </a:t>
            </a:r>
            <a:r>
              <a:rPr lang="en-US" sz="1100" spc="-80" dirty="0">
                <a:latin typeface="Trebuchet MS"/>
                <a:cs typeface="Trebuchet MS"/>
              </a:rPr>
              <a:t>be</a:t>
            </a:r>
            <a:r>
              <a:rPr lang="en-US" sz="1100" spc="60" dirty="0">
                <a:latin typeface="Trebuchet MS"/>
                <a:cs typeface="Trebuchet MS"/>
              </a:rPr>
              <a:t> </a:t>
            </a:r>
            <a:r>
              <a:rPr lang="en-US" sz="1100" spc="-75" dirty="0">
                <a:latin typeface="Trebuchet MS"/>
                <a:cs typeface="Trebuchet MS"/>
              </a:rPr>
              <a:t>cheaper</a:t>
            </a:r>
            <a:r>
              <a:rPr lang="en-US" sz="1100" spc="60" dirty="0">
                <a:latin typeface="Trebuchet MS"/>
                <a:cs typeface="Trebuchet MS"/>
              </a:rPr>
              <a:t> </a:t>
            </a:r>
            <a:r>
              <a:rPr lang="en-US" sz="1100" spc="-45" dirty="0">
                <a:latin typeface="Trebuchet MS"/>
                <a:cs typeface="Trebuchet MS"/>
              </a:rPr>
              <a:t>than</a:t>
            </a:r>
            <a:r>
              <a:rPr lang="en-US" sz="1100" spc="65" dirty="0">
                <a:latin typeface="Trebuchet MS"/>
                <a:cs typeface="Trebuchet MS"/>
              </a:rPr>
              <a:t> </a:t>
            </a:r>
            <a:r>
              <a:rPr lang="en-US" sz="1100" spc="-75" dirty="0">
                <a:latin typeface="Trebuchet MS"/>
                <a:cs typeface="Trebuchet MS"/>
              </a:rPr>
              <a:t>the</a:t>
            </a:r>
            <a:r>
              <a:rPr lang="en-US" sz="1100" spc="60" dirty="0">
                <a:latin typeface="Trebuchet MS"/>
                <a:cs typeface="Trebuchet MS"/>
              </a:rPr>
              <a:t> </a:t>
            </a:r>
            <a:r>
              <a:rPr lang="en-US" sz="1100" spc="-80" dirty="0">
                <a:latin typeface="Trebuchet MS"/>
                <a:cs typeface="Trebuchet MS"/>
              </a:rPr>
              <a:t>blue</a:t>
            </a:r>
            <a:r>
              <a:rPr lang="en-US" sz="1100" spc="60" dirty="0">
                <a:latin typeface="Trebuchet MS"/>
                <a:cs typeface="Trebuchet MS"/>
              </a:rPr>
              <a:t> </a:t>
            </a:r>
            <a:r>
              <a:rPr lang="en-US" sz="1100" spc="-50" dirty="0">
                <a:latin typeface="Trebuchet MS"/>
                <a:cs typeface="Trebuchet MS"/>
              </a:rPr>
              <a:t>path</a:t>
            </a:r>
            <a:r>
              <a:rPr lang="en-US" sz="1100" spc="65" dirty="0">
                <a:latin typeface="Trebuchet MS"/>
                <a:cs typeface="Trebuchet MS"/>
              </a:rPr>
              <a:t> </a:t>
            </a:r>
            <a:r>
              <a:rPr lang="en-US" sz="1100" spc="-55" dirty="0">
                <a:latin typeface="Trebuchet MS"/>
                <a:cs typeface="Trebuchet MS"/>
              </a:rPr>
              <a:t>via</a:t>
            </a:r>
            <a:r>
              <a:rPr lang="en-US" sz="1100" spc="60" dirty="0">
                <a:latin typeface="Trebuchet MS"/>
                <a:cs typeface="Trebuchet MS"/>
              </a:rPr>
              <a:t> </a:t>
            </a:r>
            <a:r>
              <a:rPr lang="en-US" sz="1100" spc="-60" dirty="0">
                <a:latin typeface="Trebuchet MS"/>
                <a:cs typeface="Trebuchet MS"/>
              </a:rPr>
              <a:t>a</a:t>
            </a:r>
            <a:r>
              <a:rPr lang="en-US" sz="1100" spc="60" dirty="0">
                <a:latin typeface="Trebuchet MS"/>
                <a:cs typeface="Trebuchet MS"/>
              </a:rPr>
              <a:t> </a:t>
            </a:r>
            <a:r>
              <a:rPr lang="en-US" sz="1100" spc="-40" dirty="0">
                <a:latin typeface="Trebuchet MS"/>
                <a:cs typeface="Trebuchet MS"/>
              </a:rPr>
              <a:t>string</a:t>
            </a:r>
            <a:r>
              <a:rPr lang="en-US" sz="1100" spc="65" dirty="0">
                <a:latin typeface="Trebuchet MS"/>
                <a:cs typeface="Trebuchet MS"/>
              </a:rPr>
              <a:t> </a:t>
            </a:r>
            <a:r>
              <a:rPr lang="en-US" sz="1100" spc="-70" dirty="0">
                <a:latin typeface="Trebuchet MS"/>
                <a:cs typeface="Trebuchet MS"/>
              </a:rPr>
              <a:t>of</a:t>
            </a:r>
            <a:r>
              <a:rPr lang="en-US" sz="1100" spc="60" dirty="0">
                <a:latin typeface="Trebuchet MS"/>
                <a:cs typeface="Trebuchet MS"/>
              </a:rPr>
              <a:t> </a:t>
            </a:r>
            <a:r>
              <a:rPr lang="en-US" sz="1100" spc="-75" dirty="0">
                <a:latin typeface="Trebuchet MS"/>
                <a:cs typeface="Trebuchet MS"/>
              </a:rPr>
              <a:t>inequalities.</a:t>
            </a:r>
            <a:endParaRPr lang="en-US" sz="1100" dirty="0">
              <a:latin typeface="Trebuchet MS"/>
              <a:cs typeface="Trebuchet MS"/>
            </a:endParaRPr>
          </a:p>
          <a:p>
            <a:pPr marL="308610" marR="93345" indent="-207645" algn="just">
              <a:lnSpc>
                <a:spcPct val="102000"/>
              </a:lnSpc>
              <a:spcBef>
                <a:spcPts val="85"/>
              </a:spcBef>
              <a:buFont typeface="SimSun-ExtB"/>
              <a:buChar char="•"/>
              <a:tabLst>
                <a:tab pos="309245" algn="l"/>
              </a:tabLst>
            </a:pPr>
            <a:r>
              <a:rPr lang="en-US" sz="1100" spc="-45" dirty="0">
                <a:latin typeface="Trebuchet MS"/>
                <a:cs typeface="Trebuchet MS"/>
              </a:rPr>
              <a:t>First, </a:t>
            </a:r>
            <a:r>
              <a:rPr lang="en-US" sz="1100" spc="-70" dirty="0">
                <a:latin typeface="Trebuchet MS"/>
                <a:cs typeface="Trebuchet MS"/>
              </a:rPr>
              <a:t>by definition of </a:t>
            </a:r>
            <a:r>
              <a:rPr lang="en-US" sz="1100" dirty="0" err="1">
                <a:latin typeface="Trebuchet MS"/>
                <a:cs typeface="Trebuchet MS"/>
              </a:rPr>
              <a:t>PastCost</a:t>
            </a:r>
            <a:r>
              <a:rPr lang="en-US" sz="1100" dirty="0">
                <a:latin typeface="Tahoma"/>
                <a:cs typeface="Tahoma"/>
              </a:rPr>
              <a:t>(</a:t>
            </a:r>
            <a:r>
              <a:rPr lang="en-US" sz="1100" i="1" dirty="0">
                <a:latin typeface="Calibri"/>
                <a:cs typeface="Calibri"/>
              </a:rPr>
              <a:t>t</a:t>
            </a:r>
            <a:r>
              <a:rPr lang="en-US" sz="1100" dirty="0">
                <a:latin typeface="Tahoma"/>
                <a:cs typeface="Tahoma"/>
              </a:rPr>
              <a:t>) </a:t>
            </a:r>
            <a:r>
              <a:rPr lang="en-US" sz="1100" spc="-50" dirty="0">
                <a:latin typeface="Trebuchet MS"/>
                <a:cs typeface="Trebuchet MS"/>
              </a:rPr>
              <a:t>and </a:t>
            </a:r>
            <a:r>
              <a:rPr lang="en-US" sz="1100" spc="-55" dirty="0">
                <a:latin typeface="Trebuchet MS"/>
                <a:cs typeface="Trebuchet MS"/>
              </a:rPr>
              <a:t>non-negativity </a:t>
            </a:r>
            <a:r>
              <a:rPr lang="en-US" sz="1100" spc="-70" dirty="0">
                <a:latin typeface="Trebuchet MS"/>
                <a:cs typeface="Trebuchet MS"/>
              </a:rPr>
              <a:t>of </a:t>
            </a:r>
            <a:r>
              <a:rPr lang="en-US" sz="1100" spc="-85" dirty="0">
                <a:latin typeface="Trebuchet MS"/>
                <a:cs typeface="Trebuchet MS"/>
              </a:rPr>
              <a:t>edge </a:t>
            </a:r>
            <a:r>
              <a:rPr lang="en-US" sz="1100" spc="-60" dirty="0">
                <a:latin typeface="Trebuchet MS"/>
                <a:cs typeface="Trebuchet MS"/>
              </a:rPr>
              <a:t>costs, </a:t>
            </a:r>
            <a:r>
              <a:rPr lang="en-US" sz="1100" spc="-75" dirty="0">
                <a:latin typeface="Trebuchet MS"/>
                <a:cs typeface="Trebuchet MS"/>
              </a:rPr>
              <a:t>the </a:t>
            </a:r>
            <a:r>
              <a:rPr lang="en-US" sz="1100" spc="-45" dirty="0">
                <a:latin typeface="Trebuchet MS"/>
                <a:cs typeface="Trebuchet MS"/>
              </a:rPr>
              <a:t>cost </a:t>
            </a:r>
            <a:r>
              <a:rPr lang="en-US" sz="1100" spc="-70" dirty="0">
                <a:latin typeface="Trebuchet MS"/>
                <a:cs typeface="Trebuchet MS"/>
              </a:rPr>
              <a:t>of </a:t>
            </a:r>
            <a:r>
              <a:rPr lang="en-US" sz="1100" spc="-75" dirty="0">
                <a:latin typeface="Trebuchet MS"/>
                <a:cs typeface="Trebuchet MS"/>
              </a:rPr>
              <a:t>the </a:t>
            </a:r>
            <a:r>
              <a:rPr lang="en-US" sz="1100" spc="-90" dirty="0">
                <a:latin typeface="Trebuchet MS"/>
                <a:cs typeface="Trebuchet MS"/>
              </a:rPr>
              <a:t>red </a:t>
            </a:r>
            <a:r>
              <a:rPr lang="en-US" sz="1100" spc="-50" dirty="0">
                <a:latin typeface="Trebuchet MS"/>
                <a:cs typeface="Trebuchet MS"/>
              </a:rPr>
              <a:t>path is </a:t>
            </a:r>
            <a:r>
              <a:rPr lang="en-US" sz="1100" spc="-55" dirty="0">
                <a:latin typeface="Trebuchet MS"/>
                <a:cs typeface="Trebuchet MS"/>
              </a:rPr>
              <a:t>at </a:t>
            </a:r>
            <a:r>
              <a:rPr lang="en-US" sz="1100" spc="-75" dirty="0">
                <a:latin typeface="Trebuchet MS"/>
                <a:cs typeface="Trebuchet MS"/>
              </a:rPr>
              <a:t>least the </a:t>
            </a:r>
            <a:r>
              <a:rPr lang="en-US" sz="1100" spc="-70" dirty="0">
                <a:latin typeface="Trebuchet MS"/>
                <a:cs typeface="Trebuchet MS"/>
              </a:rPr>
              <a:t> </a:t>
            </a:r>
            <a:r>
              <a:rPr lang="en-US" sz="1100" spc="-45" dirty="0">
                <a:latin typeface="Trebuchet MS"/>
                <a:cs typeface="Trebuchet MS"/>
              </a:rPr>
              <a:t>cost </a:t>
            </a:r>
            <a:r>
              <a:rPr lang="en-US" sz="1100" spc="-70" dirty="0">
                <a:latin typeface="Trebuchet MS"/>
                <a:cs typeface="Trebuchet MS"/>
              </a:rPr>
              <a:t>of </a:t>
            </a:r>
            <a:r>
              <a:rPr lang="en-US" sz="1100" spc="-75" dirty="0">
                <a:latin typeface="Trebuchet MS"/>
                <a:cs typeface="Trebuchet MS"/>
              </a:rPr>
              <a:t>the </a:t>
            </a:r>
            <a:r>
              <a:rPr lang="en-US" sz="1100" spc="-70" dirty="0">
                <a:latin typeface="Trebuchet MS"/>
                <a:cs typeface="Trebuchet MS"/>
              </a:rPr>
              <a:t>part </a:t>
            </a:r>
            <a:r>
              <a:rPr lang="en-US" sz="1100" spc="-65" dirty="0">
                <a:latin typeface="Trebuchet MS"/>
                <a:cs typeface="Trebuchet MS"/>
              </a:rPr>
              <a:t>leading </a:t>
            </a:r>
            <a:r>
              <a:rPr lang="en-US" sz="1100" spc="-45" dirty="0">
                <a:latin typeface="Trebuchet MS"/>
                <a:cs typeface="Trebuchet MS"/>
              </a:rPr>
              <a:t>to </a:t>
            </a:r>
            <a:r>
              <a:rPr lang="en-US" sz="1100" i="1" spc="-15" dirty="0">
                <a:latin typeface="Calibri"/>
                <a:cs typeface="Calibri"/>
              </a:rPr>
              <a:t>u</a:t>
            </a:r>
            <a:r>
              <a:rPr lang="en-US" sz="1100" spc="-15" dirty="0">
                <a:latin typeface="Trebuchet MS"/>
                <a:cs typeface="Trebuchet MS"/>
              </a:rPr>
              <a:t>, </a:t>
            </a:r>
            <a:r>
              <a:rPr lang="en-US" sz="1100" spc="-60" dirty="0">
                <a:latin typeface="Trebuchet MS"/>
                <a:cs typeface="Trebuchet MS"/>
              </a:rPr>
              <a:t>which </a:t>
            </a:r>
            <a:r>
              <a:rPr lang="en-US" sz="1100" spc="-50" dirty="0">
                <a:latin typeface="Trebuchet MS"/>
                <a:cs typeface="Trebuchet MS"/>
              </a:rPr>
              <a:t>is </a:t>
            </a:r>
            <a:r>
              <a:rPr lang="en-US" sz="1100" dirty="0" err="1">
                <a:latin typeface="Trebuchet MS"/>
                <a:cs typeface="Trebuchet MS"/>
              </a:rPr>
              <a:t>PastCost</a:t>
            </a:r>
            <a:r>
              <a:rPr lang="en-US" sz="1100" dirty="0">
                <a:latin typeface="Tahoma"/>
                <a:cs typeface="Tahoma"/>
              </a:rPr>
              <a:t>(</a:t>
            </a:r>
            <a:r>
              <a:rPr lang="en-US" sz="1100" i="1" dirty="0">
                <a:latin typeface="Calibri"/>
                <a:cs typeface="Calibri"/>
              </a:rPr>
              <a:t>t</a:t>
            </a:r>
            <a:r>
              <a:rPr lang="en-US" sz="1100" dirty="0">
                <a:latin typeface="Tahoma"/>
                <a:cs typeface="Tahoma"/>
              </a:rPr>
              <a:t>) </a:t>
            </a:r>
            <a:r>
              <a:rPr lang="en-US" sz="1100" spc="100" dirty="0">
                <a:latin typeface="Tahoma"/>
                <a:cs typeface="Tahoma"/>
              </a:rPr>
              <a:t>+ </a:t>
            </a:r>
            <a:r>
              <a:rPr lang="en-US" sz="1100" spc="10" dirty="0">
                <a:latin typeface="Trebuchet MS"/>
                <a:cs typeface="Trebuchet MS"/>
              </a:rPr>
              <a:t>Cost</a:t>
            </a:r>
            <a:r>
              <a:rPr lang="en-US" sz="1100" spc="10" dirty="0">
                <a:latin typeface="Tahoma"/>
                <a:cs typeface="Tahoma"/>
              </a:rPr>
              <a:t>(</a:t>
            </a:r>
            <a:r>
              <a:rPr lang="en-US" sz="1100" i="1" spc="10" dirty="0">
                <a:latin typeface="Calibri"/>
                <a:cs typeface="Calibri"/>
              </a:rPr>
              <a:t>t, </a:t>
            </a:r>
            <a:r>
              <a:rPr lang="en-US" sz="1100" i="1" spc="30" dirty="0">
                <a:latin typeface="Calibri"/>
                <a:cs typeface="Calibri"/>
              </a:rPr>
              <a:t>a</a:t>
            </a:r>
            <a:r>
              <a:rPr lang="en-US" sz="1100" spc="30" dirty="0">
                <a:latin typeface="Tahoma"/>
                <a:cs typeface="Tahoma"/>
              </a:rPr>
              <a:t>) </a:t>
            </a:r>
            <a:r>
              <a:rPr lang="en-US" sz="1100" spc="100" dirty="0">
                <a:latin typeface="Tahoma"/>
                <a:cs typeface="Tahoma"/>
              </a:rPr>
              <a:t>= </a:t>
            </a:r>
            <a:r>
              <a:rPr lang="en-US" sz="1100" i="1" spc="50" dirty="0">
                <a:latin typeface="Calibri"/>
                <a:cs typeface="Calibri"/>
              </a:rPr>
              <a:t>p</a:t>
            </a:r>
            <a:r>
              <a:rPr lang="en-US" sz="1200" i="1" spc="75" baseline="-12077" dirty="0">
                <a:latin typeface="Calibri"/>
                <a:cs typeface="Calibri"/>
              </a:rPr>
              <a:t>t  </a:t>
            </a:r>
            <a:r>
              <a:rPr lang="en-US" sz="1100" spc="100" dirty="0">
                <a:latin typeface="Tahoma"/>
                <a:cs typeface="Tahoma"/>
              </a:rPr>
              <a:t>+ </a:t>
            </a:r>
            <a:r>
              <a:rPr lang="en-US" sz="1100" spc="10" dirty="0">
                <a:latin typeface="Trebuchet MS"/>
                <a:cs typeface="Trebuchet MS"/>
              </a:rPr>
              <a:t>Cost</a:t>
            </a:r>
            <a:r>
              <a:rPr lang="en-US" sz="1100" spc="10" dirty="0">
                <a:latin typeface="Tahoma"/>
                <a:cs typeface="Tahoma"/>
              </a:rPr>
              <a:t>(</a:t>
            </a:r>
            <a:r>
              <a:rPr lang="en-US" sz="1100" i="1" spc="10" dirty="0">
                <a:latin typeface="Calibri"/>
                <a:cs typeface="Calibri"/>
              </a:rPr>
              <a:t>t, </a:t>
            </a:r>
            <a:r>
              <a:rPr lang="en-US" sz="1100" i="1" spc="-30" dirty="0">
                <a:latin typeface="Calibri"/>
                <a:cs typeface="Calibri"/>
              </a:rPr>
              <a:t>a</a:t>
            </a:r>
            <a:r>
              <a:rPr lang="en-US" sz="1100" spc="-30" dirty="0">
                <a:latin typeface="Tahoma"/>
                <a:cs typeface="Tahoma"/>
              </a:rPr>
              <a:t>)</a:t>
            </a:r>
            <a:r>
              <a:rPr lang="en-US" sz="1100" spc="-30" dirty="0">
                <a:latin typeface="Trebuchet MS"/>
                <a:cs typeface="Trebuchet MS"/>
              </a:rPr>
              <a:t>, </a:t>
            </a:r>
            <a:r>
              <a:rPr lang="en-US" sz="1100" spc="-100" dirty="0">
                <a:latin typeface="Trebuchet MS"/>
                <a:cs typeface="Trebuchet MS"/>
              </a:rPr>
              <a:t>where</a:t>
            </a:r>
            <a:r>
              <a:rPr lang="en-US" sz="1100" spc="280" dirty="0">
                <a:latin typeface="Trebuchet MS"/>
                <a:cs typeface="Trebuchet MS"/>
              </a:rPr>
              <a:t> </a:t>
            </a:r>
            <a:r>
              <a:rPr lang="en-US" sz="1100" spc="-75" dirty="0">
                <a:latin typeface="Trebuchet MS"/>
                <a:cs typeface="Trebuchet MS"/>
              </a:rPr>
              <a:t>the </a:t>
            </a:r>
            <a:r>
              <a:rPr lang="en-US" sz="1100" spc="-55" dirty="0">
                <a:latin typeface="Trebuchet MS"/>
                <a:cs typeface="Trebuchet MS"/>
              </a:rPr>
              <a:t>last </a:t>
            </a:r>
            <a:r>
              <a:rPr lang="en-US" sz="1100" spc="-75" dirty="0">
                <a:latin typeface="Trebuchet MS"/>
                <a:cs typeface="Trebuchet MS"/>
              </a:rPr>
              <a:t>equality </a:t>
            </a:r>
            <a:r>
              <a:rPr lang="en-US" sz="1100" spc="-70" dirty="0">
                <a:latin typeface="Trebuchet MS"/>
                <a:cs typeface="Trebuchet MS"/>
              </a:rPr>
              <a:t> </a:t>
            </a:r>
            <a:r>
              <a:rPr lang="en-US" sz="1100" spc="-50" dirty="0">
                <a:latin typeface="Trebuchet MS"/>
                <a:cs typeface="Trebuchet MS"/>
              </a:rPr>
              <a:t>is</a:t>
            </a:r>
            <a:r>
              <a:rPr lang="en-US" sz="1100" spc="55" dirty="0">
                <a:latin typeface="Trebuchet MS"/>
                <a:cs typeface="Trebuchet MS"/>
              </a:rPr>
              <a:t> </a:t>
            </a:r>
            <a:r>
              <a:rPr lang="en-US" sz="1100" spc="-70" dirty="0">
                <a:latin typeface="Trebuchet MS"/>
                <a:cs typeface="Trebuchet MS"/>
              </a:rPr>
              <a:t>by</a:t>
            </a:r>
            <a:r>
              <a:rPr lang="en-US" sz="1100" spc="60" dirty="0">
                <a:latin typeface="Trebuchet MS"/>
                <a:cs typeface="Trebuchet MS"/>
              </a:rPr>
              <a:t> </a:t>
            </a:r>
            <a:r>
              <a:rPr lang="en-US" sz="1100" spc="-75" dirty="0">
                <a:latin typeface="Trebuchet MS"/>
                <a:cs typeface="Trebuchet MS"/>
              </a:rPr>
              <a:t>the</a:t>
            </a:r>
            <a:r>
              <a:rPr lang="en-US" sz="1100" spc="60" dirty="0">
                <a:latin typeface="Trebuchet MS"/>
                <a:cs typeface="Trebuchet MS"/>
              </a:rPr>
              <a:t> </a:t>
            </a:r>
            <a:r>
              <a:rPr lang="en-US" sz="1100" spc="-60" dirty="0">
                <a:latin typeface="Trebuchet MS"/>
                <a:cs typeface="Trebuchet MS"/>
              </a:rPr>
              <a:t>inductive</a:t>
            </a:r>
            <a:r>
              <a:rPr lang="en-US" sz="1100" spc="60" dirty="0">
                <a:latin typeface="Trebuchet MS"/>
                <a:cs typeface="Trebuchet MS"/>
              </a:rPr>
              <a:t> </a:t>
            </a:r>
            <a:r>
              <a:rPr lang="en-US" sz="1100" spc="-55" dirty="0">
                <a:latin typeface="Trebuchet MS"/>
                <a:cs typeface="Trebuchet MS"/>
              </a:rPr>
              <a:t>hypothesis.</a:t>
            </a:r>
            <a:endParaRPr lang="en-US" sz="1100" dirty="0">
              <a:latin typeface="Trebuchet MS"/>
              <a:cs typeface="Trebuchet MS"/>
            </a:endParaRPr>
          </a:p>
          <a:p>
            <a:pPr marL="308610" indent="-207645">
              <a:lnSpc>
                <a:spcPct val="100000"/>
              </a:lnSpc>
              <a:spcBef>
                <a:spcPts val="600"/>
              </a:spcBef>
              <a:buFont typeface="SimSun-ExtB"/>
              <a:buChar char="•"/>
              <a:tabLst>
                <a:tab pos="309245" algn="l"/>
              </a:tabLst>
            </a:pPr>
            <a:r>
              <a:rPr lang="en-US" sz="1100" spc="-50" dirty="0">
                <a:latin typeface="Trebuchet MS"/>
                <a:cs typeface="Trebuchet MS"/>
              </a:rPr>
              <a:t>Second,</a:t>
            </a:r>
            <a:r>
              <a:rPr lang="en-US" sz="1100" spc="60" dirty="0">
                <a:latin typeface="Trebuchet MS"/>
                <a:cs typeface="Trebuchet MS"/>
              </a:rPr>
              <a:t> </a:t>
            </a:r>
            <a:r>
              <a:rPr lang="en-US" sz="1100" spc="-135" dirty="0">
                <a:latin typeface="Trebuchet MS"/>
                <a:cs typeface="Trebuchet MS"/>
              </a:rPr>
              <a:t>we</a:t>
            </a:r>
            <a:r>
              <a:rPr lang="en-US" sz="1100" spc="60" dirty="0">
                <a:latin typeface="Trebuchet MS"/>
                <a:cs typeface="Trebuchet MS"/>
              </a:rPr>
              <a:t> </a:t>
            </a:r>
            <a:r>
              <a:rPr lang="en-US" sz="1100" spc="-70" dirty="0">
                <a:latin typeface="Trebuchet MS"/>
                <a:cs typeface="Trebuchet MS"/>
              </a:rPr>
              <a:t>have</a:t>
            </a:r>
            <a:r>
              <a:rPr lang="en-US" sz="1100" spc="65" dirty="0">
                <a:latin typeface="Trebuchet MS"/>
                <a:cs typeface="Trebuchet MS"/>
              </a:rPr>
              <a:t> </a:t>
            </a:r>
            <a:r>
              <a:rPr lang="en-US" sz="1100" i="1" spc="50" dirty="0">
                <a:latin typeface="Calibri"/>
                <a:cs typeface="Calibri"/>
              </a:rPr>
              <a:t>p</a:t>
            </a:r>
            <a:r>
              <a:rPr lang="en-US" sz="1200" i="1" spc="75" baseline="-12077" dirty="0">
                <a:latin typeface="Calibri"/>
                <a:cs typeface="Calibri"/>
              </a:rPr>
              <a:t>t</a:t>
            </a:r>
            <a:r>
              <a:rPr lang="en-US" sz="1200" i="1" spc="277" baseline="-12077" dirty="0">
                <a:latin typeface="Calibri"/>
                <a:cs typeface="Calibri"/>
              </a:rPr>
              <a:t> </a:t>
            </a:r>
            <a:r>
              <a:rPr lang="en-US" sz="1100" spc="100" dirty="0">
                <a:latin typeface="Tahoma"/>
                <a:cs typeface="Tahoma"/>
              </a:rPr>
              <a:t>+</a:t>
            </a:r>
            <a:r>
              <a:rPr lang="en-US" sz="1100" spc="-140" dirty="0">
                <a:latin typeface="Tahoma"/>
                <a:cs typeface="Tahoma"/>
              </a:rPr>
              <a:t> </a:t>
            </a:r>
            <a:r>
              <a:rPr lang="en-US" sz="1100" spc="10" dirty="0">
                <a:latin typeface="Trebuchet MS"/>
                <a:cs typeface="Trebuchet MS"/>
              </a:rPr>
              <a:t>Cost</a:t>
            </a:r>
            <a:r>
              <a:rPr lang="en-US" sz="1100" spc="10" dirty="0">
                <a:latin typeface="Tahoma"/>
                <a:cs typeface="Tahoma"/>
              </a:rPr>
              <a:t>(</a:t>
            </a:r>
            <a:r>
              <a:rPr lang="en-US" sz="1100" i="1" spc="10" dirty="0">
                <a:latin typeface="Calibri"/>
                <a:cs typeface="Calibri"/>
              </a:rPr>
              <a:t>t,</a:t>
            </a:r>
            <a:r>
              <a:rPr lang="en-US" sz="1100" i="1" spc="-85" dirty="0">
                <a:latin typeface="Calibri"/>
                <a:cs typeface="Calibri"/>
              </a:rPr>
              <a:t> </a:t>
            </a:r>
            <a:r>
              <a:rPr lang="en-US" sz="1100" i="1" spc="30" dirty="0">
                <a:latin typeface="Calibri"/>
                <a:cs typeface="Calibri"/>
              </a:rPr>
              <a:t>a</a:t>
            </a:r>
            <a:r>
              <a:rPr lang="en-US" sz="1100" spc="30" dirty="0">
                <a:latin typeface="Tahoma"/>
                <a:cs typeface="Tahoma"/>
              </a:rPr>
              <a:t>)</a:t>
            </a:r>
            <a:r>
              <a:rPr lang="en-US" sz="1100" spc="-50" dirty="0">
                <a:latin typeface="Tahoma"/>
                <a:cs typeface="Tahoma"/>
              </a:rPr>
              <a:t> </a:t>
            </a:r>
            <a:r>
              <a:rPr lang="en-US" sz="1100" spc="-335" dirty="0">
                <a:latin typeface="SimSun-ExtB"/>
                <a:cs typeface="SimSun-ExtB"/>
              </a:rPr>
              <a:t>≥</a:t>
            </a:r>
            <a:r>
              <a:rPr lang="en-US" sz="1100" spc="-350" dirty="0">
                <a:latin typeface="SimSun-ExtB"/>
                <a:cs typeface="SimSun-ExtB"/>
              </a:rPr>
              <a:t> </a:t>
            </a:r>
            <a:r>
              <a:rPr lang="en-US" sz="1100" i="1" spc="85" dirty="0" err="1">
                <a:latin typeface="Calibri"/>
                <a:cs typeface="Calibri"/>
              </a:rPr>
              <a:t>p</a:t>
            </a:r>
            <a:r>
              <a:rPr lang="en-US" sz="1200" i="1" spc="127" baseline="-12077" dirty="0" err="1">
                <a:latin typeface="Calibri"/>
                <a:cs typeface="Calibri"/>
              </a:rPr>
              <a:t>u</a:t>
            </a:r>
            <a:r>
              <a:rPr lang="en-US" sz="1200" i="1" spc="555" baseline="-12077" dirty="0">
                <a:latin typeface="Calibri"/>
                <a:cs typeface="Calibri"/>
              </a:rPr>
              <a:t> </a:t>
            </a:r>
            <a:r>
              <a:rPr lang="en-US" sz="1100" spc="-70" dirty="0">
                <a:latin typeface="Trebuchet MS"/>
                <a:cs typeface="Trebuchet MS"/>
              </a:rPr>
              <a:t>since</a:t>
            </a:r>
            <a:r>
              <a:rPr lang="en-US" sz="1100" spc="60" dirty="0">
                <a:latin typeface="Trebuchet MS"/>
                <a:cs typeface="Trebuchet MS"/>
              </a:rPr>
              <a:t> </a:t>
            </a:r>
            <a:r>
              <a:rPr lang="en-US" sz="1100" spc="-135" dirty="0">
                <a:latin typeface="Trebuchet MS"/>
                <a:cs typeface="Trebuchet MS"/>
              </a:rPr>
              <a:t>we</a:t>
            </a:r>
            <a:r>
              <a:rPr lang="en-US" sz="1100" spc="60" dirty="0">
                <a:latin typeface="Trebuchet MS"/>
                <a:cs typeface="Trebuchet MS"/>
              </a:rPr>
              <a:t> </a:t>
            </a:r>
            <a:r>
              <a:rPr lang="en-US" sz="1100" spc="-55" dirty="0">
                <a:latin typeface="Trebuchet MS"/>
                <a:cs typeface="Trebuchet MS"/>
              </a:rPr>
              <a:t>updated</a:t>
            </a:r>
            <a:r>
              <a:rPr lang="en-US" sz="1100" spc="65" dirty="0">
                <a:latin typeface="Trebuchet MS"/>
                <a:cs typeface="Trebuchet MS"/>
              </a:rPr>
              <a:t> </a:t>
            </a:r>
            <a:r>
              <a:rPr lang="en-US" sz="1100" spc="-75" dirty="0">
                <a:latin typeface="Trebuchet MS"/>
                <a:cs typeface="Trebuchet MS"/>
              </a:rPr>
              <a:t>the</a:t>
            </a:r>
            <a:r>
              <a:rPr lang="en-US" sz="1100" spc="60" dirty="0">
                <a:latin typeface="Trebuchet MS"/>
                <a:cs typeface="Trebuchet MS"/>
              </a:rPr>
              <a:t> </a:t>
            </a:r>
            <a:r>
              <a:rPr lang="en-US" sz="1100" spc="-70" dirty="0">
                <a:latin typeface="Trebuchet MS"/>
                <a:cs typeface="Trebuchet MS"/>
              </a:rPr>
              <a:t>frontier</a:t>
            </a:r>
            <a:r>
              <a:rPr lang="en-US" sz="1100" spc="65" dirty="0">
                <a:latin typeface="Trebuchet MS"/>
                <a:cs typeface="Trebuchet MS"/>
              </a:rPr>
              <a:t> </a:t>
            </a:r>
            <a:r>
              <a:rPr lang="en-US" sz="1100" spc="-70" dirty="0">
                <a:latin typeface="Trebuchet MS"/>
                <a:cs typeface="Trebuchet MS"/>
              </a:rPr>
              <a:t>based</a:t>
            </a:r>
            <a:r>
              <a:rPr lang="en-US" sz="1100" spc="60" dirty="0">
                <a:latin typeface="Trebuchet MS"/>
                <a:cs typeface="Trebuchet MS"/>
              </a:rPr>
              <a:t> </a:t>
            </a:r>
            <a:r>
              <a:rPr lang="en-US" sz="1100" spc="-40" dirty="0">
                <a:latin typeface="Trebuchet MS"/>
                <a:cs typeface="Trebuchet MS"/>
              </a:rPr>
              <a:t>on</a:t>
            </a:r>
            <a:r>
              <a:rPr lang="en-US" sz="1100" spc="60" dirty="0">
                <a:latin typeface="Trebuchet MS"/>
                <a:cs typeface="Trebuchet MS"/>
              </a:rPr>
              <a:t> </a:t>
            </a:r>
            <a:r>
              <a:rPr lang="en-US" sz="1100" spc="40" dirty="0">
                <a:latin typeface="Tahoma"/>
                <a:cs typeface="Tahoma"/>
              </a:rPr>
              <a:t>(</a:t>
            </a:r>
            <a:r>
              <a:rPr lang="en-US" sz="1100" i="1" spc="40" dirty="0">
                <a:latin typeface="Calibri"/>
                <a:cs typeface="Calibri"/>
              </a:rPr>
              <a:t>t,</a:t>
            </a:r>
            <a:r>
              <a:rPr lang="en-US" sz="1100" i="1" spc="-85" dirty="0">
                <a:latin typeface="Calibri"/>
                <a:cs typeface="Calibri"/>
              </a:rPr>
              <a:t> </a:t>
            </a:r>
            <a:r>
              <a:rPr lang="en-US" sz="1100" i="1" spc="-30" dirty="0">
                <a:latin typeface="Calibri"/>
                <a:cs typeface="Calibri"/>
              </a:rPr>
              <a:t>a</a:t>
            </a:r>
            <a:r>
              <a:rPr lang="en-US" sz="1100" spc="-30" dirty="0">
                <a:latin typeface="Tahoma"/>
                <a:cs typeface="Tahoma"/>
              </a:rPr>
              <a:t>)</a:t>
            </a:r>
            <a:r>
              <a:rPr lang="en-US" sz="1100" spc="-30" dirty="0">
                <a:latin typeface="Trebuchet MS"/>
                <a:cs typeface="Trebuchet MS"/>
              </a:rPr>
              <a:t>.</a:t>
            </a:r>
            <a:endParaRPr lang="en-US" sz="1100" dirty="0">
              <a:latin typeface="Trebuchet MS"/>
              <a:cs typeface="Trebuchet MS"/>
            </a:endParaRPr>
          </a:p>
          <a:p>
            <a:pPr marL="308610" indent="-207645">
              <a:lnSpc>
                <a:spcPct val="100000"/>
              </a:lnSpc>
              <a:spcBef>
                <a:spcPts val="915"/>
              </a:spcBef>
              <a:buFont typeface="SimSun-ExtB"/>
              <a:buChar char="•"/>
              <a:tabLst>
                <a:tab pos="309245" algn="l"/>
              </a:tabLst>
            </a:pPr>
            <a:r>
              <a:rPr lang="en-US" sz="1100" spc="-30" dirty="0">
                <a:latin typeface="Trebuchet MS"/>
                <a:cs typeface="Trebuchet MS"/>
              </a:rPr>
              <a:t>Third,</a:t>
            </a:r>
            <a:r>
              <a:rPr lang="en-US" sz="1100" spc="60" dirty="0">
                <a:latin typeface="Trebuchet MS"/>
                <a:cs typeface="Trebuchet MS"/>
              </a:rPr>
              <a:t> </a:t>
            </a:r>
            <a:r>
              <a:rPr lang="en-US" sz="1100" spc="-140" dirty="0">
                <a:latin typeface="Trebuchet MS"/>
                <a:cs typeface="Trebuchet MS"/>
              </a:rPr>
              <a:t>we</a:t>
            </a:r>
            <a:r>
              <a:rPr lang="en-US" sz="1100" spc="60" dirty="0">
                <a:latin typeface="Trebuchet MS"/>
                <a:cs typeface="Trebuchet MS"/>
              </a:rPr>
              <a:t> </a:t>
            </a:r>
            <a:r>
              <a:rPr lang="en-US" sz="1100" spc="-70" dirty="0">
                <a:latin typeface="Trebuchet MS"/>
                <a:cs typeface="Trebuchet MS"/>
              </a:rPr>
              <a:t>have</a:t>
            </a:r>
            <a:r>
              <a:rPr lang="en-US" sz="1100" spc="60" dirty="0">
                <a:latin typeface="Trebuchet MS"/>
                <a:cs typeface="Trebuchet MS"/>
              </a:rPr>
              <a:t> </a:t>
            </a:r>
            <a:r>
              <a:rPr lang="en-US" sz="1100" spc="-45" dirty="0">
                <a:latin typeface="Trebuchet MS"/>
                <a:cs typeface="Trebuchet MS"/>
              </a:rPr>
              <a:t>that</a:t>
            </a:r>
            <a:r>
              <a:rPr lang="en-US" sz="1100" spc="65" dirty="0">
                <a:latin typeface="Trebuchet MS"/>
                <a:cs typeface="Trebuchet MS"/>
              </a:rPr>
              <a:t> </a:t>
            </a:r>
            <a:r>
              <a:rPr lang="en-US" sz="1100" i="1" spc="85" dirty="0" err="1">
                <a:latin typeface="Calibri"/>
                <a:cs typeface="Calibri"/>
              </a:rPr>
              <a:t>p</a:t>
            </a:r>
            <a:r>
              <a:rPr lang="en-US" sz="1200" i="1" spc="127" baseline="-12077" dirty="0" err="1">
                <a:latin typeface="Calibri"/>
                <a:cs typeface="Calibri"/>
              </a:rPr>
              <a:t>u</a:t>
            </a:r>
            <a:r>
              <a:rPr lang="en-US" sz="1200" i="1" spc="412" baseline="-12077" dirty="0">
                <a:latin typeface="Calibri"/>
                <a:cs typeface="Calibri"/>
              </a:rPr>
              <a:t> </a:t>
            </a:r>
            <a:r>
              <a:rPr lang="en-US" sz="1100" spc="-335" dirty="0">
                <a:latin typeface="SimSun-ExtB"/>
                <a:cs typeface="SimSun-ExtB"/>
              </a:rPr>
              <a:t>≥</a:t>
            </a:r>
            <a:r>
              <a:rPr lang="en-US" sz="1100" spc="-350" dirty="0">
                <a:latin typeface="SimSun-ExtB"/>
                <a:cs typeface="SimSun-ExtB"/>
              </a:rPr>
              <a:t> </a:t>
            </a:r>
            <a:r>
              <a:rPr lang="en-US" sz="1100" i="1" spc="80" dirty="0" err="1">
                <a:latin typeface="Calibri"/>
                <a:cs typeface="Calibri"/>
              </a:rPr>
              <a:t>p</a:t>
            </a:r>
            <a:r>
              <a:rPr lang="en-US" sz="1200" i="1" spc="120" baseline="-12077" dirty="0" err="1">
                <a:latin typeface="Calibri"/>
                <a:cs typeface="Calibri"/>
              </a:rPr>
              <a:t>s</a:t>
            </a:r>
            <a:r>
              <a:rPr lang="en-US" sz="1200" i="1" spc="555" baseline="-12077" dirty="0">
                <a:latin typeface="Calibri"/>
                <a:cs typeface="Calibri"/>
              </a:rPr>
              <a:t> </a:t>
            </a:r>
            <a:r>
              <a:rPr lang="en-US" sz="1100" spc="-70" dirty="0">
                <a:latin typeface="Trebuchet MS"/>
                <a:cs typeface="Trebuchet MS"/>
              </a:rPr>
              <a:t>because</a:t>
            </a:r>
            <a:r>
              <a:rPr lang="en-US" sz="1100" spc="60" dirty="0">
                <a:latin typeface="Trebuchet MS"/>
                <a:cs typeface="Trebuchet MS"/>
              </a:rPr>
              <a:t> </a:t>
            </a:r>
            <a:r>
              <a:rPr lang="en-US" sz="1100" i="1" spc="140" dirty="0">
                <a:latin typeface="Calibri"/>
                <a:cs typeface="Calibri"/>
              </a:rPr>
              <a:t>s</a:t>
            </a:r>
            <a:r>
              <a:rPr lang="en-US" sz="1100" i="1" spc="185" dirty="0">
                <a:latin typeface="Calibri"/>
                <a:cs typeface="Calibri"/>
              </a:rPr>
              <a:t> </a:t>
            </a:r>
            <a:r>
              <a:rPr lang="en-US" sz="1100" spc="-70" dirty="0">
                <a:latin typeface="Trebuchet MS"/>
                <a:cs typeface="Trebuchet MS"/>
              </a:rPr>
              <a:t>was</a:t>
            </a:r>
            <a:r>
              <a:rPr lang="en-US" sz="1100" spc="60" dirty="0">
                <a:latin typeface="Trebuchet MS"/>
                <a:cs typeface="Trebuchet MS"/>
              </a:rPr>
              <a:t> </a:t>
            </a:r>
            <a:r>
              <a:rPr lang="en-US" sz="1100" spc="-75" dirty="0">
                <a:latin typeface="Trebuchet MS"/>
                <a:cs typeface="Trebuchet MS"/>
              </a:rPr>
              <a:t>the</a:t>
            </a:r>
            <a:r>
              <a:rPr lang="en-US" sz="1100" spc="60" dirty="0">
                <a:latin typeface="Trebuchet MS"/>
                <a:cs typeface="Trebuchet MS"/>
              </a:rPr>
              <a:t> </a:t>
            </a:r>
            <a:r>
              <a:rPr lang="en-US" sz="1100" spc="-45" dirty="0">
                <a:latin typeface="Trebuchet MS"/>
                <a:cs typeface="Trebuchet MS"/>
              </a:rPr>
              <a:t>minimum</a:t>
            </a:r>
            <a:r>
              <a:rPr lang="en-US" sz="1100" spc="65" dirty="0">
                <a:latin typeface="Trebuchet MS"/>
                <a:cs typeface="Trebuchet MS"/>
              </a:rPr>
              <a:t> </a:t>
            </a:r>
            <a:r>
              <a:rPr lang="en-US" sz="1100" spc="-45" dirty="0">
                <a:latin typeface="Trebuchet MS"/>
                <a:cs typeface="Trebuchet MS"/>
              </a:rPr>
              <a:t>cost</a:t>
            </a:r>
            <a:r>
              <a:rPr lang="en-US" sz="1100" spc="60" dirty="0">
                <a:latin typeface="Trebuchet MS"/>
                <a:cs typeface="Trebuchet MS"/>
              </a:rPr>
              <a:t> </a:t>
            </a:r>
            <a:r>
              <a:rPr lang="en-US" sz="1100" spc="-65" dirty="0">
                <a:latin typeface="Trebuchet MS"/>
                <a:cs typeface="Trebuchet MS"/>
              </a:rPr>
              <a:t>state</a:t>
            </a:r>
            <a:r>
              <a:rPr lang="en-US" sz="1100" spc="60" dirty="0">
                <a:latin typeface="Trebuchet MS"/>
                <a:cs typeface="Trebuchet MS"/>
              </a:rPr>
              <a:t> </a:t>
            </a:r>
            <a:r>
              <a:rPr lang="en-US" sz="1100" spc="-40" dirty="0">
                <a:latin typeface="Trebuchet MS"/>
                <a:cs typeface="Trebuchet MS"/>
              </a:rPr>
              <a:t>on</a:t>
            </a:r>
            <a:r>
              <a:rPr lang="en-US" sz="1100" spc="65" dirty="0">
                <a:latin typeface="Trebuchet MS"/>
                <a:cs typeface="Trebuchet MS"/>
              </a:rPr>
              <a:t> </a:t>
            </a:r>
            <a:r>
              <a:rPr lang="en-US" sz="1100" spc="-75" dirty="0">
                <a:latin typeface="Trebuchet MS"/>
                <a:cs typeface="Trebuchet MS"/>
              </a:rPr>
              <a:t>the</a:t>
            </a:r>
            <a:r>
              <a:rPr lang="en-US" sz="1100" spc="60" dirty="0">
                <a:latin typeface="Trebuchet MS"/>
                <a:cs typeface="Trebuchet MS"/>
              </a:rPr>
              <a:t> </a:t>
            </a:r>
            <a:r>
              <a:rPr lang="en-US" sz="1100" spc="-80" dirty="0">
                <a:latin typeface="Trebuchet MS"/>
                <a:cs typeface="Trebuchet MS"/>
              </a:rPr>
              <a:t>frontier.</a:t>
            </a:r>
            <a:endParaRPr lang="en-US" sz="1100" dirty="0">
              <a:latin typeface="Trebuchet MS"/>
              <a:cs typeface="Trebuchet MS"/>
            </a:endParaRPr>
          </a:p>
          <a:p>
            <a:pPr marL="308610" indent="-207645">
              <a:lnSpc>
                <a:spcPct val="100000"/>
              </a:lnSpc>
              <a:spcBef>
                <a:spcPts val="915"/>
              </a:spcBef>
              <a:buFont typeface="SimSun-ExtB"/>
              <a:buChar char="•"/>
              <a:tabLst>
                <a:tab pos="309245" algn="l"/>
              </a:tabLst>
            </a:pPr>
            <a:r>
              <a:rPr lang="en-US" sz="1100" spc="-30" dirty="0">
                <a:latin typeface="Trebuchet MS"/>
                <a:cs typeface="Trebuchet MS"/>
              </a:rPr>
              <a:t>Note</a:t>
            </a:r>
            <a:r>
              <a:rPr lang="en-US" sz="1100" spc="55" dirty="0">
                <a:latin typeface="Trebuchet MS"/>
                <a:cs typeface="Trebuchet MS"/>
              </a:rPr>
              <a:t> </a:t>
            </a:r>
            <a:r>
              <a:rPr lang="en-US" sz="1100" spc="-45" dirty="0">
                <a:latin typeface="Trebuchet MS"/>
                <a:cs typeface="Trebuchet MS"/>
              </a:rPr>
              <a:t>that</a:t>
            </a:r>
            <a:r>
              <a:rPr lang="en-US" sz="1100" spc="55" dirty="0">
                <a:latin typeface="Trebuchet MS"/>
                <a:cs typeface="Trebuchet MS"/>
              </a:rPr>
              <a:t> </a:t>
            </a:r>
            <a:r>
              <a:rPr lang="en-US" sz="1100" i="1" spc="80" dirty="0" err="1">
                <a:latin typeface="Calibri"/>
                <a:cs typeface="Calibri"/>
              </a:rPr>
              <a:t>p</a:t>
            </a:r>
            <a:r>
              <a:rPr lang="en-US" sz="1200" i="1" spc="120" baseline="-12077" dirty="0" err="1">
                <a:latin typeface="Calibri"/>
                <a:cs typeface="Calibri"/>
              </a:rPr>
              <a:t>s</a:t>
            </a:r>
            <a:r>
              <a:rPr lang="en-US" sz="1200" i="1" spc="540" baseline="-12077" dirty="0">
                <a:latin typeface="Calibri"/>
                <a:cs typeface="Calibri"/>
              </a:rPr>
              <a:t> </a:t>
            </a:r>
            <a:r>
              <a:rPr lang="en-US" sz="1100" spc="-50" dirty="0">
                <a:latin typeface="Trebuchet MS"/>
                <a:cs typeface="Trebuchet MS"/>
              </a:rPr>
              <a:t>is</a:t>
            </a:r>
            <a:r>
              <a:rPr lang="en-US" sz="1100" spc="55" dirty="0">
                <a:latin typeface="Trebuchet MS"/>
                <a:cs typeface="Trebuchet MS"/>
              </a:rPr>
              <a:t> </a:t>
            </a:r>
            <a:r>
              <a:rPr lang="en-US" sz="1100" spc="-75" dirty="0">
                <a:latin typeface="Trebuchet MS"/>
                <a:cs typeface="Trebuchet MS"/>
              </a:rPr>
              <a:t>the</a:t>
            </a:r>
            <a:r>
              <a:rPr lang="en-US" sz="1100" spc="55" dirty="0">
                <a:latin typeface="Trebuchet MS"/>
                <a:cs typeface="Trebuchet MS"/>
              </a:rPr>
              <a:t> </a:t>
            </a:r>
            <a:r>
              <a:rPr lang="en-US" sz="1100" spc="-45" dirty="0">
                <a:latin typeface="Trebuchet MS"/>
                <a:cs typeface="Trebuchet MS"/>
              </a:rPr>
              <a:t>cost</a:t>
            </a:r>
            <a:r>
              <a:rPr lang="en-US" sz="1100" spc="55" dirty="0">
                <a:latin typeface="Trebuchet MS"/>
                <a:cs typeface="Trebuchet MS"/>
              </a:rPr>
              <a:t> </a:t>
            </a:r>
            <a:r>
              <a:rPr lang="en-US" sz="1100" spc="-70" dirty="0">
                <a:latin typeface="Trebuchet MS"/>
                <a:cs typeface="Trebuchet MS"/>
              </a:rPr>
              <a:t>of</a:t>
            </a:r>
            <a:r>
              <a:rPr lang="en-US" sz="1100" spc="55" dirty="0">
                <a:latin typeface="Trebuchet MS"/>
                <a:cs typeface="Trebuchet MS"/>
              </a:rPr>
              <a:t> </a:t>
            </a:r>
            <a:r>
              <a:rPr lang="en-US" sz="1100" spc="-75" dirty="0">
                <a:latin typeface="Trebuchet MS"/>
                <a:cs typeface="Trebuchet MS"/>
              </a:rPr>
              <a:t>the</a:t>
            </a:r>
            <a:r>
              <a:rPr lang="en-US" sz="1100" spc="55" dirty="0">
                <a:latin typeface="Trebuchet MS"/>
                <a:cs typeface="Trebuchet MS"/>
              </a:rPr>
              <a:t> </a:t>
            </a:r>
            <a:r>
              <a:rPr lang="en-US" sz="1100" spc="-80" dirty="0">
                <a:latin typeface="Trebuchet MS"/>
                <a:cs typeface="Trebuchet MS"/>
              </a:rPr>
              <a:t>blue</a:t>
            </a:r>
            <a:r>
              <a:rPr lang="en-US" sz="1100" spc="60" dirty="0">
                <a:latin typeface="Trebuchet MS"/>
                <a:cs typeface="Trebuchet MS"/>
              </a:rPr>
              <a:t> </a:t>
            </a:r>
            <a:r>
              <a:rPr lang="en-US" sz="1100" spc="-65" dirty="0">
                <a:latin typeface="Trebuchet MS"/>
                <a:cs typeface="Trebuchet MS"/>
              </a:rPr>
              <a:t>path.</a:t>
            </a:r>
            <a:endParaRPr lang="en-US" sz="1100" dirty="0">
              <a:latin typeface="Trebuchet MS"/>
              <a:cs typeface="Trebuchet MS"/>
            </a:endParaRPr>
          </a:p>
          <a:p>
            <a:pPr marL="219710" indent="-207645">
              <a:lnSpc>
                <a:spcPct val="100000"/>
              </a:lnSpc>
              <a:spcBef>
                <a:spcPts val="440"/>
              </a:spcBef>
              <a:buFont typeface="SimSun-ExtB"/>
              <a:buChar char="•"/>
              <a:tabLst>
                <a:tab pos="220345" algn="l"/>
              </a:tabLst>
            </a:pPr>
            <a:endParaRPr lang="en-US" sz="1100" dirty="0">
              <a:latin typeface="Trebuchet MS"/>
              <a:cs typeface="Trebuchet MS"/>
            </a:endParaRPr>
          </a:p>
        </p:txBody>
      </p:sp>
    </p:spTree>
    <p:extLst>
      <p:ext uri="{BB962C8B-B14F-4D97-AF65-F5344CB8AC3E}">
        <p14:creationId xmlns:p14="http://schemas.microsoft.com/office/powerpoint/2010/main" val="19292365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3210" indent="-207645">
              <a:lnSpc>
                <a:spcPct val="100000"/>
              </a:lnSpc>
              <a:spcBef>
                <a:spcPts val="440"/>
              </a:spcBef>
              <a:buFont typeface="SimSun-ExtB"/>
              <a:buChar char="•"/>
              <a:tabLst>
                <a:tab pos="283845" algn="l"/>
              </a:tabLst>
            </a:pPr>
            <a:r>
              <a:rPr lang="en-US" sz="1100" spc="170" dirty="0">
                <a:latin typeface="Trebuchet MS"/>
                <a:cs typeface="Trebuchet MS"/>
              </a:rPr>
              <a:t>DP</a:t>
            </a:r>
            <a:r>
              <a:rPr lang="en-US" sz="1100" spc="65" dirty="0">
                <a:latin typeface="Trebuchet MS"/>
                <a:cs typeface="Trebuchet MS"/>
              </a:rPr>
              <a:t> </a:t>
            </a:r>
            <a:r>
              <a:rPr lang="en-US" sz="1100" spc="-50" dirty="0">
                <a:latin typeface="Trebuchet MS"/>
                <a:cs typeface="Trebuchet MS"/>
              </a:rPr>
              <a:t>and</a:t>
            </a:r>
            <a:r>
              <a:rPr lang="en-US" sz="1100" spc="65" dirty="0">
                <a:latin typeface="Trebuchet MS"/>
                <a:cs typeface="Trebuchet MS"/>
              </a:rPr>
              <a:t> </a:t>
            </a:r>
            <a:r>
              <a:rPr lang="en-US" sz="1100" spc="100" dirty="0">
                <a:latin typeface="Trebuchet MS"/>
                <a:cs typeface="Trebuchet MS"/>
              </a:rPr>
              <a:t>UCS</a:t>
            </a:r>
            <a:r>
              <a:rPr lang="en-US" sz="1100" spc="65" dirty="0">
                <a:latin typeface="Trebuchet MS"/>
                <a:cs typeface="Trebuchet MS"/>
              </a:rPr>
              <a:t> </a:t>
            </a:r>
            <a:r>
              <a:rPr lang="en-US" sz="1100" spc="-70" dirty="0">
                <a:latin typeface="Trebuchet MS"/>
                <a:cs typeface="Trebuchet MS"/>
              </a:rPr>
              <a:t>have</a:t>
            </a:r>
            <a:r>
              <a:rPr lang="en-US" sz="1100" spc="60" dirty="0">
                <a:latin typeface="Trebuchet MS"/>
                <a:cs typeface="Trebuchet MS"/>
              </a:rPr>
              <a:t> </a:t>
            </a:r>
            <a:r>
              <a:rPr lang="en-US" sz="1100" spc="-70" dirty="0">
                <a:latin typeface="Trebuchet MS"/>
                <a:cs typeface="Trebuchet MS"/>
              </a:rPr>
              <a:t>complementary</a:t>
            </a:r>
            <a:r>
              <a:rPr lang="en-US" sz="1100" spc="65" dirty="0">
                <a:latin typeface="Trebuchet MS"/>
                <a:cs typeface="Trebuchet MS"/>
              </a:rPr>
              <a:t> </a:t>
            </a:r>
            <a:r>
              <a:rPr lang="en-US" sz="1100" spc="-45" dirty="0">
                <a:latin typeface="Trebuchet MS"/>
                <a:cs typeface="Trebuchet MS"/>
              </a:rPr>
              <a:t>strengths</a:t>
            </a:r>
            <a:r>
              <a:rPr lang="en-US" sz="1100" spc="65" dirty="0">
                <a:latin typeface="Trebuchet MS"/>
                <a:cs typeface="Trebuchet MS"/>
              </a:rPr>
              <a:t> </a:t>
            </a:r>
            <a:r>
              <a:rPr lang="en-US" sz="1100" spc="-50" dirty="0">
                <a:latin typeface="Trebuchet MS"/>
                <a:cs typeface="Trebuchet MS"/>
              </a:rPr>
              <a:t>and</a:t>
            </a:r>
            <a:r>
              <a:rPr lang="en-US" sz="1100" spc="65" dirty="0">
                <a:latin typeface="Trebuchet MS"/>
                <a:cs typeface="Trebuchet MS"/>
              </a:rPr>
              <a:t> </a:t>
            </a:r>
            <a:r>
              <a:rPr lang="en-US" sz="1100" spc="-80" dirty="0">
                <a:latin typeface="Trebuchet MS"/>
                <a:cs typeface="Trebuchet MS"/>
              </a:rPr>
              <a:t>weaknesses;</a:t>
            </a:r>
            <a:r>
              <a:rPr lang="en-US" sz="1100" spc="65" dirty="0">
                <a:latin typeface="Trebuchet MS"/>
                <a:cs typeface="Trebuchet MS"/>
              </a:rPr>
              <a:t> </a:t>
            </a:r>
            <a:r>
              <a:rPr lang="en-US" sz="1100" spc="-80" dirty="0">
                <a:latin typeface="Trebuchet MS"/>
                <a:cs typeface="Trebuchet MS"/>
              </a:rPr>
              <a:t>neither</a:t>
            </a:r>
            <a:r>
              <a:rPr lang="en-US" sz="1100" spc="65" dirty="0">
                <a:latin typeface="Trebuchet MS"/>
                <a:cs typeface="Trebuchet MS"/>
              </a:rPr>
              <a:t> </a:t>
            </a:r>
            <a:r>
              <a:rPr lang="en-US" sz="1100" spc="-60" dirty="0">
                <a:latin typeface="Trebuchet MS"/>
                <a:cs typeface="Trebuchet MS"/>
              </a:rPr>
              <a:t>dominates</a:t>
            </a:r>
            <a:r>
              <a:rPr lang="en-US" sz="1100" spc="65" dirty="0">
                <a:latin typeface="Trebuchet MS"/>
                <a:cs typeface="Trebuchet MS"/>
              </a:rPr>
              <a:t> </a:t>
            </a:r>
            <a:r>
              <a:rPr lang="en-US" sz="1100" spc="-75" dirty="0">
                <a:latin typeface="Trebuchet MS"/>
                <a:cs typeface="Trebuchet MS"/>
              </a:rPr>
              <a:t>the</a:t>
            </a:r>
            <a:r>
              <a:rPr lang="en-US" sz="1100" spc="65" dirty="0">
                <a:latin typeface="Trebuchet MS"/>
                <a:cs typeface="Trebuchet MS"/>
              </a:rPr>
              <a:t> </a:t>
            </a:r>
            <a:r>
              <a:rPr lang="en-US" sz="1100" spc="-80" dirty="0">
                <a:latin typeface="Trebuchet MS"/>
                <a:cs typeface="Trebuchet MS"/>
              </a:rPr>
              <a:t>other.</a:t>
            </a:r>
            <a:endParaRPr lang="en-US" sz="1100" dirty="0">
              <a:latin typeface="Trebuchet MS"/>
              <a:cs typeface="Trebuchet MS"/>
            </a:endParaRPr>
          </a:p>
          <a:p>
            <a:pPr marL="283210" marR="68580" indent="-207645" algn="just">
              <a:lnSpc>
                <a:spcPct val="102000"/>
              </a:lnSpc>
              <a:spcBef>
                <a:spcPts val="310"/>
              </a:spcBef>
              <a:buFont typeface="SimSun-ExtB"/>
              <a:buChar char="•"/>
              <a:tabLst>
                <a:tab pos="283845" algn="l"/>
              </a:tabLst>
            </a:pPr>
            <a:r>
              <a:rPr lang="en-US" sz="1100" spc="170" dirty="0">
                <a:latin typeface="Trebuchet MS"/>
                <a:cs typeface="Trebuchet MS"/>
              </a:rPr>
              <a:t>DP </a:t>
            </a:r>
            <a:r>
              <a:rPr lang="en-US" sz="1100" spc="-55" dirty="0">
                <a:latin typeface="Trebuchet MS"/>
                <a:cs typeface="Trebuchet MS"/>
              </a:rPr>
              <a:t>can </a:t>
            </a:r>
            <a:r>
              <a:rPr lang="en-US" sz="1100" spc="-70" dirty="0">
                <a:latin typeface="Trebuchet MS"/>
                <a:cs typeface="Trebuchet MS"/>
              </a:rPr>
              <a:t>handle </a:t>
            </a:r>
            <a:r>
              <a:rPr lang="en-US" sz="1100" spc="-65" dirty="0">
                <a:latin typeface="Trebuchet MS"/>
                <a:cs typeface="Trebuchet MS"/>
              </a:rPr>
              <a:t>negative </a:t>
            </a:r>
            <a:r>
              <a:rPr lang="en-US" sz="1100" spc="-55" dirty="0">
                <a:latin typeface="Trebuchet MS"/>
                <a:cs typeface="Trebuchet MS"/>
              </a:rPr>
              <a:t>action </a:t>
            </a:r>
            <a:r>
              <a:rPr lang="en-US" sz="1100" spc="-60" dirty="0">
                <a:latin typeface="Trebuchet MS"/>
                <a:cs typeface="Trebuchet MS"/>
              </a:rPr>
              <a:t>costs, </a:t>
            </a:r>
            <a:r>
              <a:rPr lang="en-US" sz="1100" spc="-45" dirty="0">
                <a:latin typeface="Trebuchet MS"/>
                <a:cs typeface="Trebuchet MS"/>
              </a:rPr>
              <a:t>but </a:t>
            </a:r>
            <a:r>
              <a:rPr lang="en-US" sz="1100" spc="-50" dirty="0">
                <a:latin typeface="Trebuchet MS"/>
                <a:cs typeface="Trebuchet MS"/>
              </a:rPr>
              <a:t>is </a:t>
            </a:r>
            <a:r>
              <a:rPr lang="en-US" sz="1100" spc="-75" dirty="0">
                <a:latin typeface="Trebuchet MS"/>
                <a:cs typeface="Trebuchet MS"/>
              </a:rPr>
              <a:t>restricted </a:t>
            </a:r>
            <a:r>
              <a:rPr lang="en-US" sz="1100" spc="-45" dirty="0">
                <a:latin typeface="Trebuchet MS"/>
                <a:cs typeface="Trebuchet MS"/>
              </a:rPr>
              <a:t>to </a:t>
            </a:r>
            <a:r>
              <a:rPr lang="en-US" sz="1100" spc="-65" dirty="0">
                <a:latin typeface="Trebuchet MS"/>
                <a:cs typeface="Trebuchet MS"/>
              </a:rPr>
              <a:t>acyclic </a:t>
            </a:r>
            <a:r>
              <a:rPr lang="en-US" sz="1100" spc="-50" dirty="0">
                <a:latin typeface="Trebuchet MS"/>
                <a:cs typeface="Trebuchet MS"/>
              </a:rPr>
              <a:t>graphs.</a:t>
            </a:r>
            <a:r>
              <a:rPr lang="en-US" sz="1100" spc="-45" dirty="0">
                <a:latin typeface="Trebuchet MS"/>
                <a:cs typeface="Trebuchet MS"/>
              </a:rPr>
              <a:t> </a:t>
            </a:r>
            <a:r>
              <a:rPr lang="en-US" sz="1100" spc="-20" dirty="0">
                <a:latin typeface="Trebuchet MS"/>
                <a:cs typeface="Trebuchet MS"/>
              </a:rPr>
              <a:t>It </a:t>
            </a:r>
            <a:r>
              <a:rPr lang="en-US" sz="1100" spc="-55" dirty="0">
                <a:latin typeface="Trebuchet MS"/>
                <a:cs typeface="Trebuchet MS"/>
              </a:rPr>
              <a:t>also </a:t>
            </a:r>
            <a:r>
              <a:rPr lang="en-US" sz="1100" spc="-85" dirty="0">
                <a:latin typeface="Trebuchet MS"/>
                <a:cs typeface="Trebuchet MS"/>
              </a:rPr>
              <a:t>explores </a:t>
            </a:r>
            <a:r>
              <a:rPr lang="en-US" sz="1100" spc="-75" dirty="0">
                <a:latin typeface="Trebuchet MS"/>
                <a:cs typeface="Trebuchet MS"/>
              </a:rPr>
              <a:t>all </a:t>
            </a:r>
            <a:r>
              <a:rPr lang="en-US" sz="1100" i="1" spc="285" dirty="0">
                <a:latin typeface="Trebuchet MS"/>
                <a:cs typeface="Trebuchet MS"/>
              </a:rPr>
              <a:t>N </a:t>
            </a:r>
            <a:r>
              <a:rPr lang="en-US" sz="1100" spc="-80" dirty="0">
                <a:latin typeface="Trebuchet MS"/>
                <a:cs typeface="Trebuchet MS"/>
              </a:rPr>
              <a:t>reachable </a:t>
            </a:r>
            <a:r>
              <a:rPr lang="en-US" sz="1100" spc="-75" dirty="0">
                <a:latin typeface="Trebuchet MS"/>
                <a:cs typeface="Trebuchet MS"/>
              </a:rPr>
              <a:t> </a:t>
            </a:r>
            <a:r>
              <a:rPr lang="en-US" sz="1100" spc="-60" dirty="0">
                <a:latin typeface="Trebuchet MS"/>
                <a:cs typeface="Trebuchet MS"/>
              </a:rPr>
              <a:t>states</a:t>
            </a:r>
            <a:r>
              <a:rPr lang="en-US" sz="1100" spc="60" dirty="0">
                <a:latin typeface="Trebuchet MS"/>
                <a:cs typeface="Trebuchet MS"/>
              </a:rPr>
              <a:t> </a:t>
            </a:r>
            <a:r>
              <a:rPr lang="en-US" sz="1100" spc="-60" dirty="0">
                <a:latin typeface="Trebuchet MS"/>
                <a:cs typeface="Trebuchet MS"/>
              </a:rPr>
              <a:t>from</a:t>
            </a:r>
            <a:r>
              <a:rPr lang="en-US" sz="1100" spc="60" dirty="0">
                <a:latin typeface="Trebuchet MS"/>
                <a:cs typeface="Trebuchet MS"/>
              </a:rPr>
              <a:t> </a:t>
            </a:r>
            <a:r>
              <a:rPr lang="en-US" sz="1100" i="1" spc="-10" dirty="0" err="1">
                <a:latin typeface="Trebuchet MS"/>
                <a:cs typeface="Trebuchet MS"/>
              </a:rPr>
              <a:t>s</a:t>
            </a:r>
            <a:r>
              <a:rPr lang="en-US" sz="1200" spc="-15" baseline="-12077" dirty="0" err="1">
                <a:latin typeface="Trebuchet MS"/>
                <a:cs typeface="Trebuchet MS"/>
              </a:rPr>
              <a:t>start</a:t>
            </a:r>
            <a:r>
              <a:rPr lang="en-US" sz="1100" spc="-10" dirty="0">
                <a:latin typeface="Trebuchet MS"/>
                <a:cs typeface="Trebuchet MS"/>
              </a:rPr>
              <a:t>,</a:t>
            </a:r>
            <a:r>
              <a:rPr lang="en-US" sz="1100" spc="65" dirty="0">
                <a:latin typeface="Trebuchet MS"/>
                <a:cs typeface="Trebuchet MS"/>
              </a:rPr>
              <a:t> </a:t>
            </a:r>
            <a:r>
              <a:rPr lang="en-US" sz="1100" spc="-55" dirty="0">
                <a:latin typeface="Trebuchet MS"/>
                <a:cs typeface="Trebuchet MS"/>
              </a:rPr>
              <a:t>which</a:t>
            </a:r>
            <a:r>
              <a:rPr lang="en-US" sz="1100" spc="60" dirty="0">
                <a:latin typeface="Trebuchet MS"/>
                <a:cs typeface="Trebuchet MS"/>
              </a:rPr>
              <a:t> </a:t>
            </a:r>
            <a:r>
              <a:rPr lang="en-US" sz="1100" spc="-50" dirty="0">
                <a:latin typeface="Trebuchet MS"/>
                <a:cs typeface="Trebuchet MS"/>
              </a:rPr>
              <a:t>is</a:t>
            </a:r>
            <a:r>
              <a:rPr lang="en-US" sz="1100" spc="60" dirty="0">
                <a:latin typeface="Trebuchet MS"/>
                <a:cs typeface="Trebuchet MS"/>
              </a:rPr>
              <a:t> </a:t>
            </a:r>
            <a:r>
              <a:rPr lang="en-US" sz="1100" spc="-90" dirty="0">
                <a:latin typeface="Trebuchet MS"/>
                <a:cs typeface="Trebuchet MS"/>
              </a:rPr>
              <a:t>inefficient.</a:t>
            </a:r>
            <a:r>
              <a:rPr lang="en-US" sz="1100" spc="245" dirty="0">
                <a:latin typeface="Trebuchet MS"/>
                <a:cs typeface="Trebuchet MS"/>
              </a:rPr>
              <a:t> </a:t>
            </a:r>
            <a:r>
              <a:rPr lang="en-US" sz="1100" spc="10" dirty="0">
                <a:latin typeface="Trebuchet MS"/>
                <a:cs typeface="Trebuchet MS"/>
              </a:rPr>
              <a:t>This</a:t>
            </a:r>
            <a:r>
              <a:rPr lang="en-US" sz="1100" spc="60" dirty="0">
                <a:latin typeface="Trebuchet MS"/>
                <a:cs typeface="Trebuchet MS"/>
              </a:rPr>
              <a:t> </a:t>
            </a:r>
            <a:r>
              <a:rPr lang="en-US" sz="1100" spc="-50" dirty="0">
                <a:latin typeface="Trebuchet MS"/>
                <a:cs typeface="Trebuchet MS"/>
              </a:rPr>
              <a:t>is</a:t>
            </a:r>
            <a:r>
              <a:rPr lang="en-US" sz="1100" spc="65" dirty="0">
                <a:latin typeface="Trebuchet MS"/>
                <a:cs typeface="Trebuchet MS"/>
              </a:rPr>
              <a:t> </a:t>
            </a:r>
            <a:r>
              <a:rPr lang="en-US" sz="1100" spc="-60" dirty="0">
                <a:latin typeface="Trebuchet MS"/>
                <a:cs typeface="Trebuchet MS"/>
              </a:rPr>
              <a:t>unavoidable</a:t>
            </a:r>
            <a:r>
              <a:rPr lang="en-US" sz="1100" spc="60" dirty="0">
                <a:latin typeface="Trebuchet MS"/>
                <a:cs typeface="Trebuchet MS"/>
              </a:rPr>
              <a:t> </a:t>
            </a:r>
            <a:r>
              <a:rPr lang="en-US" sz="1100" spc="-80" dirty="0">
                <a:latin typeface="Trebuchet MS"/>
                <a:cs typeface="Trebuchet MS"/>
              </a:rPr>
              <a:t>due</a:t>
            </a:r>
            <a:r>
              <a:rPr lang="en-US" sz="1100" spc="60" dirty="0">
                <a:latin typeface="Trebuchet MS"/>
                <a:cs typeface="Trebuchet MS"/>
              </a:rPr>
              <a:t> </a:t>
            </a:r>
            <a:r>
              <a:rPr lang="en-US" sz="1100" spc="-45" dirty="0">
                <a:latin typeface="Trebuchet MS"/>
                <a:cs typeface="Trebuchet MS"/>
              </a:rPr>
              <a:t>to</a:t>
            </a:r>
            <a:r>
              <a:rPr lang="en-US" sz="1100" spc="65" dirty="0">
                <a:latin typeface="Trebuchet MS"/>
                <a:cs typeface="Trebuchet MS"/>
              </a:rPr>
              <a:t> </a:t>
            </a:r>
            <a:r>
              <a:rPr lang="en-US" sz="1100" spc="-65" dirty="0">
                <a:latin typeface="Trebuchet MS"/>
                <a:cs typeface="Trebuchet MS"/>
              </a:rPr>
              <a:t>negative</a:t>
            </a:r>
            <a:r>
              <a:rPr lang="en-US" sz="1100" spc="60" dirty="0">
                <a:latin typeface="Trebuchet MS"/>
                <a:cs typeface="Trebuchet MS"/>
              </a:rPr>
              <a:t> </a:t>
            </a:r>
            <a:r>
              <a:rPr lang="en-US" sz="1100" spc="-55" dirty="0">
                <a:latin typeface="Trebuchet MS"/>
                <a:cs typeface="Trebuchet MS"/>
              </a:rPr>
              <a:t>action</a:t>
            </a:r>
            <a:r>
              <a:rPr lang="en-US" sz="1100" spc="65" dirty="0">
                <a:latin typeface="Trebuchet MS"/>
                <a:cs typeface="Trebuchet MS"/>
              </a:rPr>
              <a:t> </a:t>
            </a:r>
            <a:r>
              <a:rPr lang="en-US" sz="1100" spc="-60" dirty="0">
                <a:latin typeface="Trebuchet MS"/>
                <a:cs typeface="Trebuchet MS"/>
              </a:rPr>
              <a:t>costs.</a:t>
            </a:r>
            <a:endParaRPr lang="en-US" sz="1100" dirty="0">
              <a:latin typeface="Trebuchet MS"/>
              <a:cs typeface="Trebuchet MS"/>
            </a:endParaRPr>
          </a:p>
          <a:p>
            <a:pPr marL="283210" marR="67945" indent="-207645" algn="just">
              <a:lnSpc>
                <a:spcPts val="1960"/>
              </a:lnSpc>
              <a:spcBef>
                <a:spcPts val="65"/>
              </a:spcBef>
              <a:buFont typeface="SimSun-ExtB"/>
              <a:buChar char="•"/>
              <a:tabLst>
                <a:tab pos="283845" algn="l"/>
              </a:tabLst>
            </a:pPr>
            <a:r>
              <a:rPr lang="en-US" sz="1100" spc="100" dirty="0">
                <a:latin typeface="Trebuchet MS"/>
                <a:cs typeface="Trebuchet MS"/>
              </a:rPr>
              <a:t>UCS </a:t>
            </a:r>
            <a:r>
              <a:rPr lang="en-US" sz="1100" spc="-55" dirty="0">
                <a:latin typeface="Trebuchet MS"/>
                <a:cs typeface="Trebuchet MS"/>
              </a:rPr>
              <a:t>can </a:t>
            </a:r>
            <a:r>
              <a:rPr lang="en-US" sz="1100" spc="-70" dirty="0">
                <a:latin typeface="Trebuchet MS"/>
                <a:cs typeface="Trebuchet MS"/>
              </a:rPr>
              <a:t>handle </a:t>
            </a:r>
            <a:r>
              <a:rPr lang="en-US" sz="1100" spc="-65" dirty="0">
                <a:latin typeface="Trebuchet MS"/>
                <a:cs typeface="Trebuchet MS"/>
              </a:rPr>
              <a:t>cyclic </a:t>
            </a:r>
            <a:r>
              <a:rPr lang="en-US" sz="1100" spc="-50" dirty="0">
                <a:latin typeface="Trebuchet MS"/>
                <a:cs typeface="Trebuchet MS"/>
              </a:rPr>
              <a:t>graphs, </a:t>
            </a:r>
            <a:r>
              <a:rPr lang="en-US" sz="1100" spc="-45" dirty="0">
                <a:latin typeface="Trebuchet MS"/>
                <a:cs typeface="Trebuchet MS"/>
              </a:rPr>
              <a:t>but </a:t>
            </a:r>
            <a:r>
              <a:rPr lang="en-US" sz="1100" spc="-50" dirty="0">
                <a:latin typeface="Trebuchet MS"/>
                <a:cs typeface="Trebuchet MS"/>
              </a:rPr>
              <a:t>is </a:t>
            </a:r>
            <a:r>
              <a:rPr lang="en-US" sz="1100" spc="-75" dirty="0">
                <a:latin typeface="Trebuchet MS"/>
                <a:cs typeface="Trebuchet MS"/>
              </a:rPr>
              <a:t>restricted </a:t>
            </a:r>
            <a:r>
              <a:rPr lang="en-US" sz="1100" spc="-45" dirty="0">
                <a:latin typeface="Trebuchet MS"/>
                <a:cs typeface="Trebuchet MS"/>
              </a:rPr>
              <a:t>to </a:t>
            </a:r>
            <a:r>
              <a:rPr lang="en-US" sz="1100" spc="-60" dirty="0">
                <a:latin typeface="Trebuchet MS"/>
                <a:cs typeface="Trebuchet MS"/>
              </a:rPr>
              <a:t>non-negative </a:t>
            </a:r>
            <a:r>
              <a:rPr lang="en-US" sz="1100" spc="-55" dirty="0">
                <a:latin typeface="Trebuchet MS"/>
                <a:cs typeface="Trebuchet MS"/>
              </a:rPr>
              <a:t>action </a:t>
            </a:r>
            <a:r>
              <a:rPr lang="en-US" sz="1100" spc="-60" dirty="0">
                <a:latin typeface="Trebuchet MS"/>
                <a:cs typeface="Trebuchet MS"/>
              </a:rPr>
              <a:t>costs. </a:t>
            </a:r>
            <a:r>
              <a:rPr lang="en-US" sz="1100" spc="55" dirty="0">
                <a:latin typeface="Trebuchet MS"/>
                <a:cs typeface="Trebuchet MS"/>
              </a:rPr>
              <a:t>An </a:t>
            </a:r>
            <a:r>
              <a:rPr lang="en-US" sz="1100" spc="-55" dirty="0">
                <a:latin typeface="Trebuchet MS"/>
                <a:cs typeface="Trebuchet MS"/>
              </a:rPr>
              <a:t>advantage </a:t>
            </a:r>
            <a:r>
              <a:rPr lang="en-US" sz="1100" spc="-50" dirty="0">
                <a:latin typeface="Trebuchet MS"/>
                <a:cs typeface="Trebuchet MS"/>
              </a:rPr>
              <a:t>is </a:t>
            </a:r>
            <a:r>
              <a:rPr lang="en-US" sz="1100" spc="-45" dirty="0">
                <a:latin typeface="Trebuchet MS"/>
                <a:cs typeface="Trebuchet MS"/>
              </a:rPr>
              <a:t>that </a:t>
            </a:r>
            <a:r>
              <a:rPr lang="en-US" sz="1100" spc="-60" dirty="0">
                <a:latin typeface="Trebuchet MS"/>
                <a:cs typeface="Trebuchet MS"/>
              </a:rPr>
              <a:t>it </a:t>
            </a:r>
            <a:r>
              <a:rPr lang="en-US" sz="1100" spc="-50" dirty="0">
                <a:latin typeface="Trebuchet MS"/>
                <a:cs typeface="Trebuchet MS"/>
              </a:rPr>
              <a:t>only </a:t>
            </a:r>
            <a:r>
              <a:rPr lang="en-US" sz="1100" spc="-45" dirty="0">
                <a:latin typeface="Trebuchet MS"/>
                <a:cs typeface="Trebuchet MS"/>
              </a:rPr>
              <a:t> </a:t>
            </a:r>
            <a:r>
              <a:rPr lang="en-US" sz="1100" spc="-80" dirty="0">
                <a:latin typeface="Trebuchet MS"/>
                <a:cs typeface="Trebuchet MS"/>
              </a:rPr>
              <a:t>needs </a:t>
            </a:r>
            <a:r>
              <a:rPr lang="en-US" sz="1100" spc="-45" dirty="0">
                <a:latin typeface="Trebuchet MS"/>
                <a:cs typeface="Trebuchet MS"/>
              </a:rPr>
              <a:t>to </a:t>
            </a:r>
            <a:r>
              <a:rPr lang="en-US" sz="1100" spc="-90" dirty="0">
                <a:latin typeface="Trebuchet MS"/>
                <a:cs typeface="Trebuchet MS"/>
              </a:rPr>
              <a:t>explore </a:t>
            </a:r>
            <a:r>
              <a:rPr lang="en-US" sz="1100" i="1" spc="105" dirty="0">
                <a:latin typeface="Trebuchet MS"/>
                <a:cs typeface="Trebuchet MS"/>
              </a:rPr>
              <a:t>n </a:t>
            </a:r>
            <a:r>
              <a:rPr lang="en-US" sz="1100" spc="-70" dirty="0">
                <a:latin typeface="Trebuchet MS"/>
                <a:cs typeface="Trebuchet MS"/>
              </a:rPr>
              <a:t>states, </a:t>
            </a:r>
            <a:r>
              <a:rPr lang="en-US" sz="1100" spc="-95" dirty="0">
                <a:latin typeface="Trebuchet MS"/>
                <a:cs typeface="Trebuchet MS"/>
              </a:rPr>
              <a:t>where </a:t>
            </a:r>
            <a:r>
              <a:rPr lang="en-US" sz="1100" i="1" spc="105" dirty="0">
                <a:latin typeface="Trebuchet MS"/>
                <a:cs typeface="Trebuchet MS"/>
              </a:rPr>
              <a:t>n </a:t>
            </a:r>
            <a:r>
              <a:rPr lang="en-US" sz="1100" spc="-50" dirty="0">
                <a:latin typeface="Trebuchet MS"/>
                <a:cs typeface="Trebuchet MS"/>
              </a:rPr>
              <a:t>is </a:t>
            </a:r>
            <a:r>
              <a:rPr lang="en-US" sz="1100" spc="-75" dirty="0">
                <a:latin typeface="Trebuchet MS"/>
                <a:cs typeface="Trebuchet MS"/>
              </a:rPr>
              <a:t>the </a:t>
            </a:r>
            <a:r>
              <a:rPr lang="en-US" sz="1100" spc="-55" dirty="0">
                <a:latin typeface="Trebuchet MS"/>
                <a:cs typeface="Trebuchet MS"/>
              </a:rPr>
              <a:t>number </a:t>
            </a:r>
            <a:r>
              <a:rPr lang="en-US" sz="1100" spc="-70" dirty="0">
                <a:latin typeface="Trebuchet MS"/>
                <a:cs typeface="Trebuchet MS"/>
              </a:rPr>
              <a:t>of </a:t>
            </a:r>
            <a:r>
              <a:rPr lang="en-US" sz="1100" spc="-60" dirty="0">
                <a:latin typeface="Trebuchet MS"/>
                <a:cs typeface="Trebuchet MS"/>
              </a:rPr>
              <a:t>states </a:t>
            </a:r>
            <a:r>
              <a:rPr lang="en-US" sz="1100" spc="-55" dirty="0">
                <a:latin typeface="Trebuchet MS"/>
                <a:cs typeface="Trebuchet MS"/>
              </a:rPr>
              <a:t>which </a:t>
            </a:r>
            <a:r>
              <a:rPr lang="en-US" sz="1100" spc="-110" dirty="0">
                <a:latin typeface="Trebuchet MS"/>
                <a:cs typeface="Trebuchet MS"/>
              </a:rPr>
              <a:t>are </a:t>
            </a:r>
            <a:r>
              <a:rPr lang="en-US" sz="1100" spc="-80" dirty="0">
                <a:latin typeface="Trebuchet MS"/>
                <a:cs typeface="Trebuchet MS"/>
              </a:rPr>
              <a:t>cheaper </a:t>
            </a:r>
            <a:r>
              <a:rPr lang="en-US" sz="1100" spc="-45" dirty="0">
                <a:latin typeface="Trebuchet MS"/>
                <a:cs typeface="Trebuchet MS"/>
              </a:rPr>
              <a:t>to </a:t>
            </a:r>
            <a:r>
              <a:rPr lang="en-US" sz="1100" spc="-60" dirty="0">
                <a:latin typeface="Trebuchet MS"/>
                <a:cs typeface="Trebuchet MS"/>
              </a:rPr>
              <a:t>get </a:t>
            </a:r>
            <a:r>
              <a:rPr lang="en-US" sz="1100" spc="-45" dirty="0">
                <a:latin typeface="Trebuchet MS"/>
                <a:cs typeface="Trebuchet MS"/>
              </a:rPr>
              <a:t>to than any </a:t>
            </a:r>
            <a:r>
              <a:rPr lang="en-US" sz="1100" spc="-80" dirty="0">
                <a:latin typeface="Trebuchet MS"/>
                <a:cs typeface="Trebuchet MS"/>
              </a:rPr>
              <a:t>end state. </a:t>
            </a:r>
            <a:r>
              <a:rPr lang="en-US" sz="1100" spc="-75" dirty="0">
                <a:latin typeface="Trebuchet MS"/>
                <a:cs typeface="Trebuchet MS"/>
              </a:rPr>
              <a:t> </a:t>
            </a:r>
            <a:r>
              <a:rPr lang="en-US" sz="1100" spc="-80" dirty="0">
                <a:latin typeface="Trebuchet MS"/>
                <a:cs typeface="Trebuchet MS"/>
              </a:rPr>
              <a:t>However,</a:t>
            </a:r>
            <a:r>
              <a:rPr lang="en-US" sz="1100" spc="60" dirty="0">
                <a:latin typeface="Trebuchet MS"/>
                <a:cs typeface="Trebuchet MS"/>
              </a:rPr>
              <a:t> </a:t>
            </a:r>
            <a:r>
              <a:rPr lang="en-US" sz="1100" spc="-90" dirty="0">
                <a:latin typeface="Trebuchet MS"/>
                <a:cs typeface="Trebuchet MS"/>
              </a:rPr>
              <a:t>there</a:t>
            </a:r>
            <a:r>
              <a:rPr lang="en-US" sz="1100" spc="60" dirty="0">
                <a:latin typeface="Trebuchet MS"/>
                <a:cs typeface="Trebuchet MS"/>
              </a:rPr>
              <a:t> </a:t>
            </a:r>
            <a:r>
              <a:rPr lang="en-US" sz="1100" spc="-50" dirty="0">
                <a:latin typeface="Trebuchet MS"/>
                <a:cs typeface="Trebuchet MS"/>
              </a:rPr>
              <a:t>is</a:t>
            </a:r>
            <a:r>
              <a:rPr lang="en-US" sz="1100" spc="60" dirty="0">
                <a:latin typeface="Trebuchet MS"/>
                <a:cs typeface="Trebuchet MS"/>
              </a:rPr>
              <a:t> </a:t>
            </a:r>
            <a:r>
              <a:rPr lang="en-US" sz="1100" spc="-45" dirty="0">
                <a:latin typeface="Trebuchet MS"/>
                <a:cs typeface="Trebuchet MS"/>
              </a:rPr>
              <a:t>an</a:t>
            </a:r>
            <a:r>
              <a:rPr lang="en-US" sz="1100" spc="60" dirty="0">
                <a:latin typeface="Trebuchet MS"/>
                <a:cs typeface="Trebuchet MS"/>
              </a:rPr>
              <a:t> </a:t>
            </a:r>
            <a:r>
              <a:rPr lang="en-US" sz="1100" spc="-75" dirty="0">
                <a:latin typeface="Trebuchet MS"/>
                <a:cs typeface="Trebuchet MS"/>
              </a:rPr>
              <a:t>overhead</a:t>
            </a:r>
            <a:r>
              <a:rPr lang="en-US" sz="1100" spc="60" dirty="0">
                <a:latin typeface="Trebuchet MS"/>
                <a:cs typeface="Trebuchet MS"/>
              </a:rPr>
              <a:t> </a:t>
            </a:r>
            <a:r>
              <a:rPr lang="en-US" sz="1100" spc="-60" dirty="0">
                <a:latin typeface="Trebuchet MS"/>
                <a:cs typeface="Trebuchet MS"/>
              </a:rPr>
              <a:t>with</a:t>
            </a:r>
            <a:r>
              <a:rPr lang="en-US" sz="1100" spc="60" dirty="0">
                <a:latin typeface="Trebuchet MS"/>
                <a:cs typeface="Trebuchet MS"/>
              </a:rPr>
              <a:t> </a:t>
            </a:r>
            <a:r>
              <a:rPr lang="en-US" sz="1100" spc="-45" dirty="0">
                <a:latin typeface="Trebuchet MS"/>
                <a:cs typeface="Trebuchet MS"/>
              </a:rPr>
              <a:t>maintaining</a:t>
            </a:r>
            <a:r>
              <a:rPr lang="en-US" sz="1100" spc="60" dirty="0">
                <a:latin typeface="Trebuchet MS"/>
                <a:cs typeface="Trebuchet MS"/>
              </a:rPr>
              <a:t> </a:t>
            </a:r>
            <a:r>
              <a:rPr lang="en-US" sz="1100" spc="-75" dirty="0">
                <a:latin typeface="Trebuchet MS"/>
                <a:cs typeface="Trebuchet MS"/>
              </a:rPr>
              <a:t>the</a:t>
            </a:r>
            <a:r>
              <a:rPr lang="en-US" sz="1100" spc="65" dirty="0">
                <a:latin typeface="Trebuchet MS"/>
                <a:cs typeface="Trebuchet MS"/>
              </a:rPr>
              <a:t> </a:t>
            </a:r>
            <a:r>
              <a:rPr lang="en-US" sz="1100" spc="-75" dirty="0">
                <a:latin typeface="Trebuchet MS"/>
                <a:cs typeface="Trebuchet MS"/>
              </a:rPr>
              <a:t>priority</a:t>
            </a:r>
            <a:r>
              <a:rPr lang="en-US" sz="1100" spc="60" dirty="0">
                <a:latin typeface="Trebuchet MS"/>
                <a:cs typeface="Trebuchet MS"/>
              </a:rPr>
              <a:t> </a:t>
            </a:r>
            <a:r>
              <a:rPr lang="en-US" sz="1100" spc="-95" dirty="0">
                <a:latin typeface="Trebuchet MS"/>
                <a:cs typeface="Trebuchet MS"/>
              </a:rPr>
              <a:t>queue.</a:t>
            </a:r>
            <a:endParaRPr lang="en-US" sz="1100" dirty="0">
              <a:latin typeface="Trebuchet MS"/>
              <a:cs typeface="Trebuchet MS"/>
            </a:endParaRPr>
          </a:p>
          <a:p>
            <a:pPr marL="283210" indent="-208279">
              <a:lnSpc>
                <a:spcPts val="1875"/>
              </a:lnSpc>
              <a:buFont typeface="SimSun-ExtB"/>
              <a:buChar char="•"/>
              <a:tabLst>
                <a:tab pos="283845" algn="l"/>
              </a:tabLst>
            </a:pPr>
            <a:r>
              <a:rPr lang="en-US" sz="1100" spc="-20" dirty="0">
                <a:latin typeface="Trebuchet MS"/>
                <a:cs typeface="Trebuchet MS"/>
              </a:rPr>
              <a:t>One</a:t>
            </a:r>
            <a:r>
              <a:rPr lang="en-US" sz="1100" spc="65" dirty="0">
                <a:latin typeface="Trebuchet MS"/>
                <a:cs typeface="Trebuchet MS"/>
              </a:rPr>
              <a:t> </a:t>
            </a:r>
            <a:r>
              <a:rPr lang="en-US" sz="1100" spc="-35" dirty="0">
                <a:latin typeface="Trebuchet MS"/>
                <a:cs typeface="Trebuchet MS"/>
              </a:rPr>
              <a:t>might</a:t>
            </a:r>
            <a:r>
              <a:rPr lang="en-US" sz="1100" spc="65" dirty="0">
                <a:latin typeface="Trebuchet MS"/>
                <a:cs typeface="Trebuchet MS"/>
              </a:rPr>
              <a:t> </a:t>
            </a:r>
            <a:r>
              <a:rPr lang="en-US" sz="1100" spc="-65" dirty="0">
                <a:latin typeface="Trebuchet MS"/>
                <a:cs typeface="Trebuchet MS"/>
              </a:rPr>
              <a:t>find</a:t>
            </a:r>
            <a:r>
              <a:rPr lang="en-US" sz="1100" spc="70" dirty="0">
                <a:latin typeface="Trebuchet MS"/>
                <a:cs typeface="Trebuchet MS"/>
              </a:rPr>
              <a:t> </a:t>
            </a:r>
            <a:r>
              <a:rPr lang="en-US" sz="1100" spc="-60" dirty="0">
                <a:latin typeface="Trebuchet MS"/>
                <a:cs typeface="Trebuchet MS"/>
              </a:rPr>
              <a:t>it</a:t>
            </a:r>
            <a:r>
              <a:rPr lang="en-US" sz="1100" spc="65" dirty="0">
                <a:latin typeface="Trebuchet MS"/>
                <a:cs typeface="Trebuchet MS"/>
              </a:rPr>
              <a:t> </a:t>
            </a:r>
            <a:r>
              <a:rPr lang="en-US" sz="1100" spc="-45" dirty="0">
                <a:latin typeface="Trebuchet MS"/>
                <a:cs typeface="Trebuchet MS"/>
              </a:rPr>
              <a:t>unsatisfying</a:t>
            </a:r>
            <a:r>
              <a:rPr lang="en-US" sz="1100" spc="70" dirty="0">
                <a:latin typeface="Trebuchet MS"/>
                <a:cs typeface="Trebuchet MS"/>
              </a:rPr>
              <a:t> </a:t>
            </a:r>
            <a:r>
              <a:rPr lang="en-US" sz="1100" spc="-45" dirty="0">
                <a:latin typeface="Trebuchet MS"/>
                <a:cs typeface="Trebuchet MS"/>
              </a:rPr>
              <a:t>that</a:t>
            </a:r>
            <a:r>
              <a:rPr lang="en-US" sz="1100" spc="65" dirty="0">
                <a:latin typeface="Trebuchet MS"/>
                <a:cs typeface="Trebuchet MS"/>
              </a:rPr>
              <a:t> </a:t>
            </a:r>
            <a:r>
              <a:rPr lang="en-US" sz="1100" spc="100" dirty="0">
                <a:latin typeface="Trebuchet MS"/>
                <a:cs typeface="Trebuchet MS"/>
              </a:rPr>
              <a:t>UCS</a:t>
            </a:r>
            <a:r>
              <a:rPr lang="en-US" sz="1100" spc="70" dirty="0">
                <a:latin typeface="Trebuchet MS"/>
                <a:cs typeface="Trebuchet MS"/>
              </a:rPr>
              <a:t> </a:t>
            </a:r>
            <a:r>
              <a:rPr lang="en-US" sz="1100" spc="-55" dirty="0">
                <a:latin typeface="Trebuchet MS"/>
                <a:cs typeface="Trebuchet MS"/>
              </a:rPr>
              <a:t>can</a:t>
            </a:r>
            <a:r>
              <a:rPr lang="en-US" sz="1100" spc="65" dirty="0">
                <a:latin typeface="Trebuchet MS"/>
                <a:cs typeface="Trebuchet MS"/>
              </a:rPr>
              <a:t> </a:t>
            </a:r>
            <a:r>
              <a:rPr lang="en-US" sz="1100" spc="-50" dirty="0">
                <a:latin typeface="Trebuchet MS"/>
                <a:cs typeface="Trebuchet MS"/>
              </a:rPr>
              <a:t>only</a:t>
            </a:r>
            <a:r>
              <a:rPr lang="en-US" sz="1100" spc="70" dirty="0">
                <a:latin typeface="Trebuchet MS"/>
                <a:cs typeface="Trebuchet MS"/>
              </a:rPr>
              <a:t> </a:t>
            </a:r>
            <a:r>
              <a:rPr lang="en-US" sz="1100" spc="-90" dirty="0">
                <a:latin typeface="Trebuchet MS"/>
                <a:cs typeface="Trebuchet MS"/>
              </a:rPr>
              <a:t>deal</a:t>
            </a:r>
            <a:r>
              <a:rPr lang="en-US" sz="1100" spc="65" dirty="0">
                <a:latin typeface="Trebuchet MS"/>
                <a:cs typeface="Trebuchet MS"/>
              </a:rPr>
              <a:t> </a:t>
            </a:r>
            <a:r>
              <a:rPr lang="en-US" sz="1100" spc="-60" dirty="0">
                <a:latin typeface="Trebuchet MS"/>
                <a:cs typeface="Trebuchet MS"/>
              </a:rPr>
              <a:t>with</a:t>
            </a:r>
            <a:r>
              <a:rPr lang="en-US" sz="1100" spc="70" dirty="0">
                <a:latin typeface="Trebuchet MS"/>
                <a:cs typeface="Trebuchet MS"/>
              </a:rPr>
              <a:t> </a:t>
            </a:r>
            <a:r>
              <a:rPr lang="en-US" sz="1100" spc="-60" dirty="0">
                <a:latin typeface="Trebuchet MS"/>
                <a:cs typeface="Trebuchet MS"/>
              </a:rPr>
              <a:t>non-negative</a:t>
            </a:r>
            <a:r>
              <a:rPr lang="en-US" sz="1100" spc="65" dirty="0">
                <a:latin typeface="Trebuchet MS"/>
                <a:cs typeface="Trebuchet MS"/>
              </a:rPr>
              <a:t> </a:t>
            </a:r>
            <a:r>
              <a:rPr lang="en-US" sz="1100" spc="-55" dirty="0">
                <a:latin typeface="Trebuchet MS"/>
                <a:cs typeface="Trebuchet MS"/>
              </a:rPr>
              <a:t>action</a:t>
            </a:r>
            <a:r>
              <a:rPr lang="en-US" sz="1100" spc="70" dirty="0">
                <a:latin typeface="Trebuchet MS"/>
                <a:cs typeface="Trebuchet MS"/>
              </a:rPr>
              <a:t> </a:t>
            </a:r>
            <a:r>
              <a:rPr lang="en-US" sz="1100" spc="-60" dirty="0">
                <a:latin typeface="Trebuchet MS"/>
                <a:cs typeface="Trebuchet MS"/>
              </a:rPr>
              <a:t>costs.</a:t>
            </a:r>
            <a:r>
              <a:rPr lang="en-US" sz="1100" spc="250" dirty="0">
                <a:latin typeface="Trebuchet MS"/>
                <a:cs typeface="Trebuchet MS"/>
              </a:rPr>
              <a:t> </a:t>
            </a:r>
            <a:r>
              <a:rPr lang="en-US" sz="1100" spc="-5" dirty="0">
                <a:latin typeface="Trebuchet MS"/>
                <a:cs typeface="Trebuchet MS"/>
              </a:rPr>
              <a:t>Can</a:t>
            </a:r>
            <a:r>
              <a:rPr lang="en-US" sz="1100" spc="70" dirty="0">
                <a:latin typeface="Trebuchet MS"/>
                <a:cs typeface="Trebuchet MS"/>
              </a:rPr>
              <a:t> </a:t>
            </a:r>
            <a:r>
              <a:rPr lang="en-US" sz="1100" spc="-135" dirty="0">
                <a:latin typeface="Trebuchet MS"/>
                <a:cs typeface="Trebuchet MS"/>
              </a:rPr>
              <a:t>we</a:t>
            </a:r>
            <a:r>
              <a:rPr lang="en-US" sz="1100" spc="65" dirty="0">
                <a:latin typeface="Trebuchet MS"/>
                <a:cs typeface="Trebuchet MS"/>
              </a:rPr>
              <a:t> </a:t>
            </a:r>
            <a:r>
              <a:rPr lang="en-US" sz="1100" spc="-65" dirty="0">
                <a:latin typeface="Trebuchet MS"/>
                <a:cs typeface="Trebuchet MS"/>
              </a:rPr>
              <a:t>just</a:t>
            </a:r>
            <a:r>
              <a:rPr lang="en-US" sz="1100" spc="70" dirty="0">
                <a:latin typeface="Trebuchet MS"/>
                <a:cs typeface="Trebuchet MS"/>
              </a:rPr>
              <a:t> </a:t>
            </a:r>
            <a:r>
              <a:rPr lang="en-US" sz="1100" spc="-55" dirty="0">
                <a:latin typeface="Trebuchet MS"/>
                <a:cs typeface="Trebuchet MS"/>
              </a:rPr>
              <a:t>add</a:t>
            </a:r>
            <a:r>
              <a:rPr lang="en-US" sz="1100" spc="65" dirty="0">
                <a:latin typeface="Trebuchet MS"/>
                <a:cs typeface="Trebuchet MS"/>
              </a:rPr>
              <a:t> </a:t>
            </a:r>
            <a:r>
              <a:rPr lang="en-US" sz="1100" spc="-60" dirty="0">
                <a:latin typeface="Trebuchet MS"/>
                <a:cs typeface="Trebuchet MS"/>
              </a:rPr>
              <a:t>a</a:t>
            </a:r>
            <a:endParaRPr lang="en-US" sz="1100" dirty="0">
              <a:latin typeface="Trebuchet MS"/>
              <a:cs typeface="Trebuchet MS"/>
            </a:endParaRPr>
          </a:p>
          <a:p>
            <a:pPr marL="283210" marR="67945">
              <a:lnSpc>
                <a:spcPct val="102000"/>
              </a:lnSpc>
            </a:pPr>
            <a:r>
              <a:rPr lang="en-US" sz="1100" spc="-80" dirty="0">
                <a:latin typeface="Trebuchet MS"/>
                <a:cs typeface="Trebuchet MS"/>
              </a:rPr>
              <a:t>large</a:t>
            </a:r>
            <a:r>
              <a:rPr lang="en-US" sz="1100" spc="60" dirty="0">
                <a:latin typeface="Trebuchet MS"/>
                <a:cs typeface="Trebuchet MS"/>
              </a:rPr>
              <a:t> </a:t>
            </a:r>
            <a:r>
              <a:rPr lang="en-US" sz="1100" spc="-55" dirty="0">
                <a:latin typeface="Trebuchet MS"/>
                <a:cs typeface="Trebuchet MS"/>
              </a:rPr>
              <a:t>positive</a:t>
            </a:r>
            <a:r>
              <a:rPr lang="en-US" sz="1100" spc="65" dirty="0">
                <a:latin typeface="Trebuchet MS"/>
                <a:cs typeface="Trebuchet MS"/>
              </a:rPr>
              <a:t> </a:t>
            </a:r>
            <a:r>
              <a:rPr lang="en-US" sz="1100" spc="-45" dirty="0">
                <a:latin typeface="Trebuchet MS"/>
                <a:cs typeface="Trebuchet MS"/>
              </a:rPr>
              <a:t>constant</a:t>
            </a:r>
            <a:r>
              <a:rPr lang="en-US" sz="1100" spc="65" dirty="0">
                <a:latin typeface="Trebuchet MS"/>
                <a:cs typeface="Trebuchet MS"/>
              </a:rPr>
              <a:t> </a:t>
            </a:r>
            <a:r>
              <a:rPr lang="en-US" sz="1100" spc="-45" dirty="0">
                <a:latin typeface="Trebuchet MS"/>
                <a:cs typeface="Trebuchet MS"/>
              </a:rPr>
              <a:t>to</a:t>
            </a:r>
            <a:r>
              <a:rPr lang="en-US" sz="1100" spc="65" dirty="0">
                <a:latin typeface="Trebuchet MS"/>
                <a:cs typeface="Trebuchet MS"/>
              </a:rPr>
              <a:t> </a:t>
            </a:r>
            <a:r>
              <a:rPr lang="en-US" sz="1100" spc="-80" dirty="0">
                <a:latin typeface="Trebuchet MS"/>
                <a:cs typeface="Trebuchet MS"/>
              </a:rPr>
              <a:t>each</a:t>
            </a:r>
            <a:r>
              <a:rPr lang="en-US" sz="1100" spc="60" dirty="0">
                <a:latin typeface="Trebuchet MS"/>
                <a:cs typeface="Trebuchet MS"/>
              </a:rPr>
              <a:t> </a:t>
            </a:r>
            <a:r>
              <a:rPr lang="en-US" sz="1100" spc="-55" dirty="0">
                <a:latin typeface="Trebuchet MS"/>
                <a:cs typeface="Trebuchet MS"/>
              </a:rPr>
              <a:t>action</a:t>
            </a:r>
            <a:r>
              <a:rPr lang="en-US" sz="1100" spc="65" dirty="0">
                <a:latin typeface="Trebuchet MS"/>
                <a:cs typeface="Trebuchet MS"/>
              </a:rPr>
              <a:t> </a:t>
            </a:r>
            <a:r>
              <a:rPr lang="en-US" sz="1100" spc="-45" dirty="0">
                <a:latin typeface="Trebuchet MS"/>
                <a:cs typeface="Trebuchet MS"/>
              </a:rPr>
              <a:t>cost</a:t>
            </a:r>
            <a:r>
              <a:rPr lang="en-US" sz="1100" spc="65" dirty="0">
                <a:latin typeface="Trebuchet MS"/>
                <a:cs typeface="Trebuchet MS"/>
              </a:rPr>
              <a:t> </a:t>
            </a:r>
            <a:r>
              <a:rPr lang="en-US" sz="1100" spc="-45" dirty="0">
                <a:latin typeface="Trebuchet MS"/>
                <a:cs typeface="Trebuchet MS"/>
              </a:rPr>
              <a:t>to</a:t>
            </a:r>
            <a:r>
              <a:rPr lang="en-US" sz="1100" spc="65" dirty="0">
                <a:latin typeface="Trebuchet MS"/>
                <a:cs typeface="Trebuchet MS"/>
              </a:rPr>
              <a:t> </a:t>
            </a:r>
            <a:r>
              <a:rPr lang="en-US" sz="1100" spc="-75" dirty="0">
                <a:latin typeface="Trebuchet MS"/>
                <a:cs typeface="Trebuchet MS"/>
              </a:rPr>
              <a:t>make</a:t>
            </a:r>
            <a:r>
              <a:rPr lang="en-US" sz="1100" spc="65" dirty="0">
                <a:latin typeface="Trebuchet MS"/>
                <a:cs typeface="Trebuchet MS"/>
              </a:rPr>
              <a:t> </a:t>
            </a:r>
            <a:r>
              <a:rPr lang="en-US" sz="1100" spc="-65" dirty="0">
                <a:latin typeface="Trebuchet MS"/>
                <a:cs typeface="Trebuchet MS"/>
              </a:rPr>
              <a:t>them</a:t>
            </a:r>
            <a:r>
              <a:rPr lang="en-US" sz="1100" spc="60" dirty="0">
                <a:latin typeface="Trebuchet MS"/>
                <a:cs typeface="Trebuchet MS"/>
              </a:rPr>
              <a:t> </a:t>
            </a:r>
            <a:r>
              <a:rPr lang="en-US" sz="1100" spc="-75" dirty="0">
                <a:latin typeface="Trebuchet MS"/>
                <a:cs typeface="Trebuchet MS"/>
              </a:rPr>
              <a:t>all</a:t>
            </a:r>
            <a:r>
              <a:rPr lang="en-US" sz="1100" spc="65" dirty="0">
                <a:latin typeface="Trebuchet MS"/>
                <a:cs typeface="Trebuchet MS"/>
              </a:rPr>
              <a:t> </a:t>
            </a:r>
            <a:r>
              <a:rPr lang="en-US" sz="1100" spc="-40" dirty="0">
                <a:latin typeface="Trebuchet MS"/>
                <a:cs typeface="Trebuchet MS"/>
              </a:rPr>
              <a:t>non-negative?</a:t>
            </a:r>
            <a:r>
              <a:rPr lang="en-US" sz="1100" spc="250" dirty="0">
                <a:latin typeface="Trebuchet MS"/>
                <a:cs typeface="Trebuchet MS"/>
              </a:rPr>
              <a:t> </a:t>
            </a:r>
            <a:r>
              <a:rPr lang="en-US" sz="1100" spc="-20" dirty="0">
                <a:latin typeface="Trebuchet MS"/>
                <a:cs typeface="Trebuchet MS"/>
              </a:rPr>
              <a:t>It</a:t>
            </a:r>
            <a:r>
              <a:rPr lang="en-US" sz="1100" spc="60" dirty="0">
                <a:latin typeface="Trebuchet MS"/>
                <a:cs typeface="Trebuchet MS"/>
              </a:rPr>
              <a:t> </a:t>
            </a:r>
            <a:r>
              <a:rPr lang="en-US" sz="1100" spc="-40" dirty="0">
                <a:latin typeface="Trebuchet MS"/>
                <a:cs typeface="Trebuchet MS"/>
              </a:rPr>
              <a:t>turns</a:t>
            </a:r>
            <a:r>
              <a:rPr lang="en-US" sz="1100" spc="65" dirty="0">
                <a:latin typeface="Trebuchet MS"/>
                <a:cs typeface="Trebuchet MS"/>
              </a:rPr>
              <a:t> </a:t>
            </a:r>
            <a:r>
              <a:rPr lang="en-US" sz="1100" spc="-40" dirty="0">
                <a:latin typeface="Trebuchet MS"/>
                <a:cs typeface="Trebuchet MS"/>
              </a:rPr>
              <a:t>out</a:t>
            </a:r>
            <a:r>
              <a:rPr lang="en-US" sz="1100" spc="65" dirty="0">
                <a:latin typeface="Trebuchet MS"/>
                <a:cs typeface="Trebuchet MS"/>
              </a:rPr>
              <a:t> </a:t>
            </a:r>
            <a:r>
              <a:rPr lang="en-US" sz="1100" spc="-45" dirty="0">
                <a:latin typeface="Trebuchet MS"/>
                <a:cs typeface="Trebuchet MS"/>
              </a:rPr>
              <a:t>this</a:t>
            </a:r>
            <a:r>
              <a:rPr lang="en-US" sz="1100" spc="65" dirty="0">
                <a:latin typeface="Trebuchet MS"/>
                <a:cs typeface="Trebuchet MS"/>
              </a:rPr>
              <a:t> </a:t>
            </a:r>
            <a:r>
              <a:rPr lang="en-US" sz="1100" spc="-65" dirty="0">
                <a:latin typeface="Trebuchet MS"/>
                <a:cs typeface="Trebuchet MS"/>
              </a:rPr>
              <a:t>doesn’t</a:t>
            </a:r>
            <a:r>
              <a:rPr lang="en-US" sz="1100" spc="60" dirty="0">
                <a:latin typeface="Trebuchet MS"/>
                <a:cs typeface="Trebuchet MS"/>
              </a:rPr>
              <a:t> </a:t>
            </a:r>
            <a:r>
              <a:rPr lang="en-US" sz="1100" spc="-75" dirty="0">
                <a:latin typeface="Trebuchet MS"/>
                <a:cs typeface="Trebuchet MS"/>
              </a:rPr>
              <a:t>work </a:t>
            </a:r>
            <a:r>
              <a:rPr lang="en-US" sz="1100" spc="-465" dirty="0">
                <a:latin typeface="Trebuchet MS"/>
                <a:cs typeface="Trebuchet MS"/>
              </a:rPr>
              <a:t> </a:t>
            </a:r>
            <a:r>
              <a:rPr lang="en-US" sz="1100" spc="-70" dirty="0">
                <a:latin typeface="Trebuchet MS"/>
                <a:cs typeface="Trebuchet MS"/>
              </a:rPr>
              <a:t>because</a:t>
            </a:r>
            <a:r>
              <a:rPr lang="en-US" sz="1100" dirty="0">
                <a:latin typeface="Trebuchet MS"/>
                <a:cs typeface="Trebuchet MS"/>
              </a:rPr>
              <a:t> </a:t>
            </a:r>
            <a:r>
              <a:rPr lang="en-US" sz="1100" spc="-60" dirty="0">
                <a:latin typeface="Trebuchet MS"/>
                <a:cs typeface="Trebuchet MS"/>
              </a:rPr>
              <a:t>it</a:t>
            </a:r>
            <a:r>
              <a:rPr lang="en-US" sz="1100" spc="5" dirty="0">
                <a:latin typeface="Trebuchet MS"/>
                <a:cs typeface="Trebuchet MS"/>
              </a:rPr>
              <a:t> </a:t>
            </a:r>
            <a:r>
              <a:rPr lang="en-US" sz="1100" spc="-70" dirty="0">
                <a:latin typeface="Trebuchet MS"/>
                <a:cs typeface="Trebuchet MS"/>
              </a:rPr>
              <a:t>penalizes</a:t>
            </a:r>
            <a:r>
              <a:rPr lang="en-US" sz="1100" dirty="0">
                <a:latin typeface="Trebuchet MS"/>
                <a:cs typeface="Trebuchet MS"/>
              </a:rPr>
              <a:t> </a:t>
            </a:r>
            <a:r>
              <a:rPr lang="en-US" sz="1100" spc="-60" dirty="0">
                <a:latin typeface="Trebuchet MS"/>
                <a:cs typeface="Trebuchet MS"/>
              </a:rPr>
              <a:t>longer</a:t>
            </a:r>
            <a:r>
              <a:rPr lang="en-US" sz="1100" spc="5" dirty="0">
                <a:latin typeface="Trebuchet MS"/>
                <a:cs typeface="Trebuchet MS"/>
              </a:rPr>
              <a:t> </a:t>
            </a:r>
            <a:r>
              <a:rPr lang="en-US" sz="1100" spc="-45" dirty="0">
                <a:latin typeface="Trebuchet MS"/>
                <a:cs typeface="Trebuchet MS"/>
              </a:rPr>
              <a:t>paths</a:t>
            </a:r>
            <a:r>
              <a:rPr lang="en-US" sz="1100" dirty="0">
                <a:latin typeface="Trebuchet MS"/>
                <a:cs typeface="Trebuchet MS"/>
              </a:rPr>
              <a:t> </a:t>
            </a:r>
            <a:r>
              <a:rPr lang="en-US" sz="1100" spc="-85" dirty="0">
                <a:latin typeface="Trebuchet MS"/>
                <a:cs typeface="Trebuchet MS"/>
              </a:rPr>
              <a:t>more</a:t>
            </a:r>
            <a:r>
              <a:rPr lang="en-US" sz="1100" spc="5" dirty="0">
                <a:latin typeface="Trebuchet MS"/>
                <a:cs typeface="Trebuchet MS"/>
              </a:rPr>
              <a:t> </a:t>
            </a:r>
            <a:r>
              <a:rPr lang="en-US" sz="1100" spc="-45" dirty="0">
                <a:latin typeface="Trebuchet MS"/>
                <a:cs typeface="Trebuchet MS"/>
              </a:rPr>
              <a:t>than</a:t>
            </a:r>
            <a:r>
              <a:rPr lang="en-US" sz="1100" dirty="0">
                <a:latin typeface="Trebuchet MS"/>
                <a:cs typeface="Trebuchet MS"/>
              </a:rPr>
              <a:t> </a:t>
            </a:r>
            <a:r>
              <a:rPr lang="en-US" sz="1100" spc="-70" dirty="0">
                <a:latin typeface="Trebuchet MS"/>
                <a:cs typeface="Trebuchet MS"/>
              </a:rPr>
              <a:t>shorter</a:t>
            </a:r>
            <a:r>
              <a:rPr lang="en-US" sz="1100" spc="5" dirty="0">
                <a:latin typeface="Trebuchet MS"/>
                <a:cs typeface="Trebuchet MS"/>
              </a:rPr>
              <a:t> </a:t>
            </a:r>
            <a:r>
              <a:rPr lang="en-US" sz="1100" spc="-60" dirty="0">
                <a:latin typeface="Trebuchet MS"/>
                <a:cs typeface="Trebuchet MS"/>
              </a:rPr>
              <a:t>paths,</a:t>
            </a:r>
            <a:r>
              <a:rPr lang="en-US" sz="1100" spc="15" dirty="0">
                <a:latin typeface="Trebuchet MS"/>
                <a:cs typeface="Trebuchet MS"/>
              </a:rPr>
              <a:t> </a:t>
            </a:r>
            <a:r>
              <a:rPr lang="en-US" sz="1100" spc="-35" dirty="0">
                <a:latin typeface="Trebuchet MS"/>
                <a:cs typeface="Trebuchet MS"/>
              </a:rPr>
              <a:t>so</a:t>
            </a:r>
            <a:r>
              <a:rPr lang="en-US" sz="1100" spc="5" dirty="0">
                <a:latin typeface="Trebuchet MS"/>
                <a:cs typeface="Trebuchet MS"/>
              </a:rPr>
              <a:t> </a:t>
            </a:r>
            <a:r>
              <a:rPr lang="en-US" sz="1100" spc="-140" dirty="0">
                <a:latin typeface="Trebuchet MS"/>
                <a:cs typeface="Trebuchet MS"/>
              </a:rPr>
              <a:t>we</a:t>
            </a:r>
            <a:r>
              <a:rPr lang="en-US" sz="1100" dirty="0">
                <a:latin typeface="Trebuchet MS"/>
                <a:cs typeface="Trebuchet MS"/>
              </a:rPr>
              <a:t> </a:t>
            </a:r>
            <a:r>
              <a:rPr lang="en-US" sz="1100" spc="-70" dirty="0">
                <a:latin typeface="Trebuchet MS"/>
                <a:cs typeface="Trebuchet MS"/>
              </a:rPr>
              <a:t>would</a:t>
            </a:r>
            <a:r>
              <a:rPr lang="en-US" sz="1100" spc="5" dirty="0">
                <a:latin typeface="Trebuchet MS"/>
                <a:cs typeface="Trebuchet MS"/>
              </a:rPr>
              <a:t> </a:t>
            </a:r>
            <a:r>
              <a:rPr lang="en-US" sz="1100" spc="-80" dirty="0">
                <a:latin typeface="Trebuchet MS"/>
                <a:cs typeface="Trebuchet MS"/>
              </a:rPr>
              <a:t>end</a:t>
            </a:r>
            <a:r>
              <a:rPr lang="en-US" sz="1100" dirty="0">
                <a:latin typeface="Trebuchet MS"/>
                <a:cs typeface="Trebuchet MS"/>
              </a:rPr>
              <a:t> </a:t>
            </a:r>
            <a:r>
              <a:rPr lang="en-US" sz="1100" spc="-45" dirty="0">
                <a:latin typeface="Trebuchet MS"/>
                <a:cs typeface="Trebuchet MS"/>
              </a:rPr>
              <a:t>up</a:t>
            </a:r>
            <a:r>
              <a:rPr lang="en-US" sz="1100" spc="5" dirty="0">
                <a:latin typeface="Trebuchet MS"/>
                <a:cs typeface="Trebuchet MS"/>
              </a:rPr>
              <a:t> </a:t>
            </a:r>
            <a:r>
              <a:rPr lang="en-US" sz="1100" spc="-40" dirty="0">
                <a:latin typeface="Trebuchet MS"/>
                <a:cs typeface="Trebuchet MS"/>
              </a:rPr>
              <a:t>solving</a:t>
            </a:r>
            <a:r>
              <a:rPr lang="en-US" sz="1100" dirty="0">
                <a:latin typeface="Trebuchet MS"/>
                <a:cs typeface="Trebuchet MS"/>
              </a:rPr>
              <a:t> </a:t>
            </a:r>
            <a:r>
              <a:rPr lang="en-US" sz="1100" spc="-60" dirty="0">
                <a:latin typeface="Trebuchet MS"/>
                <a:cs typeface="Trebuchet MS"/>
              </a:rPr>
              <a:t>a</a:t>
            </a:r>
            <a:r>
              <a:rPr lang="en-US" sz="1100" spc="5" dirty="0">
                <a:latin typeface="Trebuchet MS"/>
                <a:cs typeface="Trebuchet MS"/>
              </a:rPr>
              <a:t> </a:t>
            </a:r>
            <a:r>
              <a:rPr lang="en-US" sz="1100" spc="-90" dirty="0">
                <a:latin typeface="Trebuchet MS"/>
                <a:cs typeface="Trebuchet MS"/>
              </a:rPr>
              <a:t>different</a:t>
            </a:r>
            <a:r>
              <a:rPr lang="en-US" sz="1100" spc="5" dirty="0">
                <a:latin typeface="Trebuchet MS"/>
                <a:cs typeface="Trebuchet MS"/>
              </a:rPr>
              <a:t> </a:t>
            </a:r>
            <a:r>
              <a:rPr lang="en-US" sz="1100" spc="-85" dirty="0">
                <a:latin typeface="Trebuchet MS"/>
                <a:cs typeface="Trebuchet MS"/>
              </a:rPr>
              <a:t>problem.</a:t>
            </a:r>
            <a:endParaRPr lang="en-US" sz="1100" dirty="0">
              <a:latin typeface="Trebuchet MS"/>
              <a:cs typeface="Trebuchet MS"/>
            </a:endParaRPr>
          </a:p>
          <a:p>
            <a:pPr marL="219710" indent="-207645">
              <a:lnSpc>
                <a:spcPct val="100000"/>
              </a:lnSpc>
              <a:spcBef>
                <a:spcPts val="440"/>
              </a:spcBef>
              <a:buFont typeface="SimSun-ExtB"/>
              <a:buChar char="•"/>
              <a:tabLst>
                <a:tab pos="220345" algn="l"/>
              </a:tabLst>
            </a:pPr>
            <a:endParaRPr lang="en-US" sz="1100" dirty="0">
              <a:latin typeface="Trebuchet MS"/>
              <a:cs typeface="Trebuchet MS"/>
            </a:endParaRPr>
          </a:p>
        </p:txBody>
      </p:sp>
    </p:spTree>
    <p:extLst>
      <p:ext uri="{BB962C8B-B14F-4D97-AF65-F5344CB8AC3E}">
        <p14:creationId xmlns:p14="http://schemas.microsoft.com/office/powerpoint/2010/main" val="34641284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19710" marR="5715" indent="-207645" algn="just">
              <a:lnSpc>
                <a:spcPct val="102000"/>
              </a:lnSpc>
              <a:spcBef>
                <a:spcPts val="90"/>
              </a:spcBef>
              <a:buFont typeface="SimSun-ExtB"/>
              <a:buChar char="•"/>
              <a:tabLst>
                <a:tab pos="220345" algn="l"/>
              </a:tabLst>
            </a:pPr>
            <a:r>
              <a:rPr lang="en-US" sz="1100" spc="-10" dirty="0">
                <a:latin typeface="Trebuchet MS"/>
                <a:cs typeface="Trebuchet MS"/>
              </a:rPr>
              <a:t>We </a:t>
            </a:r>
            <a:r>
              <a:rPr lang="en-US" sz="1100" spc="-70" dirty="0">
                <a:latin typeface="Trebuchet MS"/>
                <a:cs typeface="Trebuchet MS"/>
              </a:rPr>
              <a:t>started </a:t>
            </a:r>
            <a:r>
              <a:rPr lang="en-US" sz="1100" spc="-40" dirty="0">
                <a:latin typeface="Trebuchet MS"/>
                <a:cs typeface="Trebuchet MS"/>
              </a:rPr>
              <a:t>out </a:t>
            </a:r>
            <a:r>
              <a:rPr lang="en-US" sz="1100" spc="-60" dirty="0">
                <a:latin typeface="Trebuchet MS"/>
                <a:cs typeface="Trebuchet MS"/>
              </a:rPr>
              <a:t>with </a:t>
            </a:r>
            <a:r>
              <a:rPr lang="en-US" sz="1100" spc="-75" dirty="0">
                <a:latin typeface="Trebuchet MS"/>
                <a:cs typeface="Trebuchet MS"/>
              </a:rPr>
              <a:t>the </a:t>
            </a:r>
            <a:r>
              <a:rPr lang="en-US" sz="1100" spc="-85" dirty="0">
                <a:latin typeface="Trebuchet MS"/>
                <a:cs typeface="Trebuchet MS"/>
              </a:rPr>
              <a:t>idea </a:t>
            </a:r>
            <a:r>
              <a:rPr lang="en-US" sz="1100" spc="-70" dirty="0">
                <a:latin typeface="Trebuchet MS"/>
                <a:cs typeface="Trebuchet MS"/>
              </a:rPr>
              <a:t>of </a:t>
            </a:r>
            <a:r>
              <a:rPr lang="en-US" sz="1100" spc="-60" dirty="0">
                <a:latin typeface="Trebuchet MS"/>
                <a:cs typeface="Trebuchet MS"/>
              </a:rPr>
              <a:t>a </a:t>
            </a:r>
            <a:r>
              <a:rPr lang="en-US" sz="1100" spc="-75" dirty="0">
                <a:latin typeface="Trebuchet MS"/>
                <a:cs typeface="Trebuchet MS"/>
              </a:rPr>
              <a:t>search </a:t>
            </a:r>
            <a:r>
              <a:rPr lang="en-US" sz="1100" spc="-85" dirty="0">
                <a:latin typeface="Trebuchet MS"/>
                <a:cs typeface="Trebuchet MS"/>
              </a:rPr>
              <a:t>problem, </a:t>
            </a:r>
            <a:r>
              <a:rPr lang="en-US" sz="1100" spc="-45" dirty="0">
                <a:latin typeface="Trebuchet MS"/>
                <a:cs typeface="Trebuchet MS"/>
              </a:rPr>
              <a:t>an </a:t>
            </a:r>
            <a:r>
              <a:rPr lang="en-US" sz="1100" spc="-55" dirty="0">
                <a:latin typeface="Trebuchet MS"/>
                <a:cs typeface="Trebuchet MS"/>
              </a:rPr>
              <a:t>abstraction </a:t>
            </a:r>
            <a:r>
              <a:rPr lang="en-US" sz="1100" spc="-45" dirty="0">
                <a:latin typeface="Trebuchet MS"/>
                <a:cs typeface="Trebuchet MS"/>
              </a:rPr>
              <a:t>that </a:t>
            </a:r>
            <a:r>
              <a:rPr lang="en-US" sz="1100" spc="-70" dirty="0">
                <a:latin typeface="Trebuchet MS"/>
                <a:cs typeface="Trebuchet MS"/>
              </a:rPr>
              <a:t>provides </a:t>
            </a:r>
            <a:r>
              <a:rPr lang="en-US" sz="1100" spc="-60" dirty="0">
                <a:latin typeface="Trebuchet MS"/>
                <a:cs typeface="Trebuchet MS"/>
              </a:rPr>
              <a:t>a </a:t>
            </a:r>
            <a:r>
              <a:rPr lang="en-US" sz="1100" spc="-80" dirty="0">
                <a:latin typeface="Trebuchet MS"/>
                <a:cs typeface="Trebuchet MS"/>
              </a:rPr>
              <a:t>clean </a:t>
            </a:r>
            <a:r>
              <a:rPr lang="en-US" sz="1100" spc="-85" dirty="0">
                <a:latin typeface="Trebuchet MS"/>
                <a:cs typeface="Trebuchet MS"/>
              </a:rPr>
              <a:t>interface </a:t>
            </a:r>
            <a:r>
              <a:rPr lang="en-US" sz="1100" spc="-100" dirty="0">
                <a:latin typeface="Trebuchet MS"/>
                <a:cs typeface="Trebuchet MS"/>
              </a:rPr>
              <a:t>between </a:t>
            </a:r>
            <a:r>
              <a:rPr lang="en-US" sz="1100" spc="-95" dirty="0">
                <a:latin typeface="Trebuchet MS"/>
                <a:cs typeface="Trebuchet MS"/>
              </a:rPr>
              <a:t> </a:t>
            </a:r>
            <a:r>
              <a:rPr lang="en-US" sz="1100" spc="-50" dirty="0">
                <a:latin typeface="Trebuchet MS"/>
                <a:cs typeface="Trebuchet MS"/>
              </a:rPr>
              <a:t>modeling</a:t>
            </a:r>
            <a:r>
              <a:rPr lang="en-US" sz="1100" spc="55" dirty="0">
                <a:latin typeface="Trebuchet MS"/>
                <a:cs typeface="Trebuchet MS"/>
              </a:rPr>
              <a:t> </a:t>
            </a:r>
            <a:r>
              <a:rPr lang="en-US" sz="1100" spc="-50" dirty="0">
                <a:latin typeface="Trebuchet MS"/>
                <a:cs typeface="Trebuchet MS"/>
              </a:rPr>
              <a:t>and</a:t>
            </a:r>
            <a:r>
              <a:rPr lang="en-US" sz="1100" spc="60" dirty="0">
                <a:latin typeface="Trebuchet MS"/>
                <a:cs typeface="Trebuchet MS"/>
              </a:rPr>
              <a:t> </a:t>
            </a:r>
            <a:r>
              <a:rPr lang="en-US" sz="1100" spc="-60" dirty="0">
                <a:latin typeface="Trebuchet MS"/>
                <a:cs typeface="Trebuchet MS"/>
              </a:rPr>
              <a:t>algorithms.</a:t>
            </a:r>
            <a:endParaRPr lang="en-US" sz="1100" dirty="0">
              <a:latin typeface="Trebuchet MS"/>
              <a:cs typeface="Trebuchet MS"/>
            </a:endParaRPr>
          </a:p>
          <a:p>
            <a:pPr marL="219710" marR="6350" indent="-207645" algn="just">
              <a:lnSpc>
                <a:spcPts val="1960"/>
              </a:lnSpc>
              <a:spcBef>
                <a:spcPts val="65"/>
              </a:spcBef>
              <a:buFont typeface="SimSun-ExtB"/>
              <a:buChar char="•"/>
              <a:tabLst>
                <a:tab pos="220345" algn="l"/>
              </a:tabLst>
            </a:pPr>
            <a:r>
              <a:rPr lang="en-US" sz="1100" spc="-80" dirty="0">
                <a:latin typeface="Trebuchet MS"/>
                <a:cs typeface="Trebuchet MS"/>
              </a:rPr>
              <a:t>Tree </a:t>
            </a:r>
            <a:r>
              <a:rPr lang="en-US" sz="1100" spc="-75" dirty="0">
                <a:latin typeface="Trebuchet MS"/>
                <a:cs typeface="Trebuchet MS"/>
              </a:rPr>
              <a:t>search </a:t>
            </a:r>
            <a:r>
              <a:rPr lang="en-US" sz="1100" spc="-50" dirty="0">
                <a:latin typeface="Trebuchet MS"/>
                <a:cs typeface="Trebuchet MS"/>
              </a:rPr>
              <a:t>algorithms </a:t>
            </a:r>
            <a:r>
              <a:rPr lang="en-US" sz="1100" spc="-110" dirty="0">
                <a:latin typeface="Trebuchet MS"/>
                <a:cs typeface="Trebuchet MS"/>
              </a:rPr>
              <a:t>are </a:t>
            </a:r>
            <a:r>
              <a:rPr lang="en-US" sz="1100" spc="-75" dirty="0">
                <a:latin typeface="Trebuchet MS"/>
                <a:cs typeface="Trebuchet MS"/>
              </a:rPr>
              <a:t>the </a:t>
            </a:r>
            <a:r>
              <a:rPr lang="en-US" sz="1100" spc="-70" dirty="0">
                <a:latin typeface="Trebuchet MS"/>
                <a:cs typeface="Trebuchet MS"/>
              </a:rPr>
              <a:t>simplest: </a:t>
            </a:r>
            <a:r>
              <a:rPr lang="en-US" sz="1100" spc="-65" dirty="0">
                <a:latin typeface="Trebuchet MS"/>
                <a:cs typeface="Trebuchet MS"/>
              </a:rPr>
              <a:t>just </a:t>
            </a:r>
            <a:r>
              <a:rPr lang="en-US" sz="1100" spc="-50" dirty="0">
                <a:latin typeface="Trebuchet MS"/>
                <a:cs typeface="Trebuchet MS"/>
              </a:rPr>
              <a:t>try </a:t>
            </a:r>
            <a:r>
              <a:rPr lang="en-US" sz="1100" spc="-65" dirty="0">
                <a:latin typeface="Trebuchet MS"/>
                <a:cs typeface="Trebuchet MS"/>
              </a:rPr>
              <a:t>exploring </a:t>
            </a:r>
            <a:r>
              <a:rPr lang="en-US" sz="1100" spc="-75" dirty="0">
                <a:latin typeface="Trebuchet MS"/>
                <a:cs typeface="Trebuchet MS"/>
              </a:rPr>
              <a:t>all </a:t>
            </a:r>
            <a:r>
              <a:rPr lang="en-US" sz="1100" spc="-55" dirty="0">
                <a:latin typeface="Trebuchet MS"/>
                <a:cs typeface="Trebuchet MS"/>
              </a:rPr>
              <a:t>possible </a:t>
            </a:r>
            <a:r>
              <a:rPr lang="en-US" sz="1100" spc="-60" dirty="0">
                <a:latin typeface="Trebuchet MS"/>
                <a:cs typeface="Trebuchet MS"/>
              </a:rPr>
              <a:t>states </a:t>
            </a:r>
            <a:r>
              <a:rPr lang="en-US" sz="1100" spc="-50" dirty="0">
                <a:latin typeface="Trebuchet MS"/>
                <a:cs typeface="Trebuchet MS"/>
              </a:rPr>
              <a:t>and </a:t>
            </a:r>
            <a:r>
              <a:rPr lang="en-US" sz="1100" spc="-60" dirty="0">
                <a:latin typeface="Trebuchet MS"/>
                <a:cs typeface="Trebuchet MS"/>
              </a:rPr>
              <a:t>actions. </a:t>
            </a:r>
            <a:r>
              <a:rPr lang="en-US" sz="1100" spc="5" dirty="0">
                <a:latin typeface="Trebuchet MS"/>
                <a:cs typeface="Trebuchet MS"/>
              </a:rPr>
              <a:t>With </a:t>
            </a:r>
            <a:r>
              <a:rPr lang="en-US" sz="1100" spc="-45" dirty="0">
                <a:latin typeface="Trebuchet MS"/>
                <a:cs typeface="Trebuchet MS"/>
              </a:rPr>
              <a:t>backtracking </a:t>
            </a:r>
            <a:r>
              <a:rPr lang="en-US" sz="1100" spc="-470" dirty="0">
                <a:latin typeface="Trebuchet MS"/>
                <a:cs typeface="Trebuchet MS"/>
              </a:rPr>
              <a:t> </a:t>
            </a:r>
            <a:r>
              <a:rPr lang="en-US" sz="1100" spc="-75" dirty="0">
                <a:latin typeface="Trebuchet MS"/>
                <a:cs typeface="Trebuchet MS"/>
              </a:rPr>
              <a:t>search </a:t>
            </a:r>
            <a:r>
              <a:rPr lang="en-US" sz="1100" spc="-50" dirty="0">
                <a:latin typeface="Trebuchet MS"/>
                <a:cs typeface="Trebuchet MS"/>
              </a:rPr>
              <a:t>and </a:t>
            </a:r>
            <a:r>
              <a:rPr lang="en-US" sz="1100" spc="140" dirty="0">
                <a:latin typeface="Trebuchet MS"/>
                <a:cs typeface="Trebuchet MS"/>
              </a:rPr>
              <a:t>DFS </a:t>
            </a:r>
            <a:r>
              <a:rPr lang="en-US" sz="1100" spc="-60" dirty="0">
                <a:latin typeface="Trebuchet MS"/>
                <a:cs typeface="Trebuchet MS"/>
              </a:rPr>
              <a:t>with </a:t>
            </a:r>
            <a:r>
              <a:rPr lang="en-US" sz="1100" spc="-75" dirty="0">
                <a:latin typeface="Trebuchet MS"/>
                <a:cs typeface="Trebuchet MS"/>
              </a:rPr>
              <a:t>iterative </a:t>
            </a:r>
            <a:r>
              <a:rPr lang="en-US" sz="1100" spc="-80" dirty="0">
                <a:latin typeface="Trebuchet MS"/>
                <a:cs typeface="Trebuchet MS"/>
              </a:rPr>
              <a:t>deepening,</a:t>
            </a:r>
            <a:r>
              <a:rPr lang="en-US" sz="1100" spc="-75" dirty="0">
                <a:latin typeface="Trebuchet MS"/>
                <a:cs typeface="Trebuchet MS"/>
              </a:rPr>
              <a:t> </a:t>
            </a:r>
            <a:r>
              <a:rPr lang="en-US" sz="1100" spc="-140" dirty="0">
                <a:latin typeface="Trebuchet MS"/>
                <a:cs typeface="Trebuchet MS"/>
              </a:rPr>
              <a:t>we</a:t>
            </a:r>
            <a:r>
              <a:rPr lang="en-US" sz="1100" spc="200" dirty="0">
                <a:latin typeface="Trebuchet MS"/>
                <a:cs typeface="Trebuchet MS"/>
              </a:rPr>
              <a:t> </a:t>
            </a:r>
            <a:r>
              <a:rPr lang="en-US" sz="1100" spc="-55" dirty="0">
                <a:latin typeface="Trebuchet MS"/>
                <a:cs typeface="Trebuchet MS"/>
              </a:rPr>
              <a:t>can </a:t>
            </a:r>
            <a:r>
              <a:rPr lang="en-US" sz="1100" spc="-80" dirty="0">
                <a:latin typeface="Trebuchet MS"/>
                <a:cs typeface="Trebuchet MS"/>
              </a:rPr>
              <a:t>scale</a:t>
            </a:r>
            <a:r>
              <a:rPr lang="en-US" sz="1100" spc="320" dirty="0">
                <a:latin typeface="Trebuchet MS"/>
                <a:cs typeface="Trebuchet MS"/>
              </a:rPr>
              <a:t> </a:t>
            </a:r>
            <a:r>
              <a:rPr lang="en-US" sz="1100" spc="-45" dirty="0">
                <a:latin typeface="Trebuchet MS"/>
                <a:cs typeface="Trebuchet MS"/>
              </a:rPr>
              <a:t>up to </a:t>
            </a:r>
            <a:r>
              <a:rPr lang="en-US" sz="1100" spc="-50" dirty="0">
                <a:latin typeface="Trebuchet MS"/>
                <a:cs typeface="Trebuchet MS"/>
              </a:rPr>
              <a:t>huge </a:t>
            </a:r>
            <a:r>
              <a:rPr lang="en-US" sz="1100" spc="-65" dirty="0">
                <a:latin typeface="Trebuchet MS"/>
                <a:cs typeface="Trebuchet MS"/>
              </a:rPr>
              <a:t>state spaces </a:t>
            </a:r>
            <a:r>
              <a:rPr lang="en-US" sz="1100" spc="-70" dirty="0">
                <a:latin typeface="Trebuchet MS"/>
                <a:cs typeface="Trebuchet MS"/>
              </a:rPr>
              <a:t>since </a:t>
            </a:r>
            <a:r>
              <a:rPr lang="en-US" sz="1100" spc="-75" dirty="0">
                <a:latin typeface="Trebuchet MS"/>
                <a:cs typeface="Trebuchet MS"/>
              </a:rPr>
              <a:t>the </a:t>
            </a:r>
            <a:r>
              <a:rPr lang="en-US" sz="1100" spc="-70" dirty="0">
                <a:latin typeface="Trebuchet MS"/>
                <a:cs typeface="Trebuchet MS"/>
              </a:rPr>
              <a:t>memory </a:t>
            </a:r>
            <a:r>
              <a:rPr lang="en-US" sz="1100" spc="-50" dirty="0">
                <a:latin typeface="Trebuchet MS"/>
                <a:cs typeface="Trebuchet MS"/>
              </a:rPr>
              <a:t>usage </a:t>
            </a:r>
            <a:r>
              <a:rPr lang="en-US" sz="1100" spc="-45" dirty="0">
                <a:latin typeface="Trebuchet MS"/>
                <a:cs typeface="Trebuchet MS"/>
              </a:rPr>
              <a:t> </a:t>
            </a:r>
            <a:r>
              <a:rPr lang="en-US" sz="1100" spc="-50" dirty="0">
                <a:latin typeface="Trebuchet MS"/>
                <a:cs typeface="Trebuchet MS"/>
              </a:rPr>
              <a:t>only </a:t>
            </a:r>
            <a:r>
              <a:rPr lang="en-US" sz="1100" spc="-65" dirty="0">
                <a:latin typeface="Trebuchet MS"/>
                <a:cs typeface="Trebuchet MS"/>
              </a:rPr>
              <a:t>depends </a:t>
            </a:r>
            <a:r>
              <a:rPr lang="en-US" sz="1100" spc="-40" dirty="0">
                <a:latin typeface="Trebuchet MS"/>
                <a:cs typeface="Trebuchet MS"/>
              </a:rPr>
              <a:t>on </a:t>
            </a:r>
            <a:r>
              <a:rPr lang="en-US" sz="1100" spc="-75" dirty="0">
                <a:latin typeface="Trebuchet MS"/>
                <a:cs typeface="Trebuchet MS"/>
              </a:rPr>
              <a:t>the </a:t>
            </a:r>
            <a:r>
              <a:rPr lang="en-US" sz="1100" spc="-55" dirty="0">
                <a:latin typeface="Trebuchet MS"/>
                <a:cs typeface="Trebuchet MS"/>
              </a:rPr>
              <a:t>number </a:t>
            </a:r>
            <a:r>
              <a:rPr lang="en-US" sz="1100" spc="-70" dirty="0">
                <a:latin typeface="Trebuchet MS"/>
                <a:cs typeface="Trebuchet MS"/>
              </a:rPr>
              <a:t>of </a:t>
            </a:r>
            <a:r>
              <a:rPr lang="en-US" sz="1100" spc="-50" dirty="0">
                <a:latin typeface="Trebuchet MS"/>
                <a:cs typeface="Trebuchet MS"/>
              </a:rPr>
              <a:t>actions in </a:t>
            </a:r>
            <a:r>
              <a:rPr lang="en-US" sz="1100" spc="-75" dirty="0">
                <a:latin typeface="Trebuchet MS"/>
                <a:cs typeface="Trebuchet MS"/>
              </a:rPr>
              <a:t>the </a:t>
            </a:r>
            <a:r>
              <a:rPr lang="en-US" sz="1100" spc="-50" dirty="0">
                <a:latin typeface="Trebuchet MS"/>
                <a:cs typeface="Trebuchet MS"/>
              </a:rPr>
              <a:t>solution </a:t>
            </a:r>
            <a:r>
              <a:rPr lang="en-US" sz="1100" spc="-65" dirty="0">
                <a:latin typeface="Trebuchet MS"/>
                <a:cs typeface="Trebuchet MS"/>
              </a:rPr>
              <a:t>path. </a:t>
            </a:r>
            <a:r>
              <a:rPr lang="en-US" sz="1100" spc="10" dirty="0">
                <a:latin typeface="Trebuchet MS"/>
                <a:cs typeface="Trebuchet MS"/>
              </a:rPr>
              <a:t>Of </a:t>
            </a:r>
            <a:r>
              <a:rPr lang="en-US" sz="1100" spc="-75" dirty="0">
                <a:latin typeface="Trebuchet MS"/>
                <a:cs typeface="Trebuchet MS"/>
              </a:rPr>
              <a:t>course, </a:t>
            </a:r>
            <a:r>
              <a:rPr lang="en-US" sz="1100" spc="-80" dirty="0">
                <a:latin typeface="Trebuchet MS"/>
                <a:cs typeface="Trebuchet MS"/>
              </a:rPr>
              <a:t>these </a:t>
            </a:r>
            <a:r>
              <a:rPr lang="en-US" sz="1100" spc="-50" dirty="0">
                <a:latin typeface="Trebuchet MS"/>
                <a:cs typeface="Trebuchet MS"/>
              </a:rPr>
              <a:t>algorithms </a:t>
            </a:r>
            <a:r>
              <a:rPr lang="en-US" sz="1100" spc="-75" dirty="0">
                <a:latin typeface="Trebuchet MS"/>
                <a:cs typeface="Trebuchet MS"/>
              </a:rPr>
              <a:t>necessarily </a:t>
            </a:r>
            <a:r>
              <a:rPr lang="en-US" sz="1100" spc="-80" dirty="0">
                <a:latin typeface="Trebuchet MS"/>
                <a:cs typeface="Trebuchet MS"/>
              </a:rPr>
              <a:t>take </a:t>
            </a:r>
            <a:r>
              <a:rPr lang="en-US" sz="1100" spc="-75" dirty="0">
                <a:latin typeface="Trebuchet MS"/>
                <a:cs typeface="Trebuchet MS"/>
              </a:rPr>
              <a:t> </a:t>
            </a:r>
            <a:r>
              <a:rPr lang="en-US" sz="1100" spc="-65" dirty="0">
                <a:latin typeface="Trebuchet MS"/>
                <a:cs typeface="Trebuchet MS"/>
              </a:rPr>
              <a:t>exponential</a:t>
            </a:r>
            <a:r>
              <a:rPr lang="en-US" sz="1100" spc="55" dirty="0">
                <a:latin typeface="Trebuchet MS"/>
                <a:cs typeface="Trebuchet MS"/>
              </a:rPr>
              <a:t> </a:t>
            </a:r>
            <a:r>
              <a:rPr lang="en-US" sz="1100" spc="-75" dirty="0">
                <a:latin typeface="Trebuchet MS"/>
                <a:cs typeface="Trebuchet MS"/>
              </a:rPr>
              <a:t>time</a:t>
            </a:r>
            <a:r>
              <a:rPr lang="en-US" sz="1100" spc="60" dirty="0">
                <a:latin typeface="Trebuchet MS"/>
                <a:cs typeface="Trebuchet MS"/>
              </a:rPr>
              <a:t> </a:t>
            </a:r>
            <a:r>
              <a:rPr lang="en-US" sz="1100" spc="-50" dirty="0">
                <a:latin typeface="Trebuchet MS"/>
                <a:cs typeface="Trebuchet MS"/>
              </a:rPr>
              <a:t>in</a:t>
            </a:r>
            <a:r>
              <a:rPr lang="en-US" sz="1100" spc="60" dirty="0">
                <a:latin typeface="Trebuchet MS"/>
                <a:cs typeface="Trebuchet MS"/>
              </a:rPr>
              <a:t> </a:t>
            </a:r>
            <a:r>
              <a:rPr lang="en-US" sz="1100" spc="-75" dirty="0">
                <a:latin typeface="Trebuchet MS"/>
                <a:cs typeface="Trebuchet MS"/>
              </a:rPr>
              <a:t>the</a:t>
            </a:r>
            <a:r>
              <a:rPr lang="en-US" sz="1100" spc="60" dirty="0">
                <a:latin typeface="Trebuchet MS"/>
                <a:cs typeface="Trebuchet MS"/>
              </a:rPr>
              <a:t> </a:t>
            </a:r>
            <a:r>
              <a:rPr lang="en-US" sz="1100" spc="-70" dirty="0">
                <a:latin typeface="Trebuchet MS"/>
                <a:cs typeface="Trebuchet MS"/>
              </a:rPr>
              <a:t>worst</a:t>
            </a:r>
            <a:r>
              <a:rPr lang="en-US" sz="1100" spc="60" dirty="0">
                <a:latin typeface="Trebuchet MS"/>
                <a:cs typeface="Trebuchet MS"/>
              </a:rPr>
              <a:t> </a:t>
            </a:r>
            <a:r>
              <a:rPr lang="en-US" sz="1100" spc="-90" dirty="0">
                <a:latin typeface="Trebuchet MS"/>
                <a:cs typeface="Trebuchet MS"/>
              </a:rPr>
              <a:t>case.</a:t>
            </a:r>
            <a:endParaRPr lang="en-US" sz="1100" dirty="0">
              <a:latin typeface="Trebuchet MS"/>
              <a:cs typeface="Trebuchet MS"/>
            </a:endParaRPr>
          </a:p>
          <a:p>
            <a:pPr marL="219710" indent="-207645">
              <a:lnSpc>
                <a:spcPts val="1875"/>
              </a:lnSpc>
              <a:buFont typeface="SimSun-ExtB"/>
              <a:buChar char="•"/>
              <a:tabLst>
                <a:tab pos="220345" algn="l"/>
              </a:tabLst>
            </a:pPr>
            <a:r>
              <a:rPr lang="en-US" sz="1100" dirty="0">
                <a:latin typeface="Trebuchet MS"/>
                <a:cs typeface="Trebuchet MS"/>
              </a:rPr>
              <a:t>To</a:t>
            </a:r>
            <a:r>
              <a:rPr lang="en-US" sz="1100" spc="105" dirty="0">
                <a:latin typeface="Trebuchet MS"/>
                <a:cs typeface="Trebuchet MS"/>
              </a:rPr>
              <a:t> </a:t>
            </a:r>
            <a:r>
              <a:rPr lang="en-US" sz="1100" spc="-50" dirty="0">
                <a:latin typeface="Trebuchet MS"/>
                <a:cs typeface="Trebuchet MS"/>
              </a:rPr>
              <a:t>do</a:t>
            </a:r>
            <a:r>
              <a:rPr lang="en-US" sz="1100" spc="110" dirty="0">
                <a:latin typeface="Trebuchet MS"/>
                <a:cs typeface="Trebuchet MS"/>
              </a:rPr>
              <a:t> </a:t>
            </a:r>
            <a:r>
              <a:rPr lang="en-US" sz="1100" spc="-85" dirty="0">
                <a:latin typeface="Trebuchet MS"/>
                <a:cs typeface="Trebuchet MS"/>
              </a:rPr>
              <a:t>better,</a:t>
            </a:r>
            <a:r>
              <a:rPr lang="en-US" sz="1100" spc="120" dirty="0">
                <a:latin typeface="Trebuchet MS"/>
                <a:cs typeface="Trebuchet MS"/>
              </a:rPr>
              <a:t> </a:t>
            </a:r>
            <a:r>
              <a:rPr lang="en-US" sz="1100" spc="-140" dirty="0">
                <a:latin typeface="Trebuchet MS"/>
                <a:cs typeface="Trebuchet MS"/>
              </a:rPr>
              <a:t>we</a:t>
            </a:r>
            <a:r>
              <a:rPr lang="en-US" sz="1100" spc="105" dirty="0">
                <a:latin typeface="Trebuchet MS"/>
                <a:cs typeface="Trebuchet MS"/>
              </a:rPr>
              <a:t> </a:t>
            </a:r>
            <a:r>
              <a:rPr lang="en-US" sz="1100" spc="-95" dirty="0">
                <a:latin typeface="Trebuchet MS"/>
                <a:cs typeface="Trebuchet MS"/>
              </a:rPr>
              <a:t>need</a:t>
            </a:r>
            <a:r>
              <a:rPr lang="en-US" sz="1100" spc="110" dirty="0">
                <a:latin typeface="Trebuchet MS"/>
                <a:cs typeface="Trebuchet MS"/>
              </a:rPr>
              <a:t> </a:t>
            </a:r>
            <a:r>
              <a:rPr lang="en-US" sz="1100" spc="-45" dirty="0">
                <a:latin typeface="Trebuchet MS"/>
                <a:cs typeface="Trebuchet MS"/>
              </a:rPr>
              <a:t>to</a:t>
            </a:r>
            <a:r>
              <a:rPr lang="en-US" sz="1100" spc="110" dirty="0">
                <a:latin typeface="Trebuchet MS"/>
                <a:cs typeface="Trebuchet MS"/>
              </a:rPr>
              <a:t> </a:t>
            </a:r>
            <a:r>
              <a:rPr lang="en-US" sz="1100" spc="-40" dirty="0">
                <a:latin typeface="Trebuchet MS"/>
                <a:cs typeface="Trebuchet MS"/>
              </a:rPr>
              <a:t>think</a:t>
            </a:r>
            <a:r>
              <a:rPr lang="en-US" sz="1100" spc="110" dirty="0">
                <a:latin typeface="Trebuchet MS"/>
                <a:cs typeface="Trebuchet MS"/>
              </a:rPr>
              <a:t> </a:t>
            </a:r>
            <a:r>
              <a:rPr lang="en-US" sz="1100" spc="-85" dirty="0">
                <a:latin typeface="Trebuchet MS"/>
                <a:cs typeface="Trebuchet MS"/>
              </a:rPr>
              <a:t>more</a:t>
            </a:r>
            <a:r>
              <a:rPr lang="en-US" sz="1100" spc="105" dirty="0">
                <a:latin typeface="Trebuchet MS"/>
                <a:cs typeface="Trebuchet MS"/>
              </a:rPr>
              <a:t> </a:t>
            </a:r>
            <a:r>
              <a:rPr lang="en-US" sz="1100" spc="-40" dirty="0">
                <a:latin typeface="Trebuchet MS"/>
                <a:cs typeface="Trebuchet MS"/>
              </a:rPr>
              <a:t>about</a:t>
            </a:r>
            <a:r>
              <a:rPr lang="en-US" sz="1100" spc="110" dirty="0">
                <a:latin typeface="Trebuchet MS"/>
                <a:cs typeface="Trebuchet MS"/>
              </a:rPr>
              <a:t> </a:t>
            </a:r>
            <a:r>
              <a:rPr lang="en-US" sz="1100" spc="-60" dirty="0">
                <a:latin typeface="Trebuchet MS"/>
                <a:cs typeface="Trebuchet MS"/>
              </a:rPr>
              <a:t>bookkeeping.</a:t>
            </a:r>
            <a:r>
              <a:rPr lang="en-US" sz="1100" spc="375" dirty="0">
                <a:latin typeface="Trebuchet MS"/>
                <a:cs typeface="Trebuchet MS"/>
              </a:rPr>
              <a:t> </a:t>
            </a:r>
            <a:r>
              <a:rPr lang="en-US" sz="1100" dirty="0">
                <a:latin typeface="Trebuchet MS"/>
                <a:cs typeface="Trebuchet MS"/>
              </a:rPr>
              <a:t>The</a:t>
            </a:r>
            <a:r>
              <a:rPr lang="en-US" sz="1100" spc="110" dirty="0">
                <a:latin typeface="Trebuchet MS"/>
                <a:cs typeface="Trebuchet MS"/>
              </a:rPr>
              <a:t> </a:t>
            </a:r>
            <a:r>
              <a:rPr lang="en-US" sz="1100" spc="-40" dirty="0">
                <a:latin typeface="Trebuchet MS"/>
                <a:cs typeface="Trebuchet MS"/>
              </a:rPr>
              <a:t>most</a:t>
            </a:r>
            <a:r>
              <a:rPr lang="en-US" sz="1100" spc="110" dirty="0">
                <a:latin typeface="Trebuchet MS"/>
                <a:cs typeface="Trebuchet MS"/>
              </a:rPr>
              <a:t> </a:t>
            </a:r>
            <a:r>
              <a:rPr lang="en-US" sz="1100" spc="-50" dirty="0">
                <a:latin typeface="Trebuchet MS"/>
                <a:cs typeface="Trebuchet MS"/>
              </a:rPr>
              <a:t>important</a:t>
            </a:r>
            <a:r>
              <a:rPr lang="en-US" sz="1100" spc="110" dirty="0">
                <a:latin typeface="Trebuchet MS"/>
                <a:cs typeface="Trebuchet MS"/>
              </a:rPr>
              <a:t> </a:t>
            </a:r>
            <a:r>
              <a:rPr lang="en-US" sz="1100" spc="-65" dirty="0">
                <a:latin typeface="Trebuchet MS"/>
                <a:cs typeface="Trebuchet MS"/>
              </a:rPr>
              <a:t>concept</a:t>
            </a:r>
            <a:r>
              <a:rPr lang="en-US" sz="1100" spc="105" dirty="0">
                <a:latin typeface="Trebuchet MS"/>
                <a:cs typeface="Trebuchet MS"/>
              </a:rPr>
              <a:t> </a:t>
            </a:r>
            <a:r>
              <a:rPr lang="en-US" sz="1100" spc="-60" dirty="0">
                <a:latin typeface="Trebuchet MS"/>
                <a:cs typeface="Trebuchet MS"/>
              </a:rPr>
              <a:t>from</a:t>
            </a:r>
            <a:r>
              <a:rPr lang="en-US" sz="1100" spc="110" dirty="0">
                <a:latin typeface="Trebuchet MS"/>
                <a:cs typeface="Trebuchet MS"/>
              </a:rPr>
              <a:t> </a:t>
            </a:r>
            <a:r>
              <a:rPr lang="en-US" sz="1100" spc="-45" dirty="0">
                <a:latin typeface="Trebuchet MS"/>
                <a:cs typeface="Trebuchet MS"/>
              </a:rPr>
              <a:t>this</a:t>
            </a:r>
            <a:r>
              <a:rPr lang="en-US" sz="1100" spc="110" dirty="0">
                <a:latin typeface="Trebuchet MS"/>
                <a:cs typeface="Trebuchet MS"/>
              </a:rPr>
              <a:t> </a:t>
            </a:r>
            <a:r>
              <a:rPr lang="en-US" sz="1100" spc="-85" dirty="0">
                <a:latin typeface="Trebuchet MS"/>
                <a:cs typeface="Trebuchet MS"/>
              </a:rPr>
              <a:t>lecture</a:t>
            </a:r>
            <a:endParaRPr lang="en-US" sz="1100" dirty="0">
              <a:latin typeface="Trebuchet MS"/>
              <a:cs typeface="Trebuchet MS"/>
            </a:endParaRPr>
          </a:p>
          <a:p>
            <a:pPr marL="219710" marR="6985" algn="just">
              <a:lnSpc>
                <a:spcPct val="102000"/>
              </a:lnSpc>
            </a:pPr>
            <a:r>
              <a:rPr lang="en-US" sz="1100" spc="-50" dirty="0">
                <a:latin typeface="Trebuchet MS"/>
                <a:cs typeface="Trebuchet MS"/>
              </a:rPr>
              <a:t>is</a:t>
            </a:r>
            <a:r>
              <a:rPr lang="en-US" sz="1100" spc="155" dirty="0">
                <a:latin typeface="Trebuchet MS"/>
                <a:cs typeface="Trebuchet MS"/>
              </a:rPr>
              <a:t> </a:t>
            </a:r>
            <a:r>
              <a:rPr lang="en-US" sz="1100" spc="-75" dirty="0">
                <a:latin typeface="Trebuchet MS"/>
                <a:cs typeface="Trebuchet MS"/>
              </a:rPr>
              <a:t>the</a:t>
            </a:r>
            <a:r>
              <a:rPr lang="en-US" sz="1100" spc="150" dirty="0">
                <a:latin typeface="Trebuchet MS"/>
                <a:cs typeface="Trebuchet MS"/>
              </a:rPr>
              <a:t> </a:t>
            </a:r>
            <a:r>
              <a:rPr lang="en-US" sz="1100" spc="-85" dirty="0">
                <a:latin typeface="Trebuchet MS"/>
                <a:cs typeface="Trebuchet MS"/>
              </a:rPr>
              <a:t>idea</a:t>
            </a:r>
            <a:r>
              <a:rPr lang="en-US" sz="1100" spc="155" dirty="0">
                <a:latin typeface="Trebuchet MS"/>
                <a:cs typeface="Trebuchet MS"/>
              </a:rPr>
              <a:t> </a:t>
            </a:r>
            <a:r>
              <a:rPr lang="en-US" sz="1100" spc="-70" dirty="0">
                <a:latin typeface="Trebuchet MS"/>
                <a:cs typeface="Trebuchet MS"/>
              </a:rPr>
              <a:t>of</a:t>
            </a:r>
            <a:r>
              <a:rPr lang="en-US" sz="1100" spc="150" dirty="0">
                <a:latin typeface="Trebuchet MS"/>
                <a:cs typeface="Trebuchet MS"/>
              </a:rPr>
              <a:t> </a:t>
            </a:r>
            <a:r>
              <a:rPr lang="en-US" sz="1100" spc="-60" dirty="0">
                <a:latin typeface="Trebuchet MS"/>
                <a:cs typeface="Trebuchet MS"/>
              </a:rPr>
              <a:t>a</a:t>
            </a:r>
            <a:r>
              <a:rPr lang="en-US" sz="1100" spc="160" dirty="0">
                <a:latin typeface="Trebuchet MS"/>
                <a:cs typeface="Trebuchet MS"/>
              </a:rPr>
              <a:t> </a:t>
            </a:r>
            <a:r>
              <a:rPr lang="en-US" sz="1100" b="1" spc="-30" dirty="0">
                <a:latin typeface="Trebuchet MS"/>
                <a:cs typeface="Trebuchet MS"/>
              </a:rPr>
              <a:t>state</a:t>
            </a:r>
            <a:r>
              <a:rPr lang="en-US" sz="1100" spc="-30" dirty="0">
                <a:latin typeface="Trebuchet MS"/>
                <a:cs typeface="Trebuchet MS"/>
              </a:rPr>
              <a:t>,</a:t>
            </a:r>
            <a:r>
              <a:rPr lang="en-US" sz="1100" spc="175" dirty="0">
                <a:latin typeface="Trebuchet MS"/>
                <a:cs typeface="Trebuchet MS"/>
              </a:rPr>
              <a:t> </a:t>
            </a:r>
            <a:r>
              <a:rPr lang="en-US" sz="1100" spc="-60" dirty="0">
                <a:latin typeface="Trebuchet MS"/>
                <a:cs typeface="Trebuchet MS"/>
              </a:rPr>
              <a:t>which</a:t>
            </a:r>
            <a:r>
              <a:rPr lang="en-US" sz="1100" spc="155" dirty="0">
                <a:latin typeface="Trebuchet MS"/>
                <a:cs typeface="Trebuchet MS"/>
              </a:rPr>
              <a:t> </a:t>
            </a:r>
            <a:r>
              <a:rPr lang="en-US" sz="1100" spc="-50" dirty="0">
                <a:latin typeface="Trebuchet MS"/>
                <a:cs typeface="Trebuchet MS"/>
              </a:rPr>
              <a:t>contains</a:t>
            </a:r>
            <a:r>
              <a:rPr lang="en-US" sz="1100" spc="155" dirty="0">
                <a:latin typeface="Trebuchet MS"/>
                <a:cs typeface="Trebuchet MS"/>
              </a:rPr>
              <a:t> </a:t>
            </a:r>
            <a:r>
              <a:rPr lang="en-US" sz="1100" spc="-75" dirty="0">
                <a:latin typeface="Trebuchet MS"/>
                <a:cs typeface="Trebuchet MS"/>
              </a:rPr>
              <a:t>all</a:t>
            </a:r>
            <a:r>
              <a:rPr lang="en-US" sz="1100" spc="160" dirty="0">
                <a:latin typeface="Trebuchet MS"/>
                <a:cs typeface="Trebuchet MS"/>
              </a:rPr>
              <a:t> </a:t>
            </a:r>
            <a:r>
              <a:rPr lang="en-US" sz="1100" spc="-75" dirty="0">
                <a:latin typeface="Trebuchet MS"/>
                <a:cs typeface="Trebuchet MS"/>
              </a:rPr>
              <a:t>the</a:t>
            </a:r>
            <a:r>
              <a:rPr lang="en-US" sz="1100" spc="150" dirty="0">
                <a:latin typeface="Trebuchet MS"/>
                <a:cs typeface="Trebuchet MS"/>
              </a:rPr>
              <a:t> </a:t>
            </a:r>
            <a:r>
              <a:rPr lang="en-US" sz="1100" spc="-60" dirty="0">
                <a:latin typeface="Trebuchet MS"/>
                <a:cs typeface="Trebuchet MS"/>
              </a:rPr>
              <a:t>information</a:t>
            </a:r>
            <a:r>
              <a:rPr lang="en-US" sz="1100" spc="155" dirty="0">
                <a:latin typeface="Trebuchet MS"/>
                <a:cs typeface="Trebuchet MS"/>
              </a:rPr>
              <a:t> </a:t>
            </a:r>
            <a:r>
              <a:rPr lang="en-US" sz="1100" spc="-40" dirty="0">
                <a:latin typeface="Trebuchet MS"/>
                <a:cs typeface="Trebuchet MS"/>
              </a:rPr>
              <a:t>about</a:t>
            </a:r>
            <a:r>
              <a:rPr lang="en-US" sz="1100" spc="155" dirty="0">
                <a:latin typeface="Trebuchet MS"/>
                <a:cs typeface="Trebuchet MS"/>
              </a:rPr>
              <a:t> </a:t>
            </a:r>
            <a:r>
              <a:rPr lang="en-US" sz="1100" spc="-75" dirty="0">
                <a:latin typeface="Trebuchet MS"/>
                <a:cs typeface="Trebuchet MS"/>
              </a:rPr>
              <a:t>the</a:t>
            </a:r>
            <a:r>
              <a:rPr lang="en-US" sz="1100" spc="150" dirty="0">
                <a:latin typeface="Trebuchet MS"/>
                <a:cs typeface="Trebuchet MS"/>
              </a:rPr>
              <a:t> </a:t>
            </a:r>
            <a:r>
              <a:rPr lang="en-US" sz="1100" spc="-45" dirty="0">
                <a:latin typeface="Trebuchet MS"/>
                <a:cs typeface="Trebuchet MS"/>
              </a:rPr>
              <a:t>past</a:t>
            </a:r>
            <a:r>
              <a:rPr lang="en-US" sz="1100" spc="160" dirty="0">
                <a:latin typeface="Trebuchet MS"/>
                <a:cs typeface="Trebuchet MS"/>
              </a:rPr>
              <a:t> </a:t>
            </a:r>
            <a:r>
              <a:rPr lang="en-US" sz="1100" spc="-45" dirty="0">
                <a:latin typeface="Trebuchet MS"/>
                <a:cs typeface="Trebuchet MS"/>
              </a:rPr>
              <a:t>to</a:t>
            </a:r>
            <a:r>
              <a:rPr lang="en-US" sz="1100" spc="150" dirty="0">
                <a:latin typeface="Trebuchet MS"/>
                <a:cs typeface="Trebuchet MS"/>
              </a:rPr>
              <a:t> </a:t>
            </a:r>
            <a:r>
              <a:rPr lang="en-US" sz="1100" spc="-60" dirty="0">
                <a:latin typeface="Trebuchet MS"/>
                <a:cs typeface="Trebuchet MS"/>
              </a:rPr>
              <a:t>act</a:t>
            </a:r>
            <a:r>
              <a:rPr lang="en-US" sz="1100" spc="155" dirty="0">
                <a:latin typeface="Trebuchet MS"/>
                <a:cs typeface="Trebuchet MS"/>
              </a:rPr>
              <a:t> </a:t>
            </a:r>
            <a:r>
              <a:rPr lang="en-US" sz="1100" spc="-60" dirty="0">
                <a:latin typeface="Trebuchet MS"/>
                <a:cs typeface="Trebuchet MS"/>
              </a:rPr>
              <a:t>optimally</a:t>
            </a:r>
            <a:r>
              <a:rPr lang="en-US" sz="1100" spc="150" dirty="0">
                <a:latin typeface="Trebuchet MS"/>
                <a:cs typeface="Trebuchet MS"/>
              </a:rPr>
              <a:t> </a:t>
            </a:r>
            <a:r>
              <a:rPr lang="en-US" sz="1100" spc="-50" dirty="0">
                <a:latin typeface="Trebuchet MS"/>
                <a:cs typeface="Trebuchet MS"/>
              </a:rPr>
              <a:t>in</a:t>
            </a:r>
            <a:r>
              <a:rPr lang="en-US" sz="1100" spc="160" dirty="0">
                <a:latin typeface="Trebuchet MS"/>
                <a:cs typeface="Trebuchet MS"/>
              </a:rPr>
              <a:t> </a:t>
            </a:r>
            <a:r>
              <a:rPr lang="en-US" sz="1100" spc="-75" dirty="0">
                <a:latin typeface="Trebuchet MS"/>
                <a:cs typeface="Trebuchet MS"/>
              </a:rPr>
              <a:t>the</a:t>
            </a:r>
            <a:r>
              <a:rPr lang="en-US" sz="1100" spc="150" dirty="0">
                <a:latin typeface="Trebuchet MS"/>
                <a:cs typeface="Trebuchet MS"/>
              </a:rPr>
              <a:t> </a:t>
            </a:r>
            <a:r>
              <a:rPr lang="en-US" sz="1100" spc="-80" dirty="0">
                <a:latin typeface="Trebuchet MS"/>
                <a:cs typeface="Trebuchet MS"/>
              </a:rPr>
              <a:t>future. </a:t>
            </a:r>
            <a:r>
              <a:rPr lang="en-US" sz="1100" spc="-470" dirty="0">
                <a:latin typeface="Trebuchet MS"/>
                <a:cs typeface="Trebuchet MS"/>
              </a:rPr>
              <a:t> </a:t>
            </a:r>
            <a:r>
              <a:rPr lang="en-US" sz="1100" spc="-10" dirty="0">
                <a:latin typeface="Trebuchet MS"/>
                <a:cs typeface="Trebuchet MS"/>
              </a:rPr>
              <a:t>We </a:t>
            </a:r>
            <a:r>
              <a:rPr lang="en-US" sz="1100" spc="-70" dirty="0">
                <a:latin typeface="Trebuchet MS"/>
                <a:cs typeface="Trebuchet MS"/>
              </a:rPr>
              <a:t>saw </a:t>
            </a:r>
            <a:r>
              <a:rPr lang="en-US" sz="1100" spc="-80" dirty="0">
                <a:latin typeface="Trebuchet MS"/>
                <a:cs typeface="Trebuchet MS"/>
              </a:rPr>
              <a:t>several </a:t>
            </a:r>
            <a:r>
              <a:rPr lang="en-US" sz="1100" spc="-75" dirty="0">
                <a:latin typeface="Trebuchet MS"/>
                <a:cs typeface="Trebuchet MS"/>
              </a:rPr>
              <a:t>examples </a:t>
            </a:r>
            <a:r>
              <a:rPr lang="en-US" sz="1100" spc="-70" dirty="0">
                <a:latin typeface="Trebuchet MS"/>
                <a:cs typeface="Trebuchet MS"/>
              </a:rPr>
              <a:t>of </a:t>
            </a:r>
            <a:r>
              <a:rPr lang="en-US" sz="1100" spc="-60" dirty="0">
                <a:latin typeface="Trebuchet MS"/>
                <a:cs typeface="Trebuchet MS"/>
              </a:rPr>
              <a:t>traveling </a:t>
            </a:r>
            <a:r>
              <a:rPr lang="en-US" sz="1100" spc="-100" dirty="0">
                <a:latin typeface="Trebuchet MS"/>
                <a:cs typeface="Trebuchet MS"/>
              </a:rPr>
              <a:t>between </a:t>
            </a:r>
            <a:r>
              <a:rPr lang="en-US" sz="1100" spc="-70" dirty="0">
                <a:latin typeface="Trebuchet MS"/>
                <a:cs typeface="Trebuchet MS"/>
              </a:rPr>
              <a:t>cities under </a:t>
            </a:r>
            <a:r>
              <a:rPr lang="en-US" sz="1100" spc="-55" dirty="0">
                <a:latin typeface="Trebuchet MS"/>
                <a:cs typeface="Trebuchet MS"/>
              </a:rPr>
              <a:t>various constraints, </a:t>
            </a:r>
            <a:r>
              <a:rPr lang="en-US" sz="1100" spc="-95" dirty="0">
                <a:latin typeface="Trebuchet MS"/>
                <a:cs typeface="Trebuchet MS"/>
              </a:rPr>
              <a:t>where </a:t>
            </a:r>
            <a:r>
              <a:rPr lang="en-US" sz="1100" spc="-40" dirty="0">
                <a:latin typeface="Trebuchet MS"/>
                <a:cs typeface="Trebuchet MS"/>
              </a:rPr>
              <a:t>coming </a:t>
            </a:r>
            <a:r>
              <a:rPr lang="en-US" sz="1100" spc="-45" dirty="0">
                <a:latin typeface="Trebuchet MS"/>
                <a:cs typeface="Trebuchet MS"/>
              </a:rPr>
              <a:t>up </a:t>
            </a:r>
            <a:r>
              <a:rPr lang="en-US" sz="1100" spc="-60" dirty="0">
                <a:latin typeface="Trebuchet MS"/>
                <a:cs typeface="Trebuchet MS"/>
              </a:rPr>
              <a:t>with </a:t>
            </a:r>
            <a:r>
              <a:rPr lang="en-US" sz="1100" spc="-75" dirty="0">
                <a:latin typeface="Trebuchet MS"/>
                <a:cs typeface="Trebuchet MS"/>
              </a:rPr>
              <a:t>the </a:t>
            </a:r>
            <a:r>
              <a:rPr lang="en-US" sz="1100" spc="-70" dirty="0">
                <a:latin typeface="Trebuchet MS"/>
                <a:cs typeface="Trebuchet MS"/>
              </a:rPr>
              <a:t> proper</a:t>
            </a:r>
            <a:r>
              <a:rPr lang="en-US" sz="1100" spc="55" dirty="0">
                <a:latin typeface="Trebuchet MS"/>
                <a:cs typeface="Trebuchet MS"/>
              </a:rPr>
              <a:t> </a:t>
            </a:r>
            <a:r>
              <a:rPr lang="en-US" sz="1100" spc="-55" dirty="0">
                <a:latin typeface="Trebuchet MS"/>
                <a:cs typeface="Trebuchet MS"/>
              </a:rPr>
              <a:t>minimal</a:t>
            </a:r>
            <a:r>
              <a:rPr lang="en-US" sz="1100" spc="60" dirty="0">
                <a:latin typeface="Trebuchet MS"/>
                <a:cs typeface="Trebuchet MS"/>
              </a:rPr>
              <a:t> </a:t>
            </a:r>
            <a:r>
              <a:rPr lang="en-US" sz="1100" spc="-65" dirty="0">
                <a:latin typeface="Trebuchet MS"/>
                <a:cs typeface="Trebuchet MS"/>
              </a:rPr>
              <a:t>state</a:t>
            </a:r>
            <a:r>
              <a:rPr lang="en-US" sz="1100" spc="60" dirty="0">
                <a:latin typeface="Trebuchet MS"/>
                <a:cs typeface="Trebuchet MS"/>
              </a:rPr>
              <a:t> </a:t>
            </a:r>
            <a:r>
              <a:rPr lang="en-US" sz="1100" spc="-80" dirty="0">
                <a:latin typeface="Trebuchet MS"/>
                <a:cs typeface="Trebuchet MS"/>
              </a:rPr>
              <a:t>required</a:t>
            </a:r>
            <a:r>
              <a:rPr lang="en-US" sz="1100" spc="60" dirty="0">
                <a:latin typeface="Trebuchet MS"/>
                <a:cs typeface="Trebuchet MS"/>
              </a:rPr>
              <a:t> </a:t>
            </a:r>
            <a:r>
              <a:rPr lang="en-US" sz="1100" spc="-60" dirty="0">
                <a:latin typeface="Trebuchet MS"/>
                <a:cs typeface="Trebuchet MS"/>
              </a:rPr>
              <a:t>a</a:t>
            </a:r>
            <a:r>
              <a:rPr lang="en-US" sz="1100" spc="60" dirty="0">
                <a:latin typeface="Trebuchet MS"/>
                <a:cs typeface="Trebuchet MS"/>
              </a:rPr>
              <a:t> </a:t>
            </a:r>
            <a:r>
              <a:rPr lang="en-US" sz="1100" spc="-100" dirty="0">
                <a:latin typeface="Trebuchet MS"/>
                <a:cs typeface="Trebuchet MS"/>
              </a:rPr>
              <a:t>deep</a:t>
            </a:r>
            <a:r>
              <a:rPr lang="en-US" sz="1100" spc="60" dirty="0">
                <a:latin typeface="Trebuchet MS"/>
                <a:cs typeface="Trebuchet MS"/>
              </a:rPr>
              <a:t> </a:t>
            </a:r>
            <a:r>
              <a:rPr lang="en-US" sz="1100" spc="-50" dirty="0">
                <a:latin typeface="Trebuchet MS"/>
                <a:cs typeface="Trebuchet MS"/>
              </a:rPr>
              <a:t>understanding</a:t>
            </a:r>
            <a:r>
              <a:rPr lang="en-US" sz="1100" spc="60" dirty="0">
                <a:latin typeface="Trebuchet MS"/>
                <a:cs typeface="Trebuchet MS"/>
              </a:rPr>
              <a:t> </a:t>
            </a:r>
            <a:r>
              <a:rPr lang="en-US" sz="1100" spc="-70" dirty="0">
                <a:latin typeface="Trebuchet MS"/>
                <a:cs typeface="Trebuchet MS"/>
              </a:rPr>
              <a:t>of</a:t>
            </a:r>
            <a:r>
              <a:rPr lang="en-US" sz="1100" spc="60" dirty="0">
                <a:latin typeface="Trebuchet MS"/>
                <a:cs typeface="Trebuchet MS"/>
              </a:rPr>
              <a:t> </a:t>
            </a:r>
            <a:r>
              <a:rPr lang="en-US" sz="1100" spc="-85" dirty="0">
                <a:latin typeface="Trebuchet MS"/>
                <a:cs typeface="Trebuchet MS"/>
              </a:rPr>
              <a:t>search.</a:t>
            </a:r>
            <a:endParaRPr lang="en-US" sz="1100" dirty="0">
              <a:latin typeface="Trebuchet MS"/>
              <a:cs typeface="Trebuchet MS"/>
            </a:endParaRPr>
          </a:p>
          <a:p>
            <a:pPr marL="219710" marR="5080" indent="-207645" algn="just">
              <a:lnSpc>
                <a:spcPts val="1960"/>
              </a:lnSpc>
              <a:spcBef>
                <a:spcPts val="65"/>
              </a:spcBef>
              <a:buFont typeface="SimSun-ExtB"/>
              <a:buChar char="•"/>
              <a:tabLst>
                <a:tab pos="220345" algn="l"/>
              </a:tabLst>
            </a:pPr>
            <a:r>
              <a:rPr lang="en-US" sz="1100" spc="5" dirty="0">
                <a:latin typeface="Trebuchet MS"/>
                <a:cs typeface="Trebuchet MS"/>
              </a:rPr>
              <a:t>With </a:t>
            </a:r>
            <a:r>
              <a:rPr lang="en-US" sz="1100" spc="-45" dirty="0">
                <a:latin typeface="Trebuchet MS"/>
                <a:cs typeface="Trebuchet MS"/>
              </a:rPr>
              <a:t>an </a:t>
            </a:r>
            <a:r>
              <a:rPr lang="en-US" sz="1100" spc="-70" dirty="0">
                <a:latin typeface="Trebuchet MS"/>
                <a:cs typeface="Trebuchet MS"/>
              </a:rPr>
              <a:t>appropriately</a:t>
            </a:r>
            <a:r>
              <a:rPr lang="en-US" sz="1100" spc="-65" dirty="0">
                <a:latin typeface="Trebuchet MS"/>
                <a:cs typeface="Trebuchet MS"/>
              </a:rPr>
              <a:t> </a:t>
            </a:r>
            <a:r>
              <a:rPr lang="en-US" sz="1100" spc="-90" dirty="0">
                <a:latin typeface="Trebuchet MS"/>
                <a:cs typeface="Trebuchet MS"/>
              </a:rPr>
              <a:t>defined</a:t>
            </a:r>
            <a:r>
              <a:rPr lang="en-US" sz="1100" spc="-85" dirty="0">
                <a:latin typeface="Trebuchet MS"/>
                <a:cs typeface="Trebuchet MS"/>
              </a:rPr>
              <a:t> </a:t>
            </a:r>
            <a:r>
              <a:rPr lang="en-US" sz="1100" spc="-80" dirty="0">
                <a:latin typeface="Trebuchet MS"/>
                <a:cs typeface="Trebuchet MS"/>
              </a:rPr>
              <a:t>state,</a:t>
            </a:r>
            <a:r>
              <a:rPr lang="en-US" sz="1100" spc="-75" dirty="0">
                <a:latin typeface="Trebuchet MS"/>
                <a:cs typeface="Trebuchet MS"/>
              </a:rPr>
              <a:t> </a:t>
            </a:r>
            <a:r>
              <a:rPr lang="en-US" sz="1100" spc="-140" dirty="0">
                <a:latin typeface="Trebuchet MS"/>
                <a:cs typeface="Trebuchet MS"/>
              </a:rPr>
              <a:t>we</a:t>
            </a:r>
            <a:r>
              <a:rPr lang="en-US" sz="1100" spc="-135" dirty="0">
                <a:latin typeface="Trebuchet MS"/>
                <a:cs typeface="Trebuchet MS"/>
              </a:rPr>
              <a:t> </a:t>
            </a:r>
            <a:r>
              <a:rPr lang="en-US" sz="1100" spc="-55" dirty="0">
                <a:latin typeface="Trebuchet MS"/>
                <a:cs typeface="Trebuchet MS"/>
              </a:rPr>
              <a:t>can </a:t>
            </a:r>
            <a:r>
              <a:rPr lang="en-US" sz="1100" spc="-60" dirty="0">
                <a:latin typeface="Trebuchet MS"/>
                <a:cs typeface="Trebuchet MS"/>
              </a:rPr>
              <a:t>apply </a:t>
            </a:r>
            <a:r>
              <a:rPr lang="en-US" sz="1100" spc="-85" dirty="0">
                <a:latin typeface="Trebuchet MS"/>
                <a:cs typeface="Trebuchet MS"/>
              </a:rPr>
              <a:t>either</a:t>
            </a:r>
            <a:r>
              <a:rPr lang="en-US" sz="1100" spc="-80" dirty="0">
                <a:latin typeface="Trebuchet MS"/>
                <a:cs typeface="Trebuchet MS"/>
              </a:rPr>
              <a:t> </a:t>
            </a:r>
            <a:r>
              <a:rPr lang="en-US" sz="1100" spc="-50" dirty="0">
                <a:latin typeface="Trebuchet MS"/>
                <a:cs typeface="Trebuchet MS"/>
              </a:rPr>
              <a:t>dynamic </a:t>
            </a:r>
            <a:r>
              <a:rPr lang="en-US" sz="1100" spc="-45" dirty="0">
                <a:latin typeface="Trebuchet MS"/>
                <a:cs typeface="Trebuchet MS"/>
              </a:rPr>
              <a:t>programming </a:t>
            </a:r>
            <a:r>
              <a:rPr lang="en-US" sz="1100" spc="-80" dirty="0">
                <a:latin typeface="Trebuchet MS"/>
                <a:cs typeface="Trebuchet MS"/>
              </a:rPr>
              <a:t>or</a:t>
            </a:r>
            <a:r>
              <a:rPr lang="en-US" sz="1100" spc="-75" dirty="0">
                <a:latin typeface="Trebuchet MS"/>
                <a:cs typeface="Trebuchet MS"/>
              </a:rPr>
              <a:t> </a:t>
            </a:r>
            <a:r>
              <a:rPr lang="en-US" sz="1100" spc="40" dirty="0">
                <a:latin typeface="Trebuchet MS"/>
                <a:cs typeface="Trebuchet MS"/>
              </a:rPr>
              <a:t>UCS, </a:t>
            </a:r>
            <a:r>
              <a:rPr lang="en-US" sz="1100" spc="-55" dirty="0">
                <a:latin typeface="Trebuchet MS"/>
                <a:cs typeface="Trebuchet MS"/>
              </a:rPr>
              <a:t>which </a:t>
            </a:r>
            <a:r>
              <a:rPr lang="en-US" sz="1100" spc="-70" dirty="0">
                <a:latin typeface="Trebuchet MS"/>
                <a:cs typeface="Trebuchet MS"/>
              </a:rPr>
              <a:t>have </a:t>
            </a:r>
            <a:r>
              <a:rPr lang="en-US" sz="1100" spc="-65" dirty="0">
                <a:latin typeface="Trebuchet MS"/>
                <a:cs typeface="Trebuchet MS"/>
              </a:rPr>
              <a:t> </a:t>
            </a:r>
            <a:r>
              <a:rPr lang="en-US" sz="1100" spc="-70" dirty="0">
                <a:latin typeface="Trebuchet MS"/>
                <a:cs typeface="Trebuchet MS"/>
              </a:rPr>
              <a:t>complementary </a:t>
            </a:r>
            <a:r>
              <a:rPr lang="en-US" sz="1100" spc="-55" dirty="0">
                <a:latin typeface="Trebuchet MS"/>
                <a:cs typeface="Trebuchet MS"/>
              </a:rPr>
              <a:t>strengths.</a:t>
            </a:r>
            <a:r>
              <a:rPr lang="en-US" sz="1100" spc="-50" dirty="0">
                <a:latin typeface="Trebuchet MS"/>
                <a:cs typeface="Trebuchet MS"/>
              </a:rPr>
              <a:t> </a:t>
            </a:r>
            <a:r>
              <a:rPr lang="en-US" sz="1100" dirty="0">
                <a:latin typeface="Trebuchet MS"/>
                <a:cs typeface="Trebuchet MS"/>
              </a:rPr>
              <a:t>The </a:t>
            </a:r>
            <a:r>
              <a:rPr lang="en-US" sz="1100" spc="-85" dirty="0">
                <a:latin typeface="Trebuchet MS"/>
                <a:cs typeface="Trebuchet MS"/>
              </a:rPr>
              <a:t>former </a:t>
            </a:r>
            <a:r>
              <a:rPr lang="en-US" sz="1100" spc="-65" dirty="0">
                <a:latin typeface="Trebuchet MS"/>
                <a:cs typeface="Trebuchet MS"/>
              </a:rPr>
              <a:t>handles negative </a:t>
            </a:r>
            <a:r>
              <a:rPr lang="en-US" sz="1100" spc="-55" dirty="0">
                <a:latin typeface="Trebuchet MS"/>
                <a:cs typeface="Trebuchet MS"/>
              </a:rPr>
              <a:t>action </a:t>
            </a:r>
            <a:r>
              <a:rPr lang="en-US" sz="1100" spc="-40" dirty="0">
                <a:latin typeface="Trebuchet MS"/>
                <a:cs typeface="Trebuchet MS"/>
              </a:rPr>
              <a:t>costs </a:t>
            </a:r>
            <a:r>
              <a:rPr lang="en-US" sz="1100" spc="-50" dirty="0">
                <a:latin typeface="Trebuchet MS"/>
                <a:cs typeface="Trebuchet MS"/>
              </a:rPr>
              <a:t>and </a:t>
            </a:r>
            <a:r>
              <a:rPr lang="en-US" sz="1100" spc="-75" dirty="0">
                <a:latin typeface="Trebuchet MS"/>
                <a:cs typeface="Trebuchet MS"/>
              </a:rPr>
              <a:t>the latter </a:t>
            </a:r>
            <a:r>
              <a:rPr lang="en-US" sz="1100" spc="-65" dirty="0">
                <a:latin typeface="Trebuchet MS"/>
                <a:cs typeface="Trebuchet MS"/>
              </a:rPr>
              <a:t>handles </a:t>
            </a:r>
            <a:r>
              <a:rPr lang="en-US" sz="1100" spc="-85" dirty="0">
                <a:latin typeface="Trebuchet MS"/>
                <a:cs typeface="Trebuchet MS"/>
              </a:rPr>
              <a:t>cycles.</a:t>
            </a:r>
            <a:r>
              <a:rPr lang="en-US" sz="1100" spc="-80" dirty="0">
                <a:latin typeface="Trebuchet MS"/>
                <a:cs typeface="Trebuchet MS"/>
              </a:rPr>
              <a:t> </a:t>
            </a:r>
            <a:r>
              <a:rPr lang="en-US" sz="1100" spc="15" dirty="0">
                <a:latin typeface="Trebuchet MS"/>
                <a:cs typeface="Trebuchet MS"/>
              </a:rPr>
              <a:t>Both </a:t>
            </a:r>
            <a:r>
              <a:rPr lang="en-US" sz="1100" spc="20" dirty="0">
                <a:latin typeface="Trebuchet MS"/>
                <a:cs typeface="Trebuchet MS"/>
              </a:rPr>
              <a:t> </a:t>
            </a:r>
            <a:r>
              <a:rPr lang="en-US" sz="1100" spc="-85" dirty="0">
                <a:latin typeface="Trebuchet MS"/>
                <a:cs typeface="Trebuchet MS"/>
              </a:rPr>
              <a:t>require</a:t>
            </a:r>
            <a:r>
              <a:rPr lang="en-US" sz="1100" spc="-80" dirty="0">
                <a:latin typeface="Trebuchet MS"/>
                <a:cs typeface="Trebuchet MS"/>
              </a:rPr>
              <a:t> </a:t>
            </a:r>
            <a:r>
              <a:rPr lang="en-US" sz="1100" spc="-70" dirty="0">
                <a:latin typeface="Trebuchet MS"/>
                <a:cs typeface="Trebuchet MS"/>
              </a:rPr>
              <a:t>space </a:t>
            </a:r>
            <a:r>
              <a:rPr lang="en-US" sz="1100" spc="-60" dirty="0">
                <a:latin typeface="Trebuchet MS"/>
                <a:cs typeface="Trebuchet MS"/>
              </a:rPr>
              <a:t>proportional </a:t>
            </a:r>
            <a:r>
              <a:rPr lang="en-US" sz="1100" spc="-45" dirty="0">
                <a:latin typeface="Trebuchet MS"/>
                <a:cs typeface="Trebuchet MS"/>
              </a:rPr>
              <a:t>to </a:t>
            </a:r>
            <a:r>
              <a:rPr lang="en-US" sz="1100" spc="-75" dirty="0">
                <a:latin typeface="Trebuchet MS"/>
                <a:cs typeface="Trebuchet MS"/>
              </a:rPr>
              <a:t>the </a:t>
            </a:r>
            <a:r>
              <a:rPr lang="en-US" sz="1100" spc="-55" dirty="0">
                <a:latin typeface="Trebuchet MS"/>
                <a:cs typeface="Trebuchet MS"/>
              </a:rPr>
              <a:t>number </a:t>
            </a:r>
            <a:r>
              <a:rPr lang="en-US" sz="1100" spc="-70" dirty="0">
                <a:latin typeface="Trebuchet MS"/>
                <a:cs typeface="Trebuchet MS"/>
              </a:rPr>
              <a:t>of states, </a:t>
            </a:r>
            <a:r>
              <a:rPr lang="en-US" sz="1100" spc="-35" dirty="0">
                <a:latin typeface="Trebuchet MS"/>
                <a:cs typeface="Trebuchet MS"/>
              </a:rPr>
              <a:t>so </a:t>
            </a:r>
            <a:r>
              <a:rPr lang="en-US" sz="1100" spc="-135" dirty="0">
                <a:latin typeface="Trebuchet MS"/>
                <a:cs typeface="Trebuchet MS"/>
              </a:rPr>
              <a:t>we</a:t>
            </a:r>
            <a:r>
              <a:rPr lang="en-US" sz="1100" spc="-130" dirty="0">
                <a:latin typeface="Trebuchet MS"/>
                <a:cs typeface="Trebuchet MS"/>
              </a:rPr>
              <a:t> </a:t>
            </a:r>
            <a:r>
              <a:rPr lang="en-US" sz="1100" spc="-95" dirty="0">
                <a:latin typeface="Trebuchet MS"/>
                <a:cs typeface="Trebuchet MS"/>
              </a:rPr>
              <a:t>need</a:t>
            </a:r>
            <a:r>
              <a:rPr lang="en-US" sz="1100" spc="-90" dirty="0">
                <a:latin typeface="Trebuchet MS"/>
                <a:cs typeface="Trebuchet MS"/>
              </a:rPr>
              <a:t> </a:t>
            </a:r>
            <a:r>
              <a:rPr lang="en-US" sz="1100" spc="-45" dirty="0">
                <a:latin typeface="Trebuchet MS"/>
                <a:cs typeface="Trebuchet MS"/>
              </a:rPr>
              <a:t>to </a:t>
            </a:r>
            <a:r>
              <a:rPr lang="en-US" sz="1100" spc="-75" dirty="0">
                <a:latin typeface="Trebuchet MS"/>
                <a:cs typeface="Trebuchet MS"/>
              </a:rPr>
              <a:t>make </a:t>
            </a:r>
            <a:r>
              <a:rPr lang="en-US" sz="1100" spc="-70" dirty="0">
                <a:latin typeface="Trebuchet MS"/>
                <a:cs typeface="Trebuchet MS"/>
              </a:rPr>
              <a:t>sure </a:t>
            </a:r>
            <a:r>
              <a:rPr lang="en-US" sz="1100" spc="-45" dirty="0">
                <a:latin typeface="Trebuchet MS"/>
                <a:cs typeface="Trebuchet MS"/>
              </a:rPr>
              <a:t>that </a:t>
            </a:r>
            <a:r>
              <a:rPr lang="en-US" sz="1100" spc="-135" dirty="0">
                <a:latin typeface="Trebuchet MS"/>
                <a:cs typeface="Trebuchet MS"/>
              </a:rPr>
              <a:t>we</a:t>
            </a:r>
            <a:r>
              <a:rPr lang="en-US" sz="1100" spc="210" dirty="0">
                <a:latin typeface="Trebuchet MS"/>
                <a:cs typeface="Trebuchet MS"/>
              </a:rPr>
              <a:t> </a:t>
            </a:r>
            <a:r>
              <a:rPr lang="en-US" sz="1100" spc="-60" dirty="0">
                <a:latin typeface="Trebuchet MS"/>
                <a:cs typeface="Trebuchet MS"/>
              </a:rPr>
              <a:t>did a </a:t>
            </a:r>
            <a:r>
              <a:rPr lang="en-US" sz="1100" spc="-10" dirty="0">
                <a:latin typeface="Trebuchet MS"/>
                <a:cs typeface="Trebuchet MS"/>
              </a:rPr>
              <a:t>good </a:t>
            </a:r>
            <a:r>
              <a:rPr lang="en-US" sz="1100" spc="-85" dirty="0">
                <a:latin typeface="Trebuchet MS"/>
                <a:cs typeface="Trebuchet MS"/>
              </a:rPr>
              <a:t>job</a:t>
            </a:r>
            <a:r>
              <a:rPr lang="en-US" sz="1100" spc="310" dirty="0">
                <a:latin typeface="Trebuchet MS"/>
                <a:cs typeface="Trebuchet MS"/>
              </a:rPr>
              <a:t> </a:t>
            </a:r>
            <a:r>
              <a:rPr lang="en-US" sz="1100" spc="-60" dirty="0">
                <a:latin typeface="Trebuchet MS"/>
                <a:cs typeface="Trebuchet MS"/>
              </a:rPr>
              <a:t>with </a:t>
            </a:r>
            <a:r>
              <a:rPr lang="en-US" sz="1100" spc="-55" dirty="0">
                <a:latin typeface="Trebuchet MS"/>
                <a:cs typeface="Trebuchet MS"/>
              </a:rPr>
              <a:t> </a:t>
            </a:r>
            <a:r>
              <a:rPr lang="en-US" sz="1100" spc="-75" dirty="0">
                <a:latin typeface="Trebuchet MS"/>
                <a:cs typeface="Trebuchet MS"/>
              </a:rPr>
              <a:t>the</a:t>
            </a:r>
            <a:r>
              <a:rPr lang="en-US" sz="1100" spc="55" dirty="0">
                <a:latin typeface="Trebuchet MS"/>
                <a:cs typeface="Trebuchet MS"/>
              </a:rPr>
              <a:t> </a:t>
            </a:r>
            <a:r>
              <a:rPr lang="en-US" sz="1100" spc="-50" dirty="0">
                <a:latin typeface="Trebuchet MS"/>
                <a:cs typeface="Trebuchet MS"/>
              </a:rPr>
              <a:t>modeling</a:t>
            </a:r>
            <a:r>
              <a:rPr lang="en-US" sz="1100" spc="60" dirty="0">
                <a:latin typeface="Trebuchet MS"/>
                <a:cs typeface="Trebuchet MS"/>
              </a:rPr>
              <a:t> </a:t>
            </a:r>
            <a:r>
              <a:rPr lang="en-US" sz="1100" spc="-70" dirty="0">
                <a:latin typeface="Trebuchet MS"/>
                <a:cs typeface="Trebuchet MS"/>
              </a:rPr>
              <a:t>of</a:t>
            </a:r>
            <a:r>
              <a:rPr lang="en-US" sz="1100" spc="60" dirty="0">
                <a:latin typeface="Trebuchet MS"/>
                <a:cs typeface="Trebuchet MS"/>
              </a:rPr>
              <a:t> </a:t>
            </a:r>
            <a:r>
              <a:rPr lang="en-US" sz="1100" spc="-75" dirty="0">
                <a:latin typeface="Trebuchet MS"/>
                <a:cs typeface="Trebuchet MS"/>
              </a:rPr>
              <a:t>the</a:t>
            </a:r>
            <a:r>
              <a:rPr lang="en-US" sz="1100" spc="60" dirty="0">
                <a:latin typeface="Trebuchet MS"/>
                <a:cs typeface="Trebuchet MS"/>
              </a:rPr>
              <a:t> </a:t>
            </a:r>
            <a:r>
              <a:rPr lang="en-US" sz="1100" spc="-80" dirty="0">
                <a:latin typeface="Trebuchet MS"/>
                <a:cs typeface="Trebuchet MS"/>
              </a:rPr>
              <a:t>state.</a:t>
            </a:r>
            <a:endParaRPr lang="en-US" sz="1100" dirty="0">
              <a:latin typeface="Trebuchet MS"/>
              <a:cs typeface="Trebuchet MS"/>
            </a:endParaRPr>
          </a:p>
          <a:p>
            <a:pPr marL="219710" indent="-207645">
              <a:lnSpc>
                <a:spcPct val="100000"/>
              </a:lnSpc>
              <a:spcBef>
                <a:spcPts val="440"/>
              </a:spcBef>
              <a:buFont typeface="SimSun-ExtB"/>
              <a:buChar char="•"/>
              <a:tabLst>
                <a:tab pos="220345" algn="l"/>
              </a:tabLst>
            </a:pPr>
            <a:endParaRPr lang="en-US" sz="1100" dirty="0">
              <a:latin typeface="Trebuchet MS"/>
              <a:cs typeface="Trebuchet MS"/>
            </a:endParaRPr>
          </a:p>
        </p:txBody>
      </p:sp>
    </p:spTree>
    <p:extLst>
      <p:ext uri="{BB962C8B-B14F-4D97-AF65-F5344CB8AC3E}">
        <p14:creationId xmlns:p14="http://schemas.microsoft.com/office/powerpoint/2010/main" val="3972162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38894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Tree>
    <p:extLst>
      <p:ext uri="{BB962C8B-B14F-4D97-AF65-F5344CB8AC3E}">
        <p14:creationId xmlns:p14="http://schemas.microsoft.com/office/powerpoint/2010/main" val="1201960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PK" dirty="0"/>
          </a:p>
        </p:txBody>
      </p:sp>
    </p:spTree>
    <p:extLst>
      <p:ext uri="{BB962C8B-B14F-4D97-AF65-F5344CB8AC3E}">
        <p14:creationId xmlns:p14="http://schemas.microsoft.com/office/powerpoint/2010/main" val="19902636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Tree>
    <p:extLst>
      <p:ext uri="{BB962C8B-B14F-4D97-AF65-F5344CB8AC3E}">
        <p14:creationId xmlns:p14="http://schemas.microsoft.com/office/powerpoint/2010/main" val="360432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Tree>
    <p:extLst>
      <p:ext uri="{BB962C8B-B14F-4D97-AF65-F5344CB8AC3E}">
        <p14:creationId xmlns:p14="http://schemas.microsoft.com/office/powerpoint/2010/main" val="264973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19710" marR="5715" indent="-207645" algn="just">
              <a:lnSpc>
                <a:spcPct val="102000"/>
              </a:lnSpc>
              <a:spcBef>
                <a:spcPts val="90"/>
              </a:spcBef>
              <a:buFont typeface="SimSun-ExtB"/>
              <a:buChar char="•"/>
              <a:tabLst>
                <a:tab pos="220345" algn="l"/>
              </a:tabLst>
            </a:pPr>
            <a:r>
              <a:rPr lang="en-US" sz="1100" spc="-25" dirty="0">
                <a:latin typeface="Trebuchet MS"/>
                <a:cs typeface="Trebuchet MS"/>
              </a:rPr>
              <a:t>Backtracking </a:t>
            </a:r>
            <a:r>
              <a:rPr lang="en-US" sz="1100" spc="-75" dirty="0">
                <a:latin typeface="Trebuchet MS"/>
                <a:cs typeface="Trebuchet MS"/>
              </a:rPr>
              <a:t>search </a:t>
            </a:r>
            <a:r>
              <a:rPr lang="en-US" sz="1100" spc="-80" dirty="0">
                <a:latin typeface="Trebuchet MS"/>
                <a:cs typeface="Trebuchet MS"/>
              </a:rPr>
              <a:t>will</a:t>
            </a:r>
            <a:r>
              <a:rPr lang="en-US" sz="1100" spc="-75" dirty="0">
                <a:latin typeface="Trebuchet MS"/>
                <a:cs typeface="Trebuchet MS"/>
              </a:rPr>
              <a:t> always work </a:t>
            </a:r>
            <a:r>
              <a:rPr lang="en-US" sz="1100" spc="-100" dirty="0">
                <a:latin typeface="Trebuchet MS"/>
                <a:cs typeface="Trebuchet MS"/>
              </a:rPr>
              <a:t>(i.e.,</a:t>
            </a:r>
            <a:r>
              <a:rPr lang="en-US" sz="1100" spc="-95" dirty="0">
                <a:latin typeface="Trebuchet MS"/>
                <a:cs typeface="Trebuchet MS"/>
              </a:rPr>
              <a:t> </a:t>
            </a:r>
            <a:r>
              <a:rPr lang="en-US" sz="1100" spc="-65" dirty="0">
                <a:latin typeface="Trebuchet MS"/>
                <a:cs typeface="Trebuchet MS"/>
              </a:rPr>
              <a:t>find </a:t>
            </a:r>
            <a:r>
              <a:rPr lang="en-US" sz="1100" spc="-60" dirty="0">
                <a:latin typeface="Trebuchet MS"/>
                <a:cs typeface="Trebuchet MS"/>
              </a:rPr>
              <a:t>a </a:t>
            </a:r>
            <a:r>
              <a:rPr lang="en-US" sz="1100" spc="-45" dirty="0">
                <a:latin typeface="Trebuchet MS"/>
                <a:cs typeface="Trebuchet MS"/>
              </a:rPr>
              <a:t>minimum cost </a:t>
            </a:r>
            <a:r>
              <a:rPr lang="en-US" sz="1100" spc="-50" dirty="0">
                <a:latin typeface="Trebuchet MS"/>
                <a:cs typeface="Trebuchet MS"/>
              </a:rPr>
              <a:t>path), </a:t>
            </a:r>
            <a:r>
              <a:rPr lang="en-US" sz="1100" spc="-45" dirty="0">
                <a:latin typeface="Trebuchet MS"/>
                <a:cs typeface="Trebuchet MS"/>
              </a:rPr>
              <a:t>but </a:t>
            </a:r>
            <a:r>
              <a:rPr lang="en-US" sz="1100" spc="-90" dirty="0">
                <a:latin typeface="Trebuchet MS"/>
                <a:cs typeface="Trebuchet MS"/>
              </a:rPr>
              <a:t>there</a:t>
            </a:r>
            <a:r>
              <a:rPr lang="en-US" sz="1100" spc="300" dirty="0">
                <a:latin typeface="Trebuchet MS"/>
                <a:cs typeface="Trebuchet MS"/>
              </a:rPr>
              <a:t> </a:t>
            </a:r>
            <a:r>
              <a:rPr lang="en-US" sz="1100" spc="-110" dirty="0">
                <a:latin typeface="Trebuchet MS"/>
                <a:cs typeface="Trebuchet MS"/>
              </a:rPr>
              <a:t>are</a:t>
            </a:r>
            <a:r>
              <a:rPr lang="en-US" sz="1100" spc="260" dirty="0">
                <a:latin typeface="Trebuchet MS"/>
                <a:cs typeface="Trebuchet MS"/>
              </a:rPr>
              <a:t> </a:t>
            </a:r>
            <a:r>
              <a:rPr lang="en-US" sz="1100" spc="-65" dirty="0">
                <a:latin typeface="Trebuchet MS"/>
                <a:cs typeface="Trebuchet MS"/>
              </a:rPr>
              <a:t>cases </a:t>
            </a:r>
            <a:r>
              <a:rPr lang="en-US" sz="1100" spc="-95" dirty="0">
                <a:latin typeface="Trebuchet MS"/>
                <a:cs typeface="Trebuchet MS"/>
              </a:rPr>
              <a:t>where</a:t>
            </a:r>
            <a:r>
              <a:rPr lang="en-US" sz="1100" spc="295" dirty="0">
                <a:latin typeface="Trebuchet MS"/>
                <a:cs typeface="Trebuchet MS"/>
              </a:rPr>
              <a:t> </a:t>
            </a:r>
            <a:r>
              <a:rPr lang="en-US" sz="1100" spc="-140" dirty="0">
                <a:latin typeface="Trebuchet MS"/>
                <a:cs typeface="Trebuchet MS"/>
              </a:rPr>
              <a:t>we</a:t>
            </a:r>
            <a:r>
              <a:rPr lang="en-US" sz="1100" spc="200" dirty="0">
                <a:latin typeface="Trebuchet MS"/>
                <a:cs typeface="Trebuchet MS"/>
              </a:rPr>
              <a:t> </a:t>
            </a:r>
            <a:r>
              <a:rPr lang="en-US" sz="1100" spc="-55" dirty="0">
                <a:latin typeface="Trebuchet MS"/>
                <a:cs typeface="Trebuchet MS"/>
              </a:rPr>
              <a:t>can </a:t>
            </a:r>
            <a:r>
              <a:rPr lang="en-US" sz="1100" spc="-50" dirty="0">
                <a:latin typeface="Trebuchet MS"/>
                <a:cs typeface="Trebuchet MS"/>
              </a:rPr>
              <a:t> do</a:t>
            </a:r>
            <a:r>
              <a:rPr lang="en-US" sz="1100" spc="60" dirty="0">
                <a:latin typeface="Trebuchet MS"/>
                <a:cs typeface="Trebuchet MS"/>
              </a:rPr>
              <a:t> </a:t>
            </a:r>
            <a:r>
              <a:rPr lang="en-US" sz="1100" spc="-60" dirty="0">
                <a:latin typeface="Trebuchet MS"/>
                <a:cs typeface="Trebuchet MS"/>
              </a:rPr>
              <a:t>it</a:t>
            </a:r>
            <a:r>
              <a:rPr lang="en-US" sz="1100" spc="65" dirty="0">
                <a:latin typeface="Trebuchet MS"/>
                <a:cs typeface="Trebuchet MS"/>
              </a:rPr>
              <a:t> </a:t>
            </a:r>
            <a:r>
              <a:rPr lang="en-US" sz="1100" spc="-85" dirty="0">
                <a:latin typeface="Trebuchet MS"/>
                <a:cs typeface="Trebuchet MS"/>
              </a:rPr>
              <a:t>faster.</a:t>
            </a:r>
            <a:r>
              <a:rPr lang="en-US" sz="1100" spc="250" dirty="0">
                <a:latin typeface="Trebuchet MS"/>
                <a:cs typeface="Trebuchet MS"/>
              </a:rPr>
              <a:t> </a:t>
            </a:r>
            <a:r>
              <a:rPr lang="en-US" sz="1100" spc="30" dirty="0">
                <a:latin typeface="Trebuchet MS"/>
                <a:cs typeface="Trebuchet MS"/>
              </a:rPr>
              <a:t>But</a:t>
            </a:r>
            <a:r>
              <a:rPr lang="en-US" sz="1100" spc="65" dirty="0">
                <a:latin typeface="Trebuchet MS"/>
                <a:cs typeface="Trebuchet MS"/>
              </a:rPr>
              <a:t> </a:t>
            </a:r>
            <a:r>
              <a:rPr lang="en-US" sz="1100" spc="-50" dirty="0">
                <a:latin typeface="Trebuchet MS"/>
                <a:cs typeface="Trebuchet MS"/>
              </a:rPr>
              <a:t>in</a:t>
            </a:r>
            <a:r>
              <a:rPr lang="en-US" sz="1100" spc="65" dirty="0">
                <a:latin typeface="Trebuchet MS"/>
                <a:cs typeface="Trebuchet MS"/>
              </a:rPr>
              <a:t> </a:t>
            </a:r>
            <a:r>
              <a:rPr lang="en-US" sz="1100" spc="-85" dirty="0">
                <a:latin typeface="Trebuchet MS"/>
                <a:cs typeface="Trebuchet MS"/>
              </a:rPr>
              <a:t>order</a:t>
            </a:r>
            <a:r>
              <a:rPr lang="en-US" sz="1100" spc="65" dirty="0">
                <a:latin typeface="Trebuchet MS"/>
                <a:cs typeface="Trebuchet MS"/>
              </a:rPr>
              <a:t> </a:t>
            </a:r>
            <a:r>
              <a:rPr lang="en-US" sz="1100" spc="-45" dirty="0">
                <a:latin typeface="Trebuchet MS"/>
                <a:cs typeface="Trebuchet MS"/>
              </a:rPr>
              <a:t>to</a:t>
            </a:r>
            <a:r>
              <a:rPr lang="en-US" sz="1100" spc="60" dirty="0">
                <a:latin typeface="Trebuchet MS"/>
                <a:cs typeface="Trebuchet MS"/>
              </a:rPr>
              <a:t> </a:t>
            </a:r>
            <a:r>
              <a:rPr lang="en-US" sz="1100" spc="-50" dirty="0">
                <a:latin typeface="Trebuchet MS"/>
                <a:cs typeface="Trebuchet MS"/>
              </a:rPr>
              <a:t>do</a:t>
            </a:r>
            <a:r>
              <a:rPr lang="en-US" sz="1100" spc="65" dirty="0">
                <a:latin typeface="Trebuchet MS"/>
                <a:cs typeface="Trebuchet MS"/>
              </a:rPr>
              <a:t> </a:t>
            </a:r>
            <a:r>
              <a:rPr lang="en-US" sz="1100" spc="-65" dirty="0">
                <a:latin typeface="Trebuchet MS"/>
                <a:cs typeface="Trebuchet MS"/>
              </a:rPr>
              <a:t>that,</a:t>
            </a:r>
            <a:r>
              <a:rPr lang="en-US" sz="1100" spc="65" dirty="0">
                <a:latin typeface="Trebuchet MS"/>
                <a:cs typeface="Trebuchet MS"/>
              </a:rPr>
              <a:t> </a:t>
            </a:r>
            <a:r>
              <a:rPr lang="en-US" sz="1100" spc="-140" dirty="0">
                <a:latin typeface="Trebuchet MS"/>
                <a:cs typeface="Trebuchet MS"/>
              </a:rPr>
              <a:t>we</a:t>
            </a:r>
            <a:r>
              <a:rPr lang="en-US" sz="1100" spc="65" dirty="0">
                <a:latin typeface="Trebuchet MS"/>
                <a:cs typeface="Trebuchet MS"/>
              </a:rPr>
              <a:t> </a:t>
            </a:r>
            <a:r>
              <a:rPr lang="en-US" sz="1100" spc="-95" dirty="0">
                <a:latin typeface="Trebuchet MS"/>
                <a:cs typeface="Trebuchet MS"/>
              </a:rPr>
              <a:t>need</a:t>
            </a:r>
            <a:r>
              <a:rPr lang="en-US" sz="1100" spc="65" dirty="0">
                <a:latin typeface="Trebuchet MS"/>
                <a:cs typeface="Trebuchet MS"/>
              </a:rPr>
              <a:t> </a:t>
            </a:r>
            <a:r>
              <a:rPr lang="en-US" sz="1100" spc="-65" dirty="0">
                <a:latin typeface="Trebuchet MS"/>
                <a:cs typeface="Trebuchet MS"/>
              </a:rPr>
              <a:t>some</a:t>
            </a:r>
            <a:r>
              <a:rPr lang="en-US" sz="1100" spc="65" dirty="0">
                <a:latin typeface="Trebuchet MS"/>
                <a:cs typeface="Trebuchet MS"/>
              </a:rPr>
              <a:t> </a:t>
            </a:r>
            <a:r>
              <a:rPr lang="en-US" sz="1100" spc="-60" dirty="0">
                <a:latin typeface="Trebuchet MS"/>
                <a:cs typeface="Trebuchet MS"/>
              </a:rPr>
              <a:t>additional</a:t>
            </a:r>
            <a:r>
              <a:rPr lang="en-US" sz="1100" spc="65" dirty="0">
                <a:latin typeface="Trebuchet MS"/>
                <a:cs typeface="Trebuchet MS"/>
              </a:rPr>
              <a:t> </a:t>
            </a:r>
            <a:r>
              <a:rPr lang="en-US" sz="1100" spc="-40" dirty="0">
                <a:latin typeface="Trebuchet MS"/>
                <a:cs typeface="Trebuchet MS"/>
              </a:rPr>
              <a:t>assumptions</a:t>
            </a:r>
            <a:r>
              <a:rPr lang="en-US" sz="1100" spc="65" dirty="0">
                <a:latin typeface="Trebuchet MS"/>
                <a:cs typeface="Trebuchet MS"/>
              </a:rPr>
              <a:t> </a:t>
            </a:r>
            <a:r>
              <a:rPr lang="en-US" sz="1100" spc="455" dirty="0">
                <a:latin typeface="Trebuchet MS"/>
                <a:cs typeface="Trebuchet MS"/>
              </a:rPr>
              <a:t>—</a:t>
            </a:r>
            <a:r>
              <a:rPr lang="en-US" sz="1100" spc="65" dirty="0">
                <a:latin typeface="Trebuchet MS"/>
                <a:cs typeface="Trebuchet MS"/>
              </a:rPr>
              <a:t> </a:t>
            </a:r>
            <a:r>
              <a:rPr lang="en-US" sz="1100" spc="-90" dirty="0">
                <a:latin typeface="Trebuchet MS"/>
                <a:cs typeface="Trebuchet MS"/>
              </a:rPr>
              <a:t>there</a:t>
            </a:r>
            <a:r>
              <a:rPr lang="en-US" sz="1100" spc="65" dirty="0">
                <a:latin typeface="Trebuchet MS"/>
                <a:cs typeface="Trebuchet MS"/>
              </a:rPr>
              <a:t> </a:t>
            </a:r>
            <a:r>
              <a:rPr lang="en-US" sz="1100" spc="-50" dirty="0">
                <a:latin typeface="Trebuchet MS"/>
                <a:cs typeface="Trebuchet MS"/>
              </a:rPr>
              <a:t>is</a:t>
            </a:r>
            <a:r>
              <a:rPr lang="en-US" sz="1100" spc="60" dirty="0">
                <a:latin typeface="Trebuchet MS"/>
                <a:cs typeface="Trebuchet MS"/>
              </a:rPr>
              <a:t> </a:t>
            </a:r>
            <a:r>
              <a:rPr lang="en-US" sz="1100" spc="-40" dirty="0">
                <a:latin typeface="Trebuchet MS"/>
                <a:cs typeface="Trebuchet MS"/>
              </a:rPr>
              <a:t>no</a:t>
            </a:r>
            <a:r>
              <a:rPr lang="en-US" sz="1100" spc="65" dirty="0">
                <a:latin typeface="Trebuchet MS"/>
                <a:cs typeface="Trebuchet MS"/>
              </a:rPr>
              <a:t> </a:t>
            </a:r>
            <a:r>
              <a:rPr lang="en-US" sz="1100" spc="-114" dirty="0">
                <a:latin typeface="Trebuchet MS"/>
                <a:cs typeface="Trebuchet MS"/>
              </a:rPr>
              <a:t>free</a:t>
            </a:r>
            <a:r>
              <a:rPr lang="en-US" sz="1100" spc="65" dirty="0">
                <a:latin typeface="Trebuchet MS"/>
                <a:cs typeface="Trebuchet MS"/>
              </a:rPr>
              <a:t> </a:t>
            </a:r>
            <a:r>
              <a:rPr lang="en-US" sz="1100" spc="-65" dirty="0">
                <a:latin typeface="Trebuchet MS"/>
                <a:cs typeface="Trebuchet MS"/>
              </a:rPr>
              <a:t>lunch.</a:t>
            </a:r>
            <a:endParaRPr lang="en-US" sz="1100" dirty="0">
              <a:latin typeface="Trebuchet MS"/>
              <a:cs typeface="Trebuchet MS"/>
            </a:endParaRPr>
          </a:p>
          <a:p>
            <a:pPr marL="219710" marR="5715" indent="-207645" algn="just">
              <a:lnSpc>
                <a:spcPts val="1960"/>
              </a:lnSpc>
              <a:spcBef>
                <a:spcPts val="65"/>
              </a:spcBef>
              <a:buFont typeface="SimSun-ExtB"/>
              <a:buChar char="•"/>
              <a:tabLst>
                <a:tab pos="220345" algn="l"/>
              </a:tabLst>
            </a:pPr>
            <a:r>
              <a:rPr lang="en-US" sz="1100" spc="-25" dirty="0">
                <a:latin typeface="Trebuchet MS"/>
                <a:cs typeface="Trebuchet MS"/>
              </a:rPr>
              <a:t>Suppose </a:t>
            </a:r>
            <a:r>
              <a:rPr lang="en-US" sz="1100" spc="-140" dirty="0">
                <a:latin typeface="Trebuchet MS"/>
                <a:cs typeface="Trebuchet MS"/>
              </a:rPr>
              <a:t>we </a:t>
            </a:r>
            <a:r>
              <a:rPr lang="en-US" sz="1100" spc="-75" dirty="0">
                <a:latin typeface="Trebuchet MS"/>
                <a:cs typeface="Trebuchet MS"/>
              </a:rPr>
              <a:t>make the </a:t>
            </a:r>
            <a:r>
              <a:rPr lang="en-US" sz="1100" spc="-45" dirty="0">
                <a:latin typeface="Trebuchet MS"/>
                <a:cs typeface="Trebuchet MS"/>
              </a:rPr>
              <a:t>assumption that </a:t>
            </a:r>
            <a:r>
              <a:rPr lang="en-US" sz="1100" spc="-75" dirty="0">
                <a:latin typeface="Trebuchet MS"/>
                <a:cs typeface="Trebuchet MS"/>
              </a:rPr>
              <a:t>all the </a:t>
            </a:r>
            <a:r>
              <a:rPr lang="en-US" sz="1100" spc="-55" dirty="0">
                <a:latin typeface="Trebuchet MS"/>
                <a:cs typeface="Trebuchet MS"/>
              </a:rPr>
              <a:t>action </a:t>
            </a:r>
            <a:r>
              <a:rPr lang="en-US" sz="1100" spc="-40" dirty="0">
                <a:latin typeface="Trebuchet MS"/>
                <a:cs typeface="Trebuchet MS"/>
              </a:rPr>
              <a:t>costs </a:t>
            </a:r>
            <a:r>
              <a:rPr lang="en-US" sz="1100" spc="-110" dirty="0">
                <a:latin typeface="Trebuchet MS"/>
                <a:cs typeface="Trebuchet MS"/>
              </a:rPr>
              <a:t>are </a:t>
            </a:r>
            <a:r>
              <a:rPr lang="en-US" sz="1100" spc="-90" dirty="0">
                <a:latin typeface="Trebuchet MS"/>
                <a:cs typeface="Trebuchet MS"/>
              </a:rPr>
              <a:t>zero.</a:t>
            </a:r>
            <a:r>
              <a:rPr lang="en-US" sz="1100" spc="-85" dirty="0">
                <a:latin typeface="Trebuchet MS"/>
                <a:cs typeface="Trebuchet MS"/>
              </a:rPr>
              <a:t> </a:t>
            </a:r>
            <a:r>
              <a:rPr lang="en-US" sz="1100" spc="-15" dirty="0">
                <a:latin typeface="Trebuchet MS"/>
                <a:cs typeface="Trebuchet MS"/>
              </a:rPr>
              <a:t>In </a:t>
            </a:r>
            <a:r>
              <a:rPr lang="en-US" sz="1100" spc="-70" dirty="0">
                <a:latin typeface="Trebuchet MS"/>
                <a:cs typeface="Trebuchet MS"/>
              </a:rPr>
              <a:t>other </a:t>
            </a:r>
            <a:r>
              <a:rPr lang="en-US" sz="1100" spc="-85" dirty="0">
                <a:latin typeface="Trebuchet MS"/>
                <a:cs typeface="Trebuchet MS"/>
              </a:rPr>
              <a:t>words, </a:t>
            </a:r>
            <a:r>
              <a:rPr lang="en-US" sz="1100" spc="-75" dirty="0">
                <a:latin typeface="Trebuchet MS"/>
                <a:cs typeface="Trebuchet MS"/>
              </a:rPr>
              <a:t>all </a:t>
            </a:r>
            <a:r>
              <a:rPr lang="en-US" sz="1100" spc="-140" dirty="0">
                <a:latin typeface="Trebuchet MS"/>
                <a:cs typeface="Trebuchet MS"/>
              </a:rPr>
              <a:t>we </a:t>
            </a:r>
            <a:r>
              <a:rPr lang="en-US" sz="1100" spc="-100" dirty="0">
                <a:latin typeface="Trebuchet MS"/>
                <a:cs typeface="Trebuchet MS"/>
              </a:rPr>
              <a:t>care </a:t>
            </a:r>
            <a:r>
              <a:rPr lang="en-US" sz="1100" spc="-40" dirty="0">
                <a:latin typeface="Trebuchet MS"/>
                <a:cs typeface="Trebuchet MS"/>
              </a:rPr>
              <a:t>about </a:t>
            </a:r>
            <a:r>
              <a:rPr lang="en-US" sz="1100" spc="-50" dirty="0">
                <a:latin typeface="Trebuchet MS"/>
                <a:cs typeface="Trebuchet MS"/>
              </a:rPr>
              <a:t>is </a:t>
            </a:r>
            <a:r>
              <a:rPr lang="en-US" sz="1100" spc="-45" dirty="0">
                <a:latin typeface="Trebuchet MS"/>
                <a:cs typeface="Trebuchet MS"/>
              </a:rPr>
              <a:t> </a:t>
            </a:r>
            <a:r>
              <a:rPr lang="en-US" sz="1100" spc="-50" dirty="0">
                <a:latin typeface="Trebuchet MS"/>
                <a:cs typeface="Trebuchet MS"/>
              </a:rPr>
              <a:t>finding </a:t>
            </a:r>
            <a:r>
              <a:rPr lang="en-US" sz="1100" spc="-60" dirty="0">
                <a:latin typeface="Trebuchet MS"/>
                <a:cs typeface="Trebuchet MS"/>
              </a:rPr>
              <a:t>a valid </a:t>
            </a:r>
            <a:r>
              <a:rPr lang="en-US" sz="1100" spc="-55" dirty="0">
                <a:latin typeface="Trebuchet MS"/>
                <a:cs typeface="Trebuchet MS"/>
              </a:rPr>
              <a:t>action </a:t>
            </a:r>
            <a:r>
              <a:rPr lang="en-US" sz="1100" spc="-85" dirty="0">
                <a:latin typeface="Trebuchet MS"/>
                <a:cs typeface="Trebuchet MS"/>
              </a:rPr>
              <a:t>sequence</a:t>
            </a:r>
            <a:r>
              <a:rPr lang="en-US" sz="1100" spc="-80" dirty="0">
                <a:latin typeface="Trebuchet MS"/>
                <a:cs typeface="Trebuchet MS"/>
              </a:rPr>
              <a:t> </a:t>
            </a:r>
            <a:r>
              <a:rPr lang="en-US" sz="1100" spc="-45" dirty="0">
                <a:latin typeface="Trebuchet MS"/>
                <a:cs typeface="Trebuchet MS"/>
              </a:rPr>
              <a:t>that </a:t>
            </a:r>
            <a:r>
              <a:rPr lang="en-US" sz="1100" spc="-80" dirty="0">
                <a:latin typeface="Trebuchet MS"/>
                <a:cs typeface="Trebuchet MS"/>
              </a:rPr>
              <a:t>reaches</a:t>
            </a:r>
            <a:r>
              <a:rPr lang="en-US" sz="1100" spc="-75" dirty="0">
                <a:latin typeface="Trebuchet MS"/>
                <a:cs typeface="Trebuchet MS"/>
              </a:rPr>
              <a:t> the </a:t>
            </a:r>
            <a:r>
              <a:rPr lang="en-US" sz="1100" spc="-65" dirty="0">
                <a:latin typeface="Trebuchet MS"/>
                <a:cs typeface="Trebuchet MS"/>
              </a:rPr>
              <a:t>goal.</a:t>
            </a:r>
            <a:r>
              <a:rPr lang="en-US" sz="1100" spc="350" dirty="0">
                <a:latin typeface="Trebuchet MS"/>
                <a:cs typeface="Trebuchet MS"/>
              </a:rPr>
              <a:t> </a:t>
            </a:r>
            <a:r>
              <a:rPr lang="en-US" sz="1100" spc="20" dirty="0">
                <a:latin typeface="Trebuchet MS"/>
                <a:cs typeface="Trebuchet MS"/>
              </a:rPr>
              <a:t>Any </a:t>
            </a:r>
            <a:r>
              <a:rPr lang="en-US" sz="1100" spc="-40" dirty="0">
                <a:latin typeface="Trebuchet MS"/>
                <a:cs typeface="Trebuchet MS"/>
              </a:rPr>
              <a:t>such </a:t>
            </a:r>
            <a:r>
              <a:rPr lang="en-US" sz="1100" spc="-85" dirty="0">
                <a:latin typeface="Trebuchet MS"/>
                <a:cs typeface="Trebuchet MS"/>
              </a:rPr>
              <a:t>sequence</a:t>
            </a:r>
            <a:r>
              <a:rPr lang="en-US" sz="1100" spc="310" dirty="0">
                <a:latin typeface="Trebuchet MS"/>
                <a:cs typeface="Trebuchet MS"/>
              </a:rPr>
              <a:t> </a:t>
            </a:r>
            <a:r>
              <a:rPr lang="en-US" sz="1100" spc="-80" dirty="0">
                <a:latin typeface="Trebuchet MS"/>
                <a:cs typeface="Trebuchet MS"/>
              </a:rPr>
              <a:t>will</a:t>
            </a:r>
            <a:r>
              <a:rPr lang="en-US" sz="1100" spc="325" dirty="0">
                <a:latin typeface="Trebuchet MS"/>
                <a:cs typeface="Trebuchet MS"/>
              </a:rPr>
              <a:t> </a:t>
            </a:r>
            <a:r>
              <a:rPr lang="en-US" sz="1100" spc="-70" dirty="0">
                <a:latin typeface="Trebuchet MS"/>
                <a:cs typeface="Trebuchet MS"/>
              </a:rPr>
              <a:t>have </a:t>
            </a:r>
            <a:r>
              <a:rPr lang="en-US" sz="1100" spc="-75" dirty="0">
                <a:latin typeface="Trebuchet MS"/>
                <a:cs typeface="Trebuchet MS"/>
              </a:rPr>
              <a:t>the </a:t>
            </a:r>
            <a:r>
              <a:rPr lang="en-US" sz="1100" spc="-45" dirty="0">
                <a:latin typeface="Trebuchet MS"/>
                <a:cs typeface="Trebuchet MS"/>
              </a:rPr>
              <a:t>minimum </a:t>
            </a:r>
            <a:r>
              <a:rPr lang="en-US" sz="1100" spc="-65" dirty="0">
                <a:latin typeface="Trebuchet MS"/>
                <a:cs typeface="Trebuchet MS"/>
              </a:rPr>
              <a:t>cost: </a:t>
            </a:r>
            <a:r>
              <a:rPr lang="en-US" sz="1100" spc="-60" dirty="0">
                <a:latin typeface="Trebuchet MS"/>
                <a:cs typeface="Trebuchet MS"/>
              </a:rPr>
              <a:t> </a:t>
            </a:r>
            <a:r>
              <a:rPr lang="en-US" sz="1100" spc="-90" dirty="0">
                <a:latin typeface="Trebuchet MS"/>
                <a:cs typeface="Trebuchet MS"/>
              </a:rPr>
              <a:t>zero.</a:t>
            </a:r>
            <a:endParaRPr lang="en-US" sz="1100" dirty="0">
              <a:latin typeface="Trebuchet MS"/>
              <a:cs typeface="Trebuchet MS"/>
            </a:endParaRPr>
          </a:p>
          <a:p>
            <a:pPr marL="219710" indent="-207645">
              <a:lnSpc>
                <a:spcPts val="1560"/>
              </a:lnSpc>
              <a:buFont typeface="SimSun-ExtB"/>
              <a:buChar char="•"/>
              <a:tabLst>
                <a:tab pos="220345" algn="l"/>
              </a:tabLst>
            </a:pPr>
            <a:r>
              <a:rPr lang="en-US" sz="1100" spc="-15" dirty="0">
                <a:latin typeface="Trebuchet MS"/>
                <a:cs typeface="Trebuchet MS"/>
              </a:rPr>
              <a:t>In</a:t>
            </a:r>
            <a:r>
              <a:rPr lang="en-US" sz="1100" spc="30" dirty="0">
                <a:latin typeface="Trebuchet MS"/>
                <a:cs typeface="Trebuchet MS"/>
              </a:rPr>
              <a:t> </a:t>
            </a:r>
            <a:r>
              <a:rPr lang="en-US" sz="1100" spc="-45" dirty="0">
                <a:latin typeface="Trebuchet MS"/>
                <a:cs typeface="Trebuchet MS"/>
              </a:rPr>
              <a:t>this</a:t>
            </a:r>
            <a:r>
              <a:rPr lang="en-US" sz="1100" spc="30" dirty="0">
                <a:latin typeface="Trebuchet MS"/>
                <a:cs typeface="Trebuchet MS"/>
              </a:rPr>
              <a:t> </a:t>
            </a:r>
            <a:r>
              <a:rPr lang="en-US" sz="1100" spc="-90" dirty="0">
                <a:latin typeface="Trebuchet MS"/>
                <a:cs typeface="Trebuchet MS"/>
              </a:rPr>
              <a:t>case,</a:t>
            </a:r>
            <a:r>
              <a:rPr lang="en-US" sz="1100" spc="40" dirty="0">
                <a:latin typeface="Trebuchet MS"/>
                <a:cs typeface="Trebuchet MS"/>
              </a:rPr>
              <a:t> </a:t>
            </a:r>
            <a:r>
              <a:rPr lang="en-US" sz="1100" spc="-140" dirty="0">
                <a:latin typeface="Trebuchet MS"/>
                <a:cs typeface="Trebuchet MS"/>
              </a:rPr>
              <a:t>we</a:t>
            </a:r>
            <a:r>
              <a:rPr lang="en-US" sz="1100" spc="30" dirty="0">
                <a:latin typeface="Trebuchet MS"/>
                <a:cs typeface="Trebuchet MS"/>
              </a:rPr>
              <a:t> </a:t>
            </a:r>
            <a:r>
              <a:rPr lang="en-US" sz="1100" spc="-55" dirty="0">
                <a:latin typeface="Trebuchet MS"/>
                <a:cs typeface="Trebuchet MS"/>
              </a:rPr>
              <a:t>can</a:t>
            </a:r>
            <a:r>
              <a:rPr lang="en-US" sz="1100" spc="35" dirty="0">
                <a:latin typeface="Trebuchet MS"/>
                <a:cs typeface="Trebuchet MS"/>
              </a:rPr>
              <a:t> </a:t>
            </a:r>
            <a:r>
              <a:rPr lang="en-US" sz="1100" spc="-65" dirty="0">
                <a:latin typeface="Trebuchet MS"/>
                <a:cs typeface="Trebuchet MS"/>
              </a:rPr>
              <a:t>just</a:t>
            </a:r>
            <a:r>
              <a:rPr lang="en-US" sz="1100" spc="35" dirty="0">
                <a:latin typeface="Trebuchet MS"/>
                <a:cs typeface="Trebuchet MS"/>
              </a:rPr>
              <a:t> </a:t>
            </a:r>
            <a:r>
              <a:rPr lang="en-US" sz="1100" spc="-50" dirty="0">
                <a:latin typeface="Trebuchet MS"/>
                <a:cs typeface="Trebuchet MS"/>
              </a:rPr>
              <a:t>modify</a:t>
            </a:r>
            <a:r>
              <a:rPr lang="en-US" sz="1100" spc="35" dirty="0">
                <a:latin typeface="Trebuchet MS"/>
                <a:cs typeface="Trebuchet MS"/>
              </a:rPr>
              <a:t> </a:t>
            </a:r>
            <a:r>
              <a:rPr lang="en-US" sz="1100" spc="-45" dirty="0">
                <a:latin typeface="Trebuchet MS"/>
                <a:cs typeface="Trebuchet MS"/>
              </a:rPr>
              <a:t>backtracking</a:t>
            </a:r>
            <a:r>
              <a:rPr lang="en-US" sz="1100" spc="35" dirty="0">
                <a:latin typeface="Trebuchet MS"/>
                <a:cs typeface="Trebuchet MS"/>
              </a:rPr>
              <a:t> </a:t>
            </a:r>
            <a:r>
              <a:rPr lang="en-US" sz="1100" spc="-75" dirty="0">
                <a:latin typeface="Trebuchet MS"/>
                <a:cs typeface="Trebuchet MS"/>
              </a:rPr>
              <a:t>search</a:t>
            </a:r>
            <a:r>
              <a:rPr lang="en-US" sz="1100" spc="30" dirty="0">
                <a:latin typeface="Trebuchet MS"/>
                <a:cs typeface="Trebuchet MS"/>
              </a:rPr>
              <a:t> </a:t>
            </a:r>
            <a:r>
              <a:rPr lang="en-US" sz="1100" spc="-45" dirty="0">
                <a:latin typeface="Trebuchet MS"/>
                <a:cs typeface="Trebuchet MS"/>
              </a:rPr>
              <a:t>to</a:t>
            </a:r>
            <a:r>
              <a:rPr lang="en-US" sz="1100" spc="35" dirty="0">
                <a:latin typeface="Trebuchet MS"/>
                <a:cs typeface="Trebuchet MS"/>
              </a:rPr>
              <a:t> </a:t>
            </a:r>
            <a:r>
              <a:rPr lang="en-US" sz="1100" spc="-40" dirty="0">
                <a:latin typeface="Trebuchet MS"/>
                <a:cs typeface="Trebuchet MS"/>
              </a:rPr>
              <a:t>not</a:t>
            </a:r>
            <a:r>
              <a:rPr lang="en-US" sz="1100" spc="35" dirty="0">
                <a:latin typeface="Trebuchet MS"/>
                <a:cs typeface="Trebuchet MS"/>
              </a:rPr>
              <a:t> </a:t>
            </a:r>
            <a:r>
              <a:rPr lang="en-US" sz="1100" spc="-105" dirty="0">
                <a:latin typeface="Trebuchet MS"/>
                <a:cs typeface="Trebuchet MS"/>
              </a:rPr>
              <a:t>keep</a:t>
            </a:r>
            <a:r>
              <a:rPr lang="en-US" sz="1100" spc="35" dirty="0">
                <a:latin typeface="Trebuchet MS"/>
                <a:cs typeface="Trebuchet MS"/>
              </a:rPr>
              <a:t> </a:t>
            </a:r>
            <a:r>
              <a:rPr lang="en-US" sz="1100" spc="-55" dirty="0">
                <a:latin typeface="Trebuchet MS"/>
                <a:cs typeface="Trebuchet MS"/>
              </a:rPr>
              <a:t>track</a:t>
            </a:r>
            <a:r>
              <a:rPr lang="en-US" sz="1100" spc="35" dirty="0">
                <a:latin typeface="Trebuchet MS"/>
                <a:cs typeface="Trebuchet MS"/>
              </a:rPr>
              <a:t> </a:t>
            </a:r>
            <a:r>
              <a:rPr lang="en-US" sz="1100" spc="-70" dirty="0">
                <a:latin typeface="Trebuchet MS"/>
                <a:cs typeface="Trebuchet MS"/>
              </a:rPr>
              <a:t>of</a:t>
            </a:r>
            <a:r>
              <a:rPr lang="en-US" sz="1100" spc="30" dirty="0">
                <a:latin typeface="Trebuchet MS"/>
                <a:cs typeface="Trebuchet MS"/>
              </a:rPr>
              <a:t> </a:t>
            </a:r>
            <a:r>
              <a:rPr lang="en-US" sz="1100" spc="-40" dirty="0">
                <a:latin typeface="Trebuchet MS"/>
                <a:cs typeface="Trebuchet MS"/>
              </a:rPr>
              <a:t>costs</a:t>
            </a:r>
            <a:r>
              <a:rPr lang="en-US" sz="1100" spc="30" dirty="0">
                <a:latin typeface="Trebuchet MS"/>
                <a:cs typeface="Trebuchet MS"/>
              </a:rPr>
              <a:t> </a:t>
            </a:r>
            <a:r>
              <a:rPr lang="en-US" sz="1100" spc="-50" dirty="0">
                <a:latin typeface="Trebuchet MS"/>
                <a:cs typeface="Trebuchet MS"/>
              </a:rPr>
              <a:t>and</a:t>
            </a:r>
            <a:r>
              <a:rPr lang="en-US" sz="1100" spc="30" dirty="0">
                <a:latin typeface="Trebuchet MS"/>
                <a:cs typeface="Trebuchet MS"/>
              </a:rPr>
              <a:t> </a:t>
            </a:r>
            <a:r>
              <a:rPr lang="en-US" sz="1100" spc="-65" dirty="0">
                <a:latin typeface="Trebuchet MS"/>
                <a:cs typeface="Trebuchet MS"/>
              </a:rPr>
              <a:t>then</a:t>
            </a:r>
            <a:r>
              <a:rPr lang="en-US" sz="1100" spc="35" dirty="0">
                <a:latin typeface="Trebuchet MS"/>
                <a:cs typeface="Trebuchet MS"/>
              </a:rPr>
              <a:t> </a:t>
            </a:r>
            <a:r>
              <a:rPr lang="en-US" sz="1100" spc="-40" dirty="0">
                <a:latin typeface="Trebuchet MS"/>
                <a:cs typeface="Trebuchet MS"/>
              </a:rPr>
              <a:t>stop</a:t>
            </a:r>
            <a:r>
              <a:rPr lang="en-US" sz="1100" spc="25" dirty="0">
                <a:latin typeface="Trebuchet MS"/>
                <a:cs typeface="Trebuchet MS"/>
              </a:rPr>
              <a:t> </a:t>
            </a:r>
            <a:r>
              <a:rPr lang="en-US" sz="1100" spc="-60" dirty="0">
                <a:latin typeface="Trebuchet MS"/>
                <a:cs typeface="Trebuchet MS"/>
              </a:rPr>
              <a:t>searching</a:t>
            </a:r>
            <a:r>
              <a:rPr lang="en-US" sz="1100" spc="35" dirty="0">
                <a:latin typeface="Trebuchet MS"/>
                <a:cs typeface="Trebuchet MS"/>
              </a:rPr>
              <a:t> </a:t>
            </a:r>
            <a:r>
              <a:rPr lang="en-US" sz="1100" spc="-40" dirty="0">
                <a:latin typeface="Trebuchet MS"/>
                <a:cs typeface="Trebuchet MS"/>
              </a:rPr>
              <a:t>as</a:t>
            </a:r>
            <a:endParaRPr lang="en-US" sz="1100" dirty="0">
              <a:latin typeface="Trebuchet MS"/>
              <a:cs typeface="Trebuchet MS"/>
            </a:endParaRPr>
          </a:p>
          <a:p>
            <a:pPr marL="219710" marR="5080" algn="just">
              <a:lnSpc>
                <a:spcPct val="102000"/>
              </a:lnSpc>
            </a:pPr>
            <a:r>
              <a:rPr lang="en-US" sz="1100" spc="-25" dirty="0">
                <a:latin typeface="Trebuchet MS"/>
                <a:cs typeface="Trebuchet MS"/>
              </a:rPr>
              <a:t>soon </a:t>
            </a:r>
            <a:r>
              <a:rPr lang="en-US" sz="1100" spc="-40" dirty="0">
                <a:latin typeface="Trebuchet MS"/>
                <a:cs typeface="Trebuchet MS"/>
              </a:rPr>
              <a:t>as </a:t>
            </a:r>
            <a:r>
              <a:rPr lang="en-US" sz="1100" spc="-140" dirty="0">
                <a:latin typeface="Trebuchet MS"/>
                <a:cs typeface="Trebuchet MS"/>
              </a:rPr>
              <a:t>we</a:t>
            </a:r>
            <a:r>
              <a:rPr lang="en-US" sz="1100" spc="200" dirty="0">
                <a:latin typeface="Trebuchet MS"/>
                <a:cs typeface="Trebuchet MS"/>
              </a:rPr>
              <a:t> </a:t>
            </a:r>
            <a:r>
              <a:rPr lang="en-US" sz="1100" spc="-75" dirty="0">
                <a:latin typeface="Trebuchet MS"/>
                <a:cs typeface="Trebuchet MS"/>
              </a:rPr>
              <a:t>reach</a:t>
            </a:r>
            <a:r>
              <a:rPr lang="en-US" sz="1100" spc="330" dirty="0">
                <a:latin typeface="Trebuchet MS"/>
                <a:cs typeface="Trebuchet MS"/>
              </a:rPr>
              <a:t> </a:t>
            </a:r>
            <a:r>
              <a:rPr lang="en-US" sz="1100" spc="-60" dirty="0">
                <a:latin typeface="Trebuchet MS"/>
                <a:cs typeface="Trebuchet MS"/>
              </a:rPr>
              <a:t>a </a:t>
            </a:r>
            <a:r>
              <a:rPr lang="en-US" sz="1100" spc="-65" dirty="0">
                <a:latin typeface="Trebuchet MS"/>
                <a:cs typeface="Trebuchet MS"/>
              </a:rPr>
              <a:t>goal.</a:t>
            </a:r>
            <a:r>
              <a:rPr lang="en-US" sz="1100" spc="355" dirty="0">
                <a:latin typeface="Trebuchet MS"/>
                <a:cs typeface="Trebuchet MS"/>
              </a:rPr>
              <a:t> </a:t>
            </a:r>
            <a:r>
              <a:rPr lang="en-US" sz="1100" dirty="0">
                <a:latin typeface="Trebuchet MS"/>
                <a:cs typeface="Trebuchet MS"/>
              </a:rPr>
              <a:t>The </a:t>
            </a:r>
            <a:r>
              <a:rPr lang="en-US" sz="1100" spc="-55" dirty="0">
                <a:latin typeface="Trebuchet MS"/>
                <a:cs typeface="Trebuchet MS"/>
              </a:rPr>
              <a:t>resulting algorithm </a:t>
            </a:r>
            <a:r>
              <a:rPr lang="en-US" sz="1100" spc="-50" dirty="0">
                <a:latin typeface="Trebuchet MS"/>
                <a:cs typeface="Trebuchet MS"/>
              </a:rPr>
              <a:t>is </a:t>
            </a:r>
            <a:r>
              <a:rPr lang="en-US" sz="1100" b="1" spc="-30" dirty="0">
                <a:latin typeface="Trebuchet MS"/>
                <a:cs typeface="Trebuchet MS"/>
              </a:rPr>
              <a:t>depth-first</a:t>
            </a:r>
            <a:r>
              <a:rPr lang="en-US" sz="1100" b="1" spc="420" dirty="0">
                <a:latin typeface="Trebuchet MS"/>
                <a:cs typeface="Trebuchet MS"/>
              </a:rPr>
              <a:t> </a:t>
            </a:r>
            <a:r>
              <a:rPr lang="en-US" sz="1100" b="1" spc="-45" dirty="0">
                <a:latin typeface="Trebuchet MS"/>
                <a:cs typeface="Trebuchet MS"/>
              </a:rPr>
              <a:t>search </a:t>
            </a:r>
            <a:r>
              <a:rPr lang="en-US" sz="1100" spc="60" dirty="0">
                <a:latin typeface="Trebuchet MS"/>
                <a:cs typeface="Trebuchet MS"/>
              </a:rPr>
              <a:t>(DFS), </a:t>
            </a:r>
            <a:r>
              <a:rPr lang="en-US" sz="1100" spc="-55" dirty="0">
                <a:latin typeface="Trebuchet MS"/>
                <a:cs typeface="Trebuchet MS"/>
              </a:rPr>
              <a:t>which </a:t>
            </a:r>
            <a:r>
              <a:rPr lang="en-US" sz="1100" spc="-45" dirty="0">
                <a:latin typeface="Trebuchet MS"/>
                <a:cs typeface="Trebuchet MS"/>
              </a:rPr>
              <a:t>should </a:t>
            </a:r>
            <a:r>
              <a:rPr lang="en-US" sz="1100" spc="-80" dirty="0">
                <a:latin typeface="Trebuchet MS"/>
                <a:cs typeface="Trebuchet MS"/>
              </a:rPr>
              <a:t>be</a:t>
            </a:r>
            <a:r>
              <a:rPr lang="en-US" sz="1100" spc="325" dirty="0">
                <a:latin typeface="Trebuchet MS"/>
                <a:cs typeface="Trebuchet MS"/>
              </a:rPr>
              <a:t> </a:t>
            </a:r>
            <a:r>
              <a:rPr lang="en-US" sz="1100" spc="-75" dirty="0">
                <a:latin typeface="Trebuchet MS"/>
                <a:cs typeface="Trebuchet MS"/>
              </a:rPr>
              <a:t>familiar </a:t>
            </a:r>
            <a:r>
              <a:rPr lang="en-US" sz="1100" spc="-70" dirty="0">
                <a:latin typeface="Trebuchet MS"/>
                <a:cs typeface="Trebuchet MS"/>
              </a:rPr>
              <a:t> </a:t>
            </a:r>
            <a:r>
              <a:rPr lang="en-US" sz="1100" spc="-45" dirty="0">
                <a:latin typeface="Trebuchet MS"/>
                <a:cs typeface="Trebuchet MS"/>
              </a:rPr>
              <a:t>to</a:t>
            </a:r>
            <a:r>
              <a:rPr lang="en-US" sz="1100" spc="60" dirty="0">
                <a:latin typeface="Trebuchet MS"/>
                <a:cs typeface="Trebuchet MS"/>
              </a:rPr>
              <a:t> </a:t>
            </a:r>
            <a:r>
              <a:rPr lang="en-US" sz="1100" spc="-75" dirty="0">
                <a:latin typeface="Trebuchet MS"/>
                <a:cs typeface="Trebuchet MS"/>
              </a:rPr>
              <a:t>you.</a:t>
            </a:r>
            <a:r>
              <a:rPr lang="en-US" sz="1100" spc="250" dirty="0">
                <a:latin typeface="Trebuchet MS"/>
                <a:cs typeface="Trebuchet MS"/>
              </a:rPr>
              <a:t> </a:t>
            </a:r>
            <a:r>
              <a:rPr lang="en-US" sz="1100" dirty="0">
                <a:latin typeface="Trebuchet MS"/>
                <a:cs typeface="Trebuchet MS"/>
              </a:rPr>
              <a:t>The</a:t>
            </a:r>
            <a:r>
              <a:rPr lang="en-US" sz="1100" spc="65" dirty="0">
                <a:latin typeface="Trebuchet MS"/>
                <a:cs typeface="Trebuchet MS"/>
              </a:rPr>
              <a:t> </a:t>
            </a:r>
            <a:r>
              <a:rPr lang="en-US" sz="1100" spc="-70" dirty="0">
                <a:latin typeface="Trebuchet MS"/>
                <a:cs typeface="Trebuchet MS"/>
              </a:rPr>
              <a:t>worst</a:t>
            </a:r>
            <a:r>
              <a:rPr lang="en-US" sz="1100" spc="65" dirty="0">
                <a:latin typeface="Trebuchet MS"/>
                <a:cs typeface="Trebuchet MS"/>
              </a:rPr>
              <a:t> </a:t>
            </a:r>
            <a:r>
              <a:rPr lang="en-US" sz="1100" spc="-75" dirty="0">
                <a:latin typeface="Trebuchet MS"/>
                <a:cs typeface="Trebuchet MS"/>
              </a:rPr>
              <a:t>time</a:t>
            </a:r>
            <a:r>
              <a:rPr lang="en-US" sz="1100" spc="60" dirty="0">
                <a:latin typeface="Trebuchet MS"/>
                <a:cs typeface="Trebuchet MS"/>
              </a:rPr>
              <a:t> </a:t>
            </a:r>
            <a:r>
              <a:rPr lang="en-US" sz="1100" spc="-50" dirty="0">
                <a:latin typeface="Trebuchet MS"/>
                <a:cs typeface="Trebuchet MS"/>
              </a:rPr>
              <a:t>and</a:t>
            </a:r>
            <a:r>
              <a:rPr lang="en-US" sz="1100" spc="65" dirty="0">
                <a:latin typeface="Trebuchet MS"/>
                <a:cs typeface="Trebuchet MS"/>
              </a:rPr>
              <a:t> </a:t>
            </a:r>
            <a:r>
              <a:rPr lang="en-US" sz="1100" spc="-70" dirty="0">
                <a:latin typeface="Trebuchet MS"/>
                <a:cs typeface="Trebuchet MS"/>
              </a:rPr>
              <a:t>space</a:t>
            </a:r>
            <a:r>
              <a:rPr lang="en-US" sz="1100" spc="60" dirty="0">
                <a:latin typeface="Trebuchet MS"/>
                <a:cs typeface="Trebuchet MS"/>
              </a:rPr>
              <a:t> </a:t>
            </a:r>
            <a:r>
              <a:rPr lang="en-US" sz="1100" spc="-70" dirty="0">
                <a:latin typeface="Trebuchet MS"/>
                <a:cs typeface="Trebuchet MS"/>
              </a:rPr>
              <a:t>complexity</a:t>
            </a:r>
            <a:r>
              <a:rPr lang="en-US" sz="1100" spc="65" dirty="0">
                <a:latin typeface="Trebuchet MS"/>
                <a:cs typeface="Trebuchet MS"/>
              </a:rPr>
              <a:t> </a:t>
            </a:r>
            <a:r>
              <a:rPr lang="en-US" sz="1100" spc="-110" dirty="0">
                <a:latin typeface="Trebuchet MS"/>
                <a:cs typeface="Trebuchet MS"/>
              </a:rPr>
              <a:t>are</a:t>
            </a:r>
            <a:r>
              <a:rPr lang="en-US" sz="1100" spc="60" dirty="0">
                <a:latin typeface="Trebuchet MS"/>
                <a:cs typeface="Trebuchet MS"/>
              </a:rPr>
              <a:t> </a:t>
            </a:r>
            <a:r>
              <a:rPr lang="en-US" sz="1100" spc="-70" dirty="0">
                <a:latin typeface="Trebuchet MS"/>
                <a:cs typeface="Trebuchet MS"/>
              </a:rPr>
              <a:t>of</a:t>
            </a:r>
            <a:r>
              <a:rPr lang="en-US" sz="1100" spc="65" dirty="0">
                <a:latin typeface="Trebuchet MS"/>
                <a:cs typeface="Trebuchet MS"/>
              </a:rPr>
              <a:t> </a:t>
            </a:r>
            <a:r>
              <a:rPr lang="en-US" sz="1100" spc="-75" dirty="0">
                <a:latin typeface="Trebuchet MS"/>
                <a:cs typeface="Trebuchet MS"/>
              </a:rPr>
              <a:t>the</a:t>
            </a:r>
            <a:r>
              <a:rPr lang="en-US" sz="1100" spc="65" dirty="0">
                <a:latin typeface="Trebuchet MS"/>
                <a:cs typeface="Trebuchet MS"/>
              </a:rPr>
              <a:t> </a:t>
            </a:r>
            <a:r>
              <a:rPr lang="en-US" sz="1100" spc="-70" dirty="0">
                <a:latin typeface="Trebuchet MS"/>
                <a:cs typeface="Trebuchet MS"/>
              </a:rPr>
              <a:t>same</a:t>
            </a:r>
            <a:r>
              <a:rPr lang="en-US" sz="1100" spc="60" dirty="0">
                <a:latin typeface="Trebuchet MS"/>
                <a:cs typeface="Trebuchet MS"/>
              </a:rPr>
              <a:t> </a:t>
            </a:r>
            <a:r>
              <a:rPr lang="en-US" sz="1100" spc="-85" dirty="0">
                <a:latin typeface="Trebuchet MS"/>
                <a:cs typeface="Trebuchet MS"/>
              </a:rPr>
              <a:t>order</a:t>
            </a:r>
            <a:r>
              <a:rPr lang="en-US" sz="1100" spc="65" dirty="0">
                <a:latin typeface="Trebuchet MS"/>
                <a:cs typeface="Trebuchet MS"/>
              </a:rPr>
              <a:t> </a:t>
            </a:r>
            <a:r>
              <a:rPr lang="en-US" sz="1100" spc="-40" dirty="0">
                <a:latin typeface="Trebuchet MS"/>
                <a:cs typeface="Trebuchet MS"/>
              </a:rPr>
              <a:t>as</a:t>
            </a:r>
            <a:r>
              <a:rPr lang="en-US" sz="1100" spc="60" dirty="0">
                <a:latin typeface="Trebuchet MS"/>
                <a:cs typeface="Trebuchet MS"/>
              </a:rPr>
              <a:t> </a:t>
            </a:r>
            <a:r>
              <a:rPr lang="en-US" sz="1100" spc="-45" dirty="0">
                <a:latin typeface="Trebuchet MS"/>
                <a:cs typeface="Trebuchet MS"/>
              </a:rPr>
              <a:t>backtracking</a:t>
            </a:r>
            <a:r>
              <a:rPr lang="en-US" sz="1100" spc="65" dirty="0">
                <a:latin typeface="Trebuchet MS"/>
                <a:cs typeface="Trebuchet MS"/>
              </a:rPr>
              <a:t> </a:t>
            </a:r>
            <a:r>
              <a:rPr lang="en-US" sz="1100" spc="-85" dirty="0">
                <a:latin typeface="Trebuchet MS"/>
                <a:cs typeface="Trebuchet MS"/>
              </a:rPr>
              <a:t>search.</a:t>
            </a:r>
            <a:r>
              <a:rPr lang="en-US" sz="1100" spc="250" dirty="0">
                <a:latin typeface="Trebuchet MS"/>
                <a:cs typeface="Trebuchet MS"/>
              </a:rPr>
              <a:t> </a:t>
            </a:r>
            <a:r>
              <a:rPr lang="en-US" sz="1100" spc="-15" dirty="0">
                <a:latin typeface="Trebuchet MS"/>
                <a:cs typeface="Trebuchet MS"/>
              </a:rPr>
              <a:t>In</a:t>
            </a:r>
            <a:r>
              <a:rPr lang="en-US" sz="1100" spc="65" dirty="0">
                <a:latin typeface="Trebuchet MS"/>
                <a:cs typeface="Trebuchet MS"/>
              </a:rPr>
              <a:t> </a:t>
            </a:r>
            <a:r>
              <a:rPr lang="en-US" sz="1100" spc="-75" dirty="0">
                <a:latin typeface="Trebuchet MS"/>
                <a:cs typeface="Trebuchet MS"/>
              </a:rPr>
              <a:t>particular, </a:t>
            </a:r>
            <a:r>
              <a:rPr lang="en-US" sz="1100" spc="-470" dirty="0">
                <a:latin typeface="Trebuchet MS"/>
                <a:cs typeface="Trebuchet MS"/>
              </a:rPr>
              <a:t> </a:t>
            </a:r>
            <a:r>
              <a:rPr lang="en-US" sz="1100" spc="-85" dirty="0">
                <a:latin typeface="Trebuchet MS"/>
                <a:cs typeface="Trebuchet MS"/>
              </a:rPr>
              <a:t>if</a:t>
            </a:r>
            <a:r>
              <a:rPr lang="en-US" sz="1100" spc="60" dirty="0">
                <a:latin typeface="Trebuchet MS"/>
                <a:cs typeface="Trebuchet MS"/>
              </a:rPr>
              <a:t> </a:t>
            </a:r>
            <a:r>
              <a:rPr lang="en-US" sz="1100" spc="-90" dirty="0">
                <a:latin typeface="Trebuchet MS"/>
                <a:cs typeface="Trebuchet MS"/>
              </a:rPr>
              <a:t>there</a:t>
            </a:r>
            <a:r>
              <a:rPr lang="en-US" sz="1100" spc="60" dirty="0">
                <a:latin typeface="Trebuchet MS"/>
                <a:cs typeface="Trebuchet MS"/>
              </a:rPr>
              <a:t> </a:t>
            </a:r>
            <a:r>
              <a:rPr lang="en-US" sz="1100" spc="-50" dirty="0">
                <a:latin typeface="Trebuchet MS"/>
                <a:cs typeface="Trebuchet MS"/>
              </a:rPr>
              <a:t>is</a:t>
            </a:r>
            <a:r>
              <a:rPr lang="en-US" sz="1100" spc="60" dirty="0">
                <a:latin typeface="Trebuchet MS"/>
                <a:cs typeface="Trebuchet MS"/>
              </a:rPr>
              <a:t> </a:t>
            </a:r>
            <a:r>
              <a:rPr lang="en-US" sz="1100" spc="-40" dirty="0">
                <a:latin typeface="Trebuchet MS"/>
                <a:cs typeface="Trebuchet MS"/>
              </a:rPr>
              <a:t>no</a:t>
            </a:r>
            <a:r>
              <a:rPr lang="en-US" sz="1100" spc="60" dirty="0">
                <a:latin typeface="Trebuchet MS"/>
                <a:cs typeface="Trebuchet MS"/>
              </a:rPr>
              <a:t> </a:t>
            </a:r>
            <a:r>
              <a:rPr lang="en-US" sz="1100" spc="-50" dirty="0">
                <a:latin typeface="Trebuchet MS"/>
                <a:cs typeface="Trebuchet MS"/>
              </a:rPr>
              <a:t>path</a:t>
            </a:r>
            <a:r>
              <a:rPr lang="en-US" sz="1100" spc="60" dirty="0">
                <a:latin typeface="Trebuchet MS"/>
                <a:cs typeface="Trebuchet MS"/>
              </a:rPr>
              <a:t> </a:t>
            </a:r>
            <a:r>
              <a:rPr lang="en-US" sz="1100" spc="-45" dirty="0">
                <a:latin typeface="Trebuchet MS"/>
                <a:cs typeface="Trebuchet MS"/>
              </a:rPr>
              <a:t>to</a:t>
            </a:r>
            <a:r>
              <a:rPr lang="en-US" sz="1100" spc="60" dirty="0">
                <a:latin typeface="Trebuchet MS"/>
                <a:cs typeface="Trebuchet MS"/>
              </a:rPr>
              <a:t> </a:t>
            </a:r>
            <a:r>
              <a:rPr lang="en-US" sz="1100" spc="-45" dirty="0">
                <a:latin typeface="Trebuchet MS"/>
                <a:cs typeface="Trebuchet MS"/>
              </a:rPr>
              <a:t>an</a:t>
            </a:r>
            <a:r>
              <a:rPr lang="en-US" sz="1100" spc="60" dirty="0">
                <a:latin typeface="Trebuchet MS"/>
                <a:cs typeface="Trebuchet MS"/>
              </a:rPr>
              <a:t> </a:t>
            </a:r>
            <a:r>
              <a:rPr lang="en-US" sz="1100" spc="-80" dirty="0">
                <a:latin typeface="Trebuchet MS"/>
                <a:cs typeface="Trebuchet MS"/>
              </a:rPr>
              <a:t>end</a:t>
            </a:r>
            <a:r>
              <a:rPr lang="en-US" sz="1100" spc="65" dirty="0">
                <a:latin typeface="Trebuchet MS"/>
                <a:cs typeface="Trebuchet MS"/>
              </a:rPr>
              <a:t> </a:t>
            </a:r>
            <a:r>
              <a:rPr lang="en-US" sz="1100" spc="-80" dirty="0">
                <a:latin typeface="Trebuchet MS"/>
                <a:cs typeface="Trebuchet MS"/>
              </a:rPr>
              <a:t>state,</a:t>
            </a:r>
            <a:r>
              <a:rPr lang="en-US" sz="1100" spc="60" dirty="0">
                <a:latin typeface="Trebuchet MS"/>
                <a:cs typeface="Trebuchet MS"/>
              </a:rPr>
              <a:t> </a:t>
            </a:r>
            <a:r>
              <a:rPr lang="en-US" sz="1100" spc="-65" dirty="0">
                <a:latin typeface="Trebuchet MS"/>
                <a:cs typeface="Trebuchet MS"/>
              </a:rPr>
              <a:t>then</a:t>
            </a:r>
            <a:r>
              <a:rPr lang="en-US" sz="1100" spc="60" dirty="0">
                <a:latin typeface="Trebuchet MS"/>
                <a:cs typeface="Trebuchet MS"/>
              </a:rPr>
              <a:t> </a:t>
            </a:r>
            <a:r>
              <a:rPr lang="en-US" sz="1100" spc="-140" dirty="0">
                <a:latin typeface="Trebuchet MS"/>
                <a:cs typeface="Trebuchet MS"/>
              </a:rPr>
              <a:t>we</a:t>
            </a:r>
            <a:r>
              <a:rPr lang="en-US" sz="1100" spc="60" dirty="0">
                <a:latin typeface="Trebuchet MS"/>
                <a:cs typeface="Trebuchet MS"/>
              </a:rPr>
              <a:t> </a:t>
            </a:r>
            <a:r>
              <a:rPr lang="en-US" sz="1100" spc="-70" dirty="0">
                <a:latin typeface="Trebuchet MS"/>
                <a:cs typeface="Trebuchet MS"/>
              </a:rPr>
              <a:t>have</a:t>
            </a:r>
            <a:r>
              <a:rPr lang="en-US" sz="1100" spc="60" dirty="0">
                <a:latin typeface="Trebuchet MS"/>
                <a:cs typeface="Trebuchet MS"/>
              </a:rPr>
              <a:t> </a:t>
            </a:r>
            <a:r>
              <a:rPr lang="en-US" sz="1100" spc="-45" dirty="0">
                <a:latin typeface="Trebuchet MS"/>
                <a:cs typeface="Trebuchet MS"/>
              </a:rPr>
              <a:t>to</a:t>
            </a:r>
            <a:r>
              <a:rPr lang="en-US" sz="1100" spc="60" dirty="0">
                <a:latin typeface="Trebuchet MS"/>
                <a:cs typeface="Trebuchet MS"/>
              </a:rPr>
              <a:t> </a:t>
            </a:r>
            <a:r>
              <a:rPr lang="en-US" sz="1100" spc="-75" dirty="0">
                <a:latin typeface="Trebuchet MS"/>
                <a:cs typeface="Trebuchet MS"/>
              </a:rPr>
              <a:t>search</a:t>
            </a:r>
            <a:r>
              <a:rPr lang="en-US" sz="1100" spc="60" dirty="0">
                <a:latin typeface="Trebuchet MS"/>
                <a:cs typeface="Trebuchet MS"/>
              </a:rPr>
              <a:t> </a:t>
            </a:r>
            <a:r>
              <a:rPr lang="en-US" sz="1100" spc="-75" dirty="0">
                <a:latin typeface="Trebuchet MS"/>
                <a:cs typeface="Trebuchet MS"/>
              </a:rPr>
              <a:t>the</a:t>
            </a:r>
            <a:r>
              <a:rPr lang="en-US" sz="1100" spc="60" dirty="0">
                <a:latin typeface="Trebuchet MS"/>
                <a:cs typeface="Trebuchet MS"/>
              </a:rPr>
              <a:t> </a:t>
            </a:r>
            <a:r>
              <a:rPr lang="en-US" sz="1100" spc="-85" dirty="0">
                <a:latin typeface="Trebuchet MS"/>
                <a:cs typeface="Trebuchet MS"/>
              </a:rPr>
              <a:t>entire</a:t>
            </a:r>
            <a:r>
              <a:rPr lang="en-US" sz="1100" spc="65" dirty="0">
                <a:latin typeface="Trebuchet MS"/>
                <a:cs typeface="Trebuchet MS"/>
              </a:rPr>
              <a:t> </a:t>
            </a:r>
            <a:r>
              <a:rPr lang="en-US" sz="1100" spc="-110" dirty="0">
                <a:latin typeface="Trebuchet MS"/>
                <a:cs typeface="Trebuchet MS"/>
              </a:rPr>
              <a:t>tree.</a:t>
            </a:r>
            <a:endParaRPr lang="en-US" sz="1100" dirty="0">
              <a:latin typeface="Trebuchet MS"/>
              <a:cs typeface="Trebuchet MS"/>
            </a:endParaRPr>
          </a:p>
          <a:p>
            <a:pPr marL="219710" marR="6350" indent="-207645" algn="just">
              <a:lnSpc>
                <a:spcPts val="1960"/>
              </a:lnSpc>
              <a:spcBef>
                <a:spcPts val="65"/>
              </a:spcBef>
              <a:buFont typeface="SimSun-ExtB"/>
              <a:buChar char="•"/>
              <a:tabLst>
                <a:tab pos="220345" algn="l"/>
              </a:tabLst>
            </a:pPr>
            <a:r>
              <a:rPr lang="en-US" sz="1100" spc="-80" dirty="0">
                <a:latin typeface="Trebuchet MS"/>
                <a:cs typeface="Trebuchet MS"/>
              </a:rPr>
              <a:t>However, </a:t>
            </a:r>
            <a:r>
              <a:rPr lang="en-US" sz="1100" spc="-85" dirty="0">
                <a:latin typeface="Trebuchet MS"/>
                <a:cs typeface="Trebuchet MS"/>
              </a:rPr>
              <a:t>if </a:t>
            </a:r>
            <a:r>
              <a:rPr lang="en-US" sz="1100" spc="-90" dirty="0">
                <a:latin typeface="Trebuchet MS"/>
                <a:cs typeface="Trebuchet MS"/>
              </a:rPr>
              <a:t>there </a:t>
            </a:r>
            <a:r>
              <a:rPr lang="en-US" sz="1100" spc="-110" dirty="0">
                <a:latin typeface="Trebuchet MS"/>
                <a:cs typeface="Trebuchet MS"/>
              </a:rPr>
              <a:t>are </a:t>
            </a:r>
            <a:r>
              <a:rPr lang="en-US" sz="1100" spc="-40" dirty="0">
                <a:latin typeface="Trebuchet MS"/>
                <a:cs typeface="Trebuchet MS"/>
              </a:rPr>
              <a:t>many </a:t>
            </a:r>
            <a:r>
              <a:rPr lang="en-US" sz="1100" spc="-75" dirty="0">
                <a:latin typeface="Trebuchet MS"/>
                <a:cs typeface="Trebuchet MS"/>
              </a:rPr>
              <a:t>ways </a:t>
            </a:r>
            <a:r>
              <a:rPr lang="en-US" sz="1100" spc="-45" dirty="0">
                <a:latin typeface="Trebuchet MS"/>
                <a:cs typeface="Trebuchet MS"/>
              </a:rPr>
              <a:t>to </a:t>
            </a:r>
            <a:r>
              <a:rPr lang="en-US" sz="1100" spc="-75" dirty="0">
                <a:latin typeface="Trebuchet MS"/>
                <a:cs typeface="Trebuchet MS"/>
              </a:rPr>
              <a:t>reach the </a:t>
            </a:r>
            <a:r>
              <a:rPr lang="en-US" sz="1100" spc="-80" dirty="0">
                <a:latin typeface="Trebuchet MS"/>
                <a:cs typeface="Trebuchet MS"/>
              </a:rPr>
              <a:t>end state, </a:t>
            </a:r>
            <a:r>
              <a:rPr lang="en-US" sz="1100" spc="-65" dirty="0">
                <a:latin typeface="Trebuchet MS"/>
                <a:cs typeface="Trebuchet MS"/>
              </a:rPr>
              <a:t>then </a:t>
            </a:r>
            <a:r>
              <a:rPr lang="en-US" sz="1100" spc="-140" dirty="0">
                <a:latin typeface="Trebuchet MS"/>
                <a:cs typeface="Trebuchet MS"/>
              </a:rPr>
              <a:t>we </a:t>
            </a:r>
            <a:r>
              <a:rPr lang="en-US" sz="1100" spc="-55" dirty="0">
                <a:latin typeface="Trebuchet MS"/>
                <a:cs typeface="Trebuchet MS"/>
              </a:rPr>
              <a:t>can </a:t>
            </a:r>
            <a:r>
              <a:rPr lang="en-US" sz="1100" spc="-40" dirty="0">
                <a:latin typeface="Trebuchet MS"/>
                <a:cs typeface="Trebuchet MS"/>
              </a:rPr>
              <a:t>stop </a:t>
            </a:r>
            <a:r>
              <a:rPr lang="en-US" sz="1100" spc="-45" dirty="0">
                <a:latin typeface="Trebuchet MS"/>
                <a:cs typeface="Trebuchet MS"/>
              </a:rPr>
              <a:t>much </a:t>
            </a:r>
            <a:r>
              <a:rPr lang="en-US" sz="1100" spc="-100" dirty="0">
                <a:latin typeface="Trebuchet MS"/>
                <a:cs typeface="Trebuchet MS"/>
              </a:rPr>
              <a:t>earlier </a:t>
            </a:r>
            <a:r>
              <a:rPr lang="en-US" sz="1100" spc="-50" dirty="0">
                <a:latin typeface="Trebuchet MS"/>
                <a:cs typeface="Trebuchet MS"/>
              </a:rPr>
              <a:t>without exhausting </a:t>
            </a:r>
            <a:r>
              <a:rPr lang="en-US" sz="1100" spc="-45" dirty="0">
                <a:latin typeface="Trebuchet MS"/>
                <a:cs typeface="Trebuchet MS"/>
              </a:rPr>
              <a:t> </a:t>
            </a:r>
            <a:r>
              <a:rPr lang="en-US" sz="1100" spc="-75" dirty="0">
                <a:latin typeface="Trebuchet MS"/>
                <a:cs typeface="Trebuchet MS"/>
              </a:rPr>
              <a:t>the</a:t>
            </a:r>
            <a:r>
              <a:rPr lang="en-US" sz="1100" spc="60" dirty="0">
                <a:latin typeface="Trebuchet MS"/>
                <a:cs typeface="Trebuchet MS"/>
              </a:rPr>
              <a:t> </a:t>
            </a:r>
            <a:r>
              <a:rPr lang="en-US" sz="1100" spc="-75" dirty="0">
                <a:latin typeface="Trebuchet MS"/>
                <a:cs typeface="Trebuchet MS"/>
              </a:rPr>
              <a:t>search</a:t>
            </a:r>
            <a:r>
              <a:rPr lang="en-US" sz="1100" spc="60" dirty="0">
                <a:latin typeface="Trebuchet MS"/>
                <a:cs typeface="Trebuchet MS"/>
              </a:rPr>
              <a:t> </a:t>
            </a:r>
            <a:r>
              <a:rPr lang="en-US" sz="1100" spc="-110" dirty="0">
                <a:latin typeface="Trebuchet MS"/>
                <a:cs typeface="Trebuchet MS"/>
              </a:rPr>
              <a:t>tree.</a:t>
            </a:r>
            <a:r>
              <a:rPr lang="en-US" sz="1100" spc="240" dirty="0">
                <a:latin typeface="Trebuchet MS"/>
                <a:cs typeface="Trebuchet MS"/>
              </a:rPr>
              <a:t> </a:t>
            </a:r>
            <a:r>
              <a:rPr lang="en-US" sz="1100" spc="45" dirty="0">
                <a:latin typeface="Trebuchet MS"/>
                <a:cs typeface="Trebuchet MS"/>
              </a:rPr>
              <a:t>So</a:t>
            </a:r>
            <a:r>
              <a:rPr lang="en-US" sz="1100" spc="65" dirty="0">
                <a:latin typeface="Trebuchet MS"/>
                <a:cs typeface="Trebuchet MS"/>
              </a:rPr>
              <a:t> </a:t>
            </a:r>
            <a:r>
              <a:rPr lang="en-US" sz="1100" spc="140" dirty="0">
                <a:latin typeface="Trebuchet MS"/>
                <a:cs typeface="Trebuchet MS"/>
              </a:rPr>
              <a:t>DFS</a:t>
            </a:r>
            <a:r>
              <a:rPr lang="en-US" sz="1100" spc="60" dirty="0">
                <a:latin typeface="Trebuchet MS"/>
                <a:cs typeface="Trebuchet MS"/>
              </a:rPr>
              <a:t> </a:t>
            </a:r>
            <a:r>
              <a:rPr lang="en-US" sz="1100" spc="-50" dirty="0">
                <a:latin typeface="Trebuchet MS"/>
                <a:cs typeface="Trebuchet MS"/>
              </a:rPr>
              <a:t>is</a:t>
            </a:r>
            <a:r>
              <a:rPr lang="en-US" sz="1100" spc="60" dirty="0">
                <a:latin typeface="Trebuchet MS"/>
                <a:cs typeface="Trebuchet MS"/>
              </a:rPr>
              <a:t> </a:t>
            </a:r>
            <a:r>
              <a:rPr lang="en-US" sz="1100" spc="-65" dirty="0">
                <a:latin typeface="Trebuchet MS"/>
                <a:cs typeface="Trebuchet MS"/>
              </a:rPr>
              <a:t>great</a:t>
            </a:r>
            <a:r>
              <a:rPr lang="en-US" sz="1100" spc="60" dirty="0">
                <a:latin typeface="Trebuchet MS"/>
                <a:cs typeface="Trebuchet MS"/>
              </a:rPr>
              <a:t> </a:t>
            </a:r>
            <a:r>
              <a:rPr lang="en-US" sz="1100" spc="-75" dirty="0">
                <a:latin typeface="Trebuchet MS"/>
                <a:cs typeface="Trebuchet MS"/>
              </a:rPr>
              <a:t>when</a:t>
            </a:r>
            <a:r>
              <a:rPr lang="en-US" sz="1100" spc="60" dirty="0">
                <a:latin typeface="Trebuchet MS"/>
                <a:cs typeface="Trebuchet MS"/>
              </a:rPr>
              <a:t> </a:t>
            </a:r>
            <a:r>
              <a:rPr lang="en-US" sz="1100" spc="-90" dirty="0">
                <a:latin typeface="Trebuchet MS"/>
                <a:cs typeface="Trebuchet MS"/>
              </a:rPr>
              <a:t>there</a:t>
            </a:r>
            <a:r>
              <a:rPr lang="en-US" sz="1100" spc="65" dirty="0">
                <a:latin typeface="Trebuchet MS"/>
                <a:cs typeface="Trebuchet MS"/>
              </a:rPr>
              <a:t> </a:t>
            </a:r>
            <a:r>
              <a:rPr lang="en-US" sz="1100" spc="-110" dirty="0">
                <a:latin typeface="Trebuchet MS"/>
                <a:cs typeface="Trebuchet MS"/>
              </a:rPr>
              <a:t>are</a:t>
            </a:r>
            <a:r>
              <a:rPr lang="en-US" sz="1100" spc="60" dirty="0">
                <a:latin typeface="Trebuchet MS"/>
                <a:cs typeface="Trebuchet MS"/>
              </a:rPr>
              <a:t> </a:t>
            </a:r>
            <a:r>
              <a:rPr lang="en-US" sz="1100" spc="-45" dirty="0">
                <a:latin typeface="Trebuchet MS"/>
                <a:cs typeface="Trebuchet MS"/>
              </a:rPr>
              <a:t>an</a:t>
            </a:r>
            <a:r>
              <a:rPr lang="en-US" sz="1100" spc="60" dirty="0">
                <a:latin typeface="Trebuchet MS"/>
                <a:cs typeface="Trebuchet MS"/>
              </a:rPr>
              <a:t> </a:t>
            </a:r>
            <a:r>
              <a:rPr lang="en-US" sz="1100" spc="-60" dirty="0">
                <a:latin typeface="Trebuchet MS"/>
                <a:cs typeface="Trebuchet MS"/>
              </a:rPr>
              <a:t>abundance</a:t>
            </a:r>
            <a:r>
              <a:rPr lang="en-US" sz="1100" spc="60" dirty="0">
                <a:latin typeface="Trebuchet MS"/>
                <a:cs typeface="Trebuchet MS"/>
              </a:rPr>
              <a:t> </a:t>
            </a:r>
            <a:r>
              <a:rPr lang="en-US" sz="1100" spc="-70" dirty="0">
                <a:latin typeface="Trebuchet MS"/>
                <a:cs typeface="Trebuchet MS"/>
              </a:rPr>
              <a:t>of</a:t>
            </a:r>
            <a:r>
              <a:rPr lang="en-US" sz="1100" spc="60" dirty="0">
                <a:latin typeface="Trebuchet MS"/>
                <a:cs typeface="Trebuchet MS"/>
              </a:rPr>
              <a:t> </a:t>
            </a:r>
            <a:r>
              <a:rPr lang="en-US" sz="1100" spc="-55" dirty="0">
                <a:latin typeface="Trebuchet MS"/>
                <a:cs typeface="Trebuchet MS"/>
              </a:rPr>
              <a:t>solutions.</a:t>
            </a:r>
            <a:endParaRPr lang="en-US" sz="1100" dirty="0">
              <a:latin typeface="Trebuchet MS"/>
              <a:cs typeface="Trebuchet MS"/>
            </a:endParaRPr>
          </a:p>
          <a:p>
            <a:endParaRPr lang="en-US" dirty="0"/>
          </a:p>
        </p:txBody>
      </p:sp>
    </p:spTree>
    <p:extLst>
      <p:ext uri="{BB962C8B-B14F-4D97-AF65-F5344CB8AC3E}">
        <p14:creationId xmlns:p14="http://schemas.microsoft.com/office/powerpoint/2010/main" val="4239664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70510" marR="69215" indent="-207645" algn="just">
              <a:lnSpc>
                <a:spcPct val="102000"/>
              </a:lnSpc>
              <a:spcBef>
                <a:spcPts val="90"/>
              </a:spcBef>
              <a:buFont typeface="SimSun-ExtB"/>
              <a:buChar char="•"/>
              <a:tabLst>
                <a:tab pos="271145" algn="l"/>
              </a:tabLst>
            </a:pPr>
            <a:r>
              <a:rPr lang="en-US" sz="1100" b="1" spc="-10" dirty="0">
                <a:latin typeface="Trebuchet MS"/>
                <a:cs typeface="Trebuchet MS"/>
              </a:rPr>
              <a:t>Breadth-first</a:t>
            </a:r>
            <a:r>
              <a:rPr lang="en-US" sz="1100" b="1" spc="229" dirty="0">
                <a:latin typeface="Trebuchet MS"/>
                <a:cs typeface="Trebuchet MS"/>
              </a:rPr>
              <a:t> </a:t>
            </a:r>
            <a:r>
              <a:rPr lang="en-US" sz="1100" b="1" spc="-45" dirty="0">
                <a:latin typeface="Trebuchet MS"/>
                <a:cs typeface="Trebuchet MS"/>
              </a:rPr>
              <a:t>search</a:t>
            </a:r>
            <a:r>
              <a:rPr lang="en-US" sz="1100" b="1" spc="170" dirty="0">
                <a:latin typeface="Trebuchet MS"/>
                <a:cs typeface="Trebuchet MS"/>
              </a:rPr>
              <a:t> </a:t>
            </a:r>
            <a:r>
              <a:rPr lang="en-US" sz="1100" spc="60" dirty="0">
                <a:latin typeface="Trebuchet MS"/>
                <a:cs typeface="Trebuchet MS"/>
              </a:rPr>
              <a:t>(BFS),</a:t>
            </a:r>
            <a:r>
              <a:rPr lang="en-US" sz="1100" spc="165" dirty="0">
                <a:latin typeface="Trebuchet MS"/>
                <a:cs typeface="Trebuchet MS"/>
              </a:rPr>
              <a:t> </a:t>
            </a:r>
            <a:r>
              <a:rPr lang="en-US" sz="1100" spc="-55" dirty="0">
                <a:latin typeface="Trebuchet MS"/>
                <a:cs typeface="Trebuchet MS"/>
              </a:rPr>
              <a:t>which</a:t>
            </a:r>
            <a:r>
              <a:rPr lang="en-US" sz="1100" spc="170" dirty="0">
                <a:latin typeface="Trebuchet MS"/>
                <a:cs typeface="Trebuchet MS"/>
              </a:rPr>
              <a:t> </a:t>
            </a:r>
            <a:r>
              <a:rPr lang="en-US" sz="1100" spc="-45" dirty="0">
                <a:latin typeface="Trebuchet MS"/>
                <a:cs typeface="Trebuchet MS"/>
              </a:rPr>
              <a:t>should</a:t>
            </a:r>
            <a:r>
              <a:rPr lang="en-US" sz="1100" spc="165" dirty="0">
                <a:latin typeface="Trebuchet MS"/>
                <a:cs typeface="Trebuchet MS"/>
              </a:rPr>
              <a:t> </a:t>
            </a:r>
            <a:r>
              <a:rPr lang="en-US" sz="1100" spc="-55" dirty="0">
                <a:latin typeface="Trebuchet MS"/>
                <a:cs typeface="Trebuchet MS"/>
              </a:rPr>
              <a:t>also</a:t>
            </a:r>
            <a:r>
              <a:rPr lang="en-US" sz="1100" spc="170" dirty="0">
                <a:latin typeface="Trebuchet MS"/>
                <a:cs typeface="Trebuchet MS"/>
              </a:rPr>
              <a:t> </a:t>
            </a:r>
            <a:r>
              <a:rPr lang="en-US" sz="1100" spc="-80" dirty="0">
                <a:latin typeface="Trebuchet MS"/>
                <a:cs typeface="Trebuchet MS"/>
              </a:rPr>
              <a:t>be</a:t>
            </a:r>
            <a:r>
              <a:rPr lang="en-US" sz="1100" spc="170" dirty="0">
                <a:latin typeface="Trebuchet MS"/>
                <a:cs typeface="Trebuchet MS"/>
              </a:rPr>
              <a:t> </a:t>
            </a:r>
            <a:r>
              <a:rPr lang="en-US" sz="1100" spc="-80" dirty="0">
                <a:latin typeface="Trebuchet MS"/>
                <a:cs typeface="Trebuchet MS"/>
              </a:rPr>
              <a:t>familiar,</a:t>
            </a:r>
            <a:r>
              <a:rPr lang="en-US" sz="1100" spc="190" dirty="0">
                <a:latin typeface="Trebuchet MS"/>
                <a:cs typeface="Trebuchet MS"/>
              </a:rPr>
              <a:t> </a:t>
            </a:r>
            <a:r>
              <a:rPr lang="en-US" sz="1100" spc="-65" dirty="0">
                <a:latin typeface="Trebuchet MS"/>
                <a:cs typeface="Trebuchet MS"/>
              </a:rPr>
              <a:t>makes</a:t>
            </a:r>
            <a:r>
              <a:rPr lang="en-US" sz="1100" spc="170" dirty="0">
                <a:latin typeface="Trebuchet MS"/>
                <a:cs typeface="Trebuchet MS"/>
              </a:rPr>
              <a:t> </a:t>
            </a:r>
            <a:r>
              <a:rPr lang="en-US" sz="1100" spc="-60" dirty="0">
                <a:latin typeface="Trebuchet MS"/>
                <a:cs typeface="Trebuchet MS"/>
              </a:rPr>
              <a:t>a</a:t>
            </a:r>
            <a:r>
              <a:rPr lang="en-US" sz="1100" spc="165" dirty="0">
                <a:latin typeface="Trebuchet MS"/>
                <a:cs typeface="Trebuchet MS"/>
              </a:rPr>
              <a:t> </a:t>
            </a:r>
            <a:r>
              <a:rPr lang="en-US" sz="1100" spc="-70" dirty="0">
                <a:latin typeface="Trebuchet MS"/>
                <a:cs typeface="Trebuchet MS"/>
              </a:rPr>
              <a:t>less</a:t>
            </a:r>
            <a:r>
              <a:rPr lang="en-US" sz="1100" spc="170" dirty="0">
                <a:latin typeface="Trebuchet MS"/>
                <a:cs typeface="Trebuchet MS"/>
              </a:rPr>
              <a:t> </a:t>
            </a:r>
            <a:r>
              <a:rPr lang="en-US" sz="1100" spc="-50" dirty="0">
                <a:latin typeface="Trebuchet MS"/>
                <a:cs typeface="Trebuchet MS"/>
              </a:rPr>
              <a:t>stringent</a:t>
            </a:r>
            <a:r>
              <a:rPr lang="en-US" sz="1100" spc="165" dirty="0">
                <a:latin typeface="Trebuchet MS"/>
                <a:cs typeface="Trebuchet MS"/>
              </a:rPr>
              <a:t> </a:t>
            </a:r>
            <a:r>
              <a:rPr lang="en-US" sz="1100" spc="-50" dirty="0">
                <a:latin typeface="Trebuchet MS"/>
                <a:cs typeface="Trebuchet MS"/>
              </a:rPr>
              <a:t>assumption,</a:t>
            </a:r>
            <a:r>
              <a:rPr lang="en-US" sz="1100" spc="200" dirty="0">
                <a:latin typeface="Trebuchet MS"/>
                <a:cs typeface="Trebuchet MS"/>
              </a:rPr>
              <a:t> </a:t>
            </a:r>
            <a:r>
              <a:rPr lang="en-US" sz="1100" spc="-50" dirty="0">
                <a:latin typeface="Trebuchet MS"/>
                <a:cs typeface="Trebuchet MS"/>
              </a:rPr>
              <a:t>that</a:t>
            </a:r>
            <a:r>
              <a:rPr lang="en-US" sz="1100" spc="165" dirty="0">
                <a:latin typeface="Trebuchet MS"/>
                <a:cs typeface="Trebuchet MS"/>
              </a:rPr>
              <a:t> </a:t>
            </a:r>
            <a:r>
              <a:rPr lang="en-US" sz="1100" spc="-75" dirty="0">
                <a:latin typeface="Trebuchet MS"/>
                <a:cs typeface="Trebuchet MS"/>
              </a:rPr>
              <a:t>all </a:t>
            </a:r>
            <a:r>
              <a:rPr lang="en-US" sz="1100" spc="-470" dirty="0">
                <a:latin typeface="Trebuchet MS"/>
                <a:cs typeface="Trebuchet MS"/>
              </a:rPr>
              <a:t> </a:t>
            </a:r>
            <a:r>
              <a:rPr lang="en-US" sz="1100" spc="-75" dirty="0">
                <a:latin typeface="Trebuchet MS"/>
                <a:cs typeface="Trebuchet MS"/>
              </a:rPr>
              <a:t>the </a:t>
            </a:r>
            <a:r>
              <a:rPr lang="en-US" sz="1100" spc="-55" dirty="0">
                <a:latin typeface="Trebuchet MS"/>
                <a:cs typeface="Trebuchet MS"/>
              </a:rPr>
              <a:t>action </a:t>
            </a:r>
            <a:r>
              <a:rPr lang="en-US" sz="1100" spc="-40" dirty="0">
                <a:latin typeface="Trebuchet MS"/>
                <a:cs typeface="Trebuchet MS"/>
              </a:rPr>
              <a:t>costs </a:t>
            </a:r>
            <a:r>
              <a:rPr lang="en-US" sz="1100" spc="-110" dirty="0">
                <a:latin typeface="Trebuchet MS"/>
                <a:cs typeface="Trebuchet MS"/>
              </a:rPr>
              <a:t>are </a:t>
            </a:r>
            <a:r>
              <a:rPr lang="en-US" sz="1100" spc="-75" dirty="0">
                <a:latin typeface="Trebuchet MS"/>
                <a:cs typeface="Trebuchet MS"/>
              </a:rPr>
              <a:t>the </a:t>
            </a:r>
            <a:r>
              <a:rPr lang="en-US" sz="1100" spc="-65" dirty="0">
                <a:latin typeface="Trebuchet MS"/>
                <a:cs typeface="Trebuchet MS"/>
              </a:rPr>
              <a:t>same </a:t>
            </a:r>
            <a:r>
              <a:rPr lang="en-US" sz="1100" spc="-60" dirty="0">
                <a:latin typeface="Trebuchet MS"/>
                <a:cs typeface="Trebuchet MS"/>
              </a:rPr>
              <a:t>non-negative </a:t>
            </a:r>
            <a:r>
              <a:rPr lang="en-US" sz="1100" spc="-65" dirty="0">
                <a:latin typeface="Trebuchet MS"/>
                <a:cs typeface="Trebuchet MS"/>
              </a:rPr>
              <a:t>number.</a:t>
            </a:r>
            <a:r>
              <a:rPr lang="en-US" sz="1100" spc="-60" dirty="0">
                <a:latin typeface="Trebuchet MS"/>
                <a:cs typeface="Trebuchet MS"/>
              </a:rPr>
              <a:t> </a:t>
            </a:r>
            <a:r>
              <a:rPr lang="en-US" sz="1100" spc="10" dirty="0">
                <a:latin typeface="Trebuchet MS"/>
                <a:cs typeface="Trebuchet MS"/>
              </a:rPr>
              <a:t>This </a:t>
            </a:r>
            <a:r>
              <a:rPr lang="en-US" sz="1100" spc="-95" dirty="0">
                <a:latin typeface="Trebuchet MS"/>
                <a:cs typeface="Trebuchet MS"/>
              </a:rPr>
              <a:t>effectively </a:t>
            </a:r>
            <a:r>
              <a:rPr lang="en-US" sz="1100" spc="-60" dirty="0">
                <a:latin typeface="Trebuchet MS"/>
                <a:cs typeface="Trebuchet MS"/>
              </a:rPr>
              <a:t>means </a:t>
            </a:r>
            <a:r>
              <a:rPr lang="en-US" sz="1100" spc="-45" dirty="0">
                <a:latin typeface="Trebuchet MS"/>
                <a:cs typeface="Trebuchet MS"/>
              </a:rPr>
              <a:t>that </a:t>
            </a:r>
            <a:r>
              <a:rPr lang="en-US" sz="1100" spc="-75" dirty="0">
                <a:latin typeface="Trebuchet MS"/>
                <a:cs typeface="Trebuchet MS"/>
              </a:rPr>
              <a:t>all the </a:t>
            </a:r>
            <a:r>
              <a:rPr lang="en-US" sz="1100" spc="-45" dirty="0">
                <a:latin typeface="Trebuchet MS"/>
                <a:cs typeface="Trebuchet MS"/>
              </a:rPr>
              <a:t>paths </a:t>
            </a:r>
            <a:r>
              <a:rPr lang="en-US" sz="1100" spc="-70" dirty="0">
                <a:latin typeface="Trebuchet MS"/>
                <a:cs typeface="Trebuchet MS"/>
              </a:rPr>
              <a:t>of </a:t>
            </a:r>
            <a:r>
              <a:rPr lang="en-US" sz="1100" spc="-60" dirty="0">
                <a:latin typeface="Trebuchet MS"/>
                <a:cs typeface="Trebuchet MS"/>
              </a:rPr>
              <a:t>a </a:t>
            </a:r>
            <a:r>
              <a:rPr lang="en-US" sz="1100" spc="-55" dirty="0">
                <a:latin typeface="Trebuchet MS"/>
                <a:cs typeface="Trebuchet MS"/>
              </a:rPr>
              <a:t>given </a:t>
            </a:r>
            <a:r>
              <a:rPr lang="en-US" sz="1100" spc="-50" dirty="0">
                <a:latin typeface="Trebuchet MS"/>
                <a:cs typeface="Trebuchet MS"/>
              </a:rPr>
              <a:t> </a:t>
            </a:r>
            <a:r>
              <a:rPr lang="en-US" sz="1100" spc="-55" dirty="0">
                <a:latin typeface="Trebuchet MS"/>
                <a:cs typeface="Trebuchet MS"/>
              </a:rPr>
              <a:t>length</a:t>
            </a:r>
            <a:r>
              <a:rPr lang="en-US" sz="1100" spc="55" dirty="0">
                <a:latin typeface="Trebuchet MS"/>
                <a:cs typeface="Trebuchet MS"/>
              </a:rPr>
              <a:t> </a:t>
            </a:r>
            <a:r>
              <a:rPr lang="en-US" sz="1100" spc="-70" dirty="0">
                <a:latin typeface="Trebuchet MS"/>
                <a:cs typeface="Trebuchet MS"/>
              </a:rPr>
              <a:t>have</a:t>
            </a:r>
            <a:r>
              <a:rPr lang="en-US" sz="1100" spc="60" dirty="0">
                <a:latin typeface="Trebuchet MS"/>
                <a:cs typeface="Trebuchet MS"/>
              </a:rPr>
              <a:t> </a:t>
            </a:r>
            <a:r>
              <a:rPr lang="en-US" sz="1100" spc="-75" dirty="0">
                <a:latin typeface="Trebuchet MS"/>
                <a:cs typeface="Trebuchet MS"/>
              </a:rPr>
              <a:t>the</a:t>
            </a:r>
            <a:r>
              <a:rPr lang="en-US" sz="1100" spc="60" dirty="0">
                <a:latin typeface="Trebuchet MS"/>
                <a:cs typeface="Trebuchet MS"/>
              </a:rPr>
              <a:t> </a:t>
            </a:r>
            <a:r>
              <a:rPr lang="en-US" sz="1100" spc="-65" dirty="0">
                <a:latin typeface="Trebuchet MS"/>
                <a:cs typeface="Trebuchet MS"/>
              </a:rPr>
              <a:t>same</a:t>
            </a:r>
            <a:r>
              <a:rPr lang="en-US" sz="1100" spc="60" dirty="0">
                <a:latin typeface="Trebuchet MS"/>
                <a:cs typeface="Trebuchet MS"/>
              </a:rPr>
              <a:t> </a:t>
            </a:r>
            <a:r>
              <a:rPr lang="en-US" sz="1100" spc="-65" dirty="0">
                <a:latin typeface="Trebuchet MS"/>
                <a:cs typeface="Trebuchet MS"/>
              </a:rPr>
              <a:t>cost.</a:t>
            </a:r>
            <a:endParaRPr lang="en-US" sz="1100" dirty="0">
              <a:latin typeface="Trebuchet MS"/>
              <a:cs typeface="Trebuchet MS"/>
            </a:endParaRPr>
          </a:p>
          <a:p>
            <a:pPr marL="270510" marR="68580" indent="-207645" algn="just">
              <a:lnSpc>
                <a:spcPts val="1960"/>
              </a:lnSpc>
              <a:spcBef>
                <a:spcPts val="65"/>
              </a:spcBef>
              <a:buFont typeface="SimSun-ExtB"/>
              <a:buChar char="•"/>
              <a:tabLst>
                <a:tab pos="271145" algn="l"/>
              </a:tabLst>
            </a:pPr>
            <a:r>
              <a:rPr lang="en-US" sz="1100" spc="135" dirty="0">
                <a:latin typeface="Trebuchet MS"/>
                <a:cs typeface="Trebuchet MS"/>
              </a:rPr>
              <a:t>BFS </a:t>
            </a:r>
            <a:r>
              <a:rPr lang="en-US" sz="1100" spc="-50" dirty="0">
                <a:latin typeface="Trebuchet MS"/>
                <a:cs typeface="Trebuchet MS"/>
              </a:rPr>
              <a:t>maintains </a:t>
            </a:r>
            <a:r>
              <a:rPr lang="en-US" sz="1100" spc="-60" dirty="0">
                <a:latin typeface="Trebuchet MS"/>
                <a:cs typeface="Trebuchet MS"/>
              </a:rPr>
              <a:t>a </a:t>
            </a:r>
            <a:r>
              <a:rPr lang="en-US" sz="1100" spc="-85" dirty="0">
                <a:latin typeface="Trebuchet MS"/>
                <a:cs typeface="Trebuchet MS"/>
              </a:rPr>
              <a:t>queue </a:t>
            </a:r>
            <a:r>
              <a:rPr lang="en-US" sz="1100" spc="-70" dirty="0">
                <a:latin typeface="Trebuchet MS"/>
                <a:cs typeface="Trebuchet MS"/>
              </a:rPr>
              <a:t>of </a:t>
            </a:r>
            <a:r>
              <a:rPr lang="en-US" sz="1100" spc="-60" dirty="0">
                <a:latin typeface="Trebuchet MS"/>
                <a:cs typeface="Trebuchet MS"/>
              </a:rPr>
              <a:t>states </a:t>
            </a:r>
            <a:r>
              <a:rPr lang="en-US" sz="1100" spc="-45" dirty="0">
                <a:latin typeface="Trebuchet MS"/>
                <a:cs typeface="Trebuchet MS"/>
              </a:rPr>
              <a:t>to </a:t>
            </a:r>
            <a:r>
              <a:rPr lang="en-US" sz="1100" spc="-80" dirty="0">
                <a:latin typeface="Trebuchet MS"/>
                <a:cs typeface="Trebuchet MS"/>
              </a:rPr>
              <a:t>be </a:t>
            </a:r>
            <a:r>
              <a:rPr lang="en-US" sz="1100" spc="-95" dirty="0">
                <a:latin typeface="Trebuchet MS"/>
                <a:cs typeface="Trebuchet MS"/>
              </a:rPr>
              <a:t>explored. </a:t>
            </a:r>
            <a:r>
              <a:rPr lang="en-US" sz="1100" spc="-20" dirty="0">
                <a:latin typeface="Trebuchet MS"/>
                <a:cs typeface="Trebuchet MS"/>
              </a:rPr>
              <a:t>It </a:t>
            </a:r>
            <a:r>
              <a:rPr lang="en-US" sz="1100" spc="-35" dirty="0">
                <a:latin typeface="Trebuchet MS"/>
                <a:cs typeface="Trebuchet MS"/>
              </a:rPr>
              <a:t>pops </a:t>
            </a:r>
            <a:r>
              <a:rPr lang="en-US" sz="1100" spc="-60" dirty="0">
                <a:latin typeface="Trebuchet MS"/>
                <a:cs typeface="Trebuchet MS"/>
              </a:rPr>
              <a:t>a </a:t>
            </a:r>
            <a:r>
              <a:rPr lang="en-US" sz="1100" spc="-65" dirty="0">
                <a:latin typeface="Trebuchet MS"/>
                <a:cs typeface="Trebuchet MS"/>
              </a:rPr>
              <a:t>state </a:t>
            </a:r>
            <a:r>
              <a:rPr lang="en-US" sz="1100" spc="-95" dirty="0">
                <a:latin typeface="Trebuchet MS"/>
                <a:cs typeface="Trebuchet MS"/>
              </a:rPr>
              <a:t>off </a:t>
            </a:r>
            <a:r>
              <a:rPr lang="en-US" sz="1100" spc="-75" dirty="0">
                <a:latin typeface="Trebuchet MS"/>
                <a:cs typeface="Trebuchet MS"/>
              </a:rPr>
              <a:t>the </a:t>
            </a:r>
            <a:r>
              <a:rPr lang="en-US" sz="1100" spc="-95" dirty="0">
                <a:latin typeface="Trebuchet MS"/>
                <a:cs typeface="Trebuchet MS"/>
              </a:rPr>
              <a:t>queue, </a:t>
            </a:r>
            <a:r>
              <a:rPr lang="en-US" sz="1100" spc="-65" dirty="0">
                <a:latin typeface="Trebuchet MS"/>
                <a:cs typeface="Trebuchet MS"/>
              </a:rPr>
              <a:t>then </a:t>
            </a:r>
            <a:r>
              <a:rPr lang="en-US" sz="1100" spc="-55" dirty="0">
                <a:latin typeface="Trebuchet MS"/>
                <a:cs typeface="Trebuchet MS"/>
              </a:rPr>
              <a:t>pushes </a:t>
            </a:r>
            <a:r>
              <a:rPr lang="en-US" sz="1100" spc="-50" dirty="0">
                <a:latin typeface="Trebuchet MS"/>
                <a:cs typeface="Trebuchet MS"/>
              </a:rPr>
              <a:t>its </a:t>
            </a:r>
            <a:r>
              <a:rPr lang="en-US" sz="1100" spc="-60" dirty="0">
                <a:latin typeface="Trebuchet MS"/>
                <a:cs typeface="Trebuchet MS"/>
              </a:rPr>
              <a:t>successors </a:t>
            </a:r>
            <a:r>
              <a:rPr lang="en-US" sz="1100" spc="-55" dirty="0">
                <a:latin typeface="Trebuchet MS"/>
                <a:cs typeface="Trebuchet MS"/>
              </a:rPr>
              <a:t> </a:t>
            </a:r>
            <a:r>
              <a:rPr lang="en-US" sz="1100" spc="-50" dirty="0">
                <a:latin typeface="Trebuchet MS"/>
                <a:cs typeface="Trebuchet MS"/>
              </a:rPr>
              <a:t>back</a:t>
            </a:r>
            <a:r>
              <a:rPr lang="en-US" sz="1100" spc="55" dirty="0">
                <a:latin typeface="Trebuchet MS"/>
                <a:cs typeface="Trebuchet MS"/>
              </a:rPr>
              <a:t> </a:t>
            </a:r>
            <a:r>
              <a:rPr lang="en-US" sz="1100" spc="-40" dirty="0">
                <a:latin typeface="Trebuchet MS"/>
                <a:cs typeface="Trebuchet MS"/>
              </a:rPr>
              <a:t>on</a:t>
            </a:r>
            <a:r>
              <a:rPr lang="en-US" sz="1100" spc="60" dirty="0">
                <a:latin typeface="Trebuchet MS"/>
                <a:cs typeface="Trebuchet MS"/>
              </a:rPr>
              <a:t> </a:t>
            </a:r>
            <a:r>
              <a:rPr lang="en-US" sz="1100" spc="-75" dirty="0">
                <a:latin typeface="Trebuchet MS"/>
                <a:cs typeface="Trebuchet MS"/>
              </a:rPr>
              <a:t>the</a:t>
            </a:r>
            <a:r>
              <a:rPr lang="en-US" sz="1100" spc="60" dirty="0">
                <a:latin typeface="Trebuchet MS"/>
                <a:cs typeface="Trebuchet MS"/>
              </a:rPr>
              <a:t> </a:t>
            </a:r>
            <a:r>
              <a:rPr lang="en-US" sz="1100" spc="-95" dirty="0">
                <a:latin typeface="Trebuchet MS"/>
                <a:cs typeface="Trebuchet MS"/>
              </a:rPr>
              <a:t>queue.</a:t>
            </a:r>
            <a:endParaRPr lang="en-US" sz="1100" dirty="0">
              <a:latin typeface="Trebuchet MS"/>
              <a:cs typeface="Trebuchet MS"/>
            </a:endParaRPr>
          </a:p>
          <a:p>
            <a:pPr marL="270510" indent="-207645">
              <a:lnSpc>
                <a:spcPts val="1880"/>
              </a:lnSpc>
              <a:buFont typeface="SimSun-ExtB"/>
              <a:buChar char="•"/>
              <a:tabLst>
                <a:tab pos="271145" algn="l"/>
              </a:tabLst>
            </a:pPr>
            <a:r>
              <a:rPr lang="en-US" sz="1100" spc="135" dirty="0">
                <a:latin typeface="Trebuchet MS"/>
                <a:cs typeface="Trebuchet MS"/>
              </a:rPr>
              <a:t>BFS</a:t>
            </a:r>
            <a:r>
              <a:rPr lang="en-US" sz="1100" spc="190" dirty="0">
                <a:latin typeface="Trebuchet MS"/>
                <a:cs typeface="Trebuchet MS"/>
              </a:rPr>
              <a:t> </a:t>
            </a:r>
            <a:r>
              <a:rPr lang="en-US" sz="1100" spc="-80" dirty="0">
                <a:latin typeface="Trebuchet MS"/>
                <a:cs typeface="Trebuchet MS"/>
              </a:rPr>
              <a:t>will</a:t>
            </a:r>
            <a:r>
              <a:rPr lang="en-US" sz="1100" spc="190" dirty="0">
                <a:latin typeface="Trebuchet MS"/>
                <a:cs typeface="Trebuchet MS"/>
              </a:rPr>
              <a:t> </a:t>
            </a:r>
            <a:r>
              <a:rPr lang="en-US" sz="1100" spc="-75" dirty="0">
                <a:latin typeface="Trebuchet MS"/>
                <a:cs typeface="Trebuchet MS"/>
              </a:rPr>
              <a:t>search</a:t>
            </a:r>
            <a:r>
              <a:rPr lang="en-US" sz="1100" spc="190" dirty="0">
                <a:latin typeface="Trebuchet MS"/>
                <a:cs typeface="Trebuchet MS"/>
              </a:rPr>
              <a:t> </a:t>
            </a:r>
            <a:r>
              <a:rPr lang="en-US" sz="1100" spc="-75" dirty="0">
                <a:latin typeface="Trebuchet MS"/>
                <a:cs typeface="Trebuchet MS"/>
              </a:rPr>
              <a:t>all</a:t>
            </a:r>
            <a:r>
              <a:rPr lang="en-US" sz="1100" spc="185" dirty="0">
                <a:latin typeface="Trebuchet MS"/>
                <a:cs typeface="Trebuchet MS"/>
              </a:rPr>
              <a:t> </a:t>
            </a:r>
            <a:r>
              <a:rPr lang="en-US" sz="1100" spc="-80" dirty="0">
                <a:latin typeface="Trebuchet MS"/>
                <a:cs typeface="Trebuchet MS"/>
              </a:rPr>
              <a:t>the</a:t>
            </a:r>
            <a:r>
              <a:rPr lang="en-US" sz="1100" spc="195" dirty="0">
                <a:latin typeface="Trebuchet MS"/>
                <a:cs typeface="Trebuchet MS"/>
              </a:rPr>
              <a:t> </a:t>
            </a:r>
            <a:r>
              <a:rPr lang="en-US" sz="1100" spc="-45" dirty="0">
                <a:latin typeface="Trebuchet MS"/>
                <a:cs typeface="Trebuchet MS"/>
              </a:rPr>
              <a:t>paths</a:t>
            </a:r>
            <a:r>
              <a:rPr lang="en-US" sz="1100" spc="190" dirty="0">
                <a:latin typeface="Trebuchet MS"/>
                <a:cs typeface="Trebuchet MS"/>
              </a:rPr>
              <a:t> </a:t>
            </a:r>
            <a:r>
              <a:rPr lang="en-US" sz="1100" spc="-40" dirty="0">
                <a:latin typeface="Trebuchet MS"/>
                <a:cs typeface="Trebuchet MS"/>
              </a:rPr>
              <a:t>consisting</a:t>
            </a:r>
            <a:r>
              <a:rPr lang="en-US" sz="1100" spc="190" dirty="0">
                <a:latin typeface="Trebuchet MS"/>
                <a:cs typeface="Trebuchet MS"/>
              </a:rPr>
              <a:t> </a:t>
            </a:r>
            <a:r>
              <a:rPr lang="en-US" sz="1100" spc="-70" dirty="0">
                <a:latin typeface="Trebuchet MS"/>
                <a:cs typeface="Trebuchet MS"/>
              </a:rPr>
              <a:t>of</a:t>
            </a:r>
            <a:r>
              <a:rPr lang="en-US" sz="1100" spc="185" dirty="0">
                <a:latin typeface="Trebuchet MS"/>
                <a:cs typeface="Trebuchet MS"/>
              </a:rPr>
              <a:t> </a:t>
            </a:r>
            <a:r>
              <a:rPr lang="en-US" sz="1100" spc="-75" dirty="0">
                <a:latin typeface="Trebuchet MS"/>
                <a:cs typeface="Trebuchet MS"/>
              </a:rPr>
              <a:t>one</a:t>
            </a:r>
            <a:r>
              <a:rPr lang="en-US" sz="1100" spc="190" dirty="0">
                <a:latin typeface="Trebuchet MS"/>
                <a:cs typeface="Trebuchet MS"/>
              </a:rPr>
              <a:t> </a:t>
            </a:r>
            <a:r>
              <a:rPr lang="en-US" sz="1100" spc="-95" dirty="0">
                <a:latin typeface="Trebuchet MS"/>
                <a:cs typeface="Trebuchet MS"/>
              </a:rPr>
              <a:t>edge,</a:t>
            </a:r>
            <a:r>
              <a:rPr lang="en-US" sz="1100" spc="220" dirty="0">
                <a:latin typeface="Trebuchet MS"/>
                <a:cs typeface="Trebuchet MS"/>
              </a:rPr>
              <a:t> </a:t>
            </a:r>
            <a:r>
              <a:rPr lang="en-US" sz="1100" spc="-90" dirty="0">
                <a:latin typeface="Trebuchet MS"/>
                <a:cs typeface="Trebuchet MS"/>
              </a:rPr>
              <a:t>two</a:t>
            </a:r>
            <a:r>
              <a:rPr lang="en-US" sz="1100" spc="185" dirty="0">
                <a:latin typeface="Trebuchet MS"/>
                <a:cs typeface="Trebuchet MS"/>
              </a:rPr>
              <a:t> </a:t>
            </a:r>
            <a:r>
              <a:rPr lang="en-US" sz="1100" spc="-85" dirty="0">
                <a:latin typeface="Trebuchet MS"/>
                <a:cs typeface="Trebuchet MS"/>
              </a:rPr>
              <a:t>edges,</a:t>
            </a:r>
            <a:r>
              <a:rPr lang="en-US" sz="1100" spc="220" dirty="0">
                <a:latin typeface="Trebuchet MS"/>
                <a:cs typeface="Trebuchet MS"/>
              </a:rPr>
              <a:t> </a:t>
            </a:r>
            <a:r>
              <a:rPr lang="en-US" sz="1100" spc="-90" dirty="0">
                <a:latin typeface="Trebuchet MS"/>
                <a:cs typeface="Trebuchet MS"/>
              </a:rPr>
              <a:t>three</a:t>
            </a:r>
            <a:r>
              <a:rPr lang="en-US" sz="1100" spc="195" dirty="0">
                <a:latin typeface="Trebuchet MS"/>
                <a:cs typeface="Trebuchet MS"/>
              </a:rPr>
              <a:t> </a:t>
            </a:r>
            <a:r>
              <a:rPr lang="en-US" sz="1100" spc="-85" dirty="0">
                <a:latin typeface="Trebuchet MS"/>
                <a:cs typeface="Trebuchet MS"/>
              </a:rPr>
              <a:t>edges,</a:t>
            </a:r>
            <a:r>
              <a:rPr lang="en-US" sz="1100" spc="220" dirty="0">
                <a:latin typeface="Trebuchet MS"/>
                <a:cs typeface="Trebuchet MS"/>
              </a:rPr>
              <a:t> </a:t>
            </a:r>
            <a:r>
              <a:rPr lang="en-US" sz="1100" spc="-110" dirty="0">
                <a:latin typeface="Trebuchet MS"/>
                <a:cs typeface="Trebuchet MS"/>
              </a:rPr>
              <a:t>etc.,</a:t>
            </a:r>
            <a:r>
              <a:rPr lang="en-US" sz="1100" spc="220" dirty="0">
                <a:latin typeface="Trebuchet MS"/>
                <a:cs typeface="Trebuchet MS"/>
              </a:rPr>
              <a:t> </a:t>
            </a:r>
            <a:r>
              <a:rPr lang="en-US" sz="1100" spc="-55" dirty="0">
                <a:latin typeface="Trebuchet MS"/>
                <a:cs typeface="Trebuchet MS"/>
              </a:rPr>
              <a:t>until</a:t>
            </a:r>
            <a:r>
              <a:rPr lang="en-US" sz="1100" spc="195" dirty="0">
                <a:latin typeface="Trebuchet MS"/>
                <a:cs typeface="Trebuchet MS"/>
              </a:rPr>
              <a:t> </a:t>
            </a:r>
            <a:r>
              <a:rPr lang="en-US" sz="1100" spc="-60" dirty="0">
                <a:latin typeface="Trebuchet MS"/>
                <a:cs typeface="Trebuchet MS"/>
              </a:rPr>
              <a:t>it</a:t>
            </a:r>
            <a:r>
              <a:rPr lang="en-US" sz="1100" spc="190" dirty="0">
                <a:latin typeface="Trebuchet MS"/>
                <a:cs typeface="Trebuchet MS"/>
              </a:rPr>
              <a:t> </a:t>
            </a:r>
            <a:r>
              <a:rPr lang="en-US" sz="1100" spc="-60" dirty="0">
                <a:latin typeface="Trebuchet MS"/>
                <a:cs typeface="Trebuchet MS"/>
              </a:rPr>
              <a:t>finds</a:t>
            </a:r>
            <a:r>
              <a:rPr lang="en-US" sz="1100" spc="185" dirty="0">
                <a:latin typeface="Trebuchet MS"/>
                <a:cs typeface="Trebuchet MS"/>
              </a:rPr>
              <a:t> </a:t>
            </a:r>
            <a:r>
              <a:rPr lang="en-US" sz="1100" spc="-60" dirty="0">
                <a:latin typeface="Trebuchet MS"/>
                <a:cs typeface="Trebuchet MS"/>
              </a:rPr>
              <a:t>a</a:t>
            </a:r>
            <a:r>
              <a:rPr lang="en-US" sz="1100" spc="185" dirty="0">
                <a:latin typeface="Trebuchet MS"/>
                <a:cs typeface="Trebuchet MS"/>
              </a:rPr>
              <a:t> </a:t>
            </a:r>
            <a:r>
              <a:rPr lang="en-US" sz="1100" spc="-50" dirty="0">
                <a:latin typeface="Trebuchet MS"/>
                <a:cs typeface="Trebuchet MS"/>
              </a:rPr>
              <a:t>path</a:t>
            </a:r>
            <a:endParaRPr lang="en-US" sz="1100" dirty="0">
              <a:latin typeface="Trebuchet MS"/>
              <a:cs typeface="Trebuchet MS"/>
            </a:endParaRPr>
          </a:p>
          <a:p>
            <a:pPr marL="270510" marR="68580">
              <a:lnSpc>
                <a:spcPct val="102000"/>
              </a:lnSpc>
            </a:pPr>
            <a:r>
              <a:rPr lang="en-US" sz="1100" spc="-45" dirty="0">
                <a:latin typeface="Trebuchet MS"/>
                <a:cs typeface="Trebuchet MS"/>
              </a:rPr>
              <a:t>that</a:t>
            </a:r>
            <a:r>
              <a:rPr lang="en-US" sz="1100" spc="30" dirty="0">
                <a:latin typeface="Trebuchet MS"/>
                <a:cs typeface="Trebuchet MS"/>
              </a:rPr>
              <a:t> </a:t>
            </a:r>
            <a:r>
              <a:rPr lang="en-US" sz="1100" spc="-80" dirty="0">
                <a:latin typeface="Trebuchet MS"/>
                <a:cs typeface="Trebuchet MS"/>
              </a:rPr>
              <a:t>reaches</a:t>
            </a:r>
            <a:r>
              <a:rPr lang="en-US" sz="1100" spc="35" dirty="0">
                <a:latin typeface="Trebuchet MS"/>
                <a:cs typeface="Trebuchet MS"/>
              </a:rPr>
              <a:t> </a:t>
            </a:r>
            <a:r>
              <a:rPr lang="en-US" sz="1100" spc="-60" dirty="0">
                <a:latin typeface="Trebuchet MS"/>
                <a:cs typeface="Trebuchet MS"/>
              </a:rPr>
              <a:t>a</a:t>
            </a:r>
            <a:r>
              <a:rPr lang="en-US" sz="1100" spc="25" dirty="0">
                <a:latin typeface="Trebuchet MS"/>
                <a:cs typeface="Trebuchet MS"/>
              </a:rPr>
              <a:t> </a:t>
            </a:r>
            <a:r>
              <a:rPr lang="en-US" sz="1100" spc="-80" dirty="0">
                <a:latin typeface="Trebuchet MS"/>
                <a:cs typeface="Trebuchet MS"/>
              </a:rPr>
              <a:t>end</a:t>
            </a:r>
            <a:r>
              <a:rPr lang="en-US" sz="1100" spc="35" dirty="0">
                <a:latin typeface="Trebuchet MS"/>
                <a:cs typeface="Trebuchet MS"/>
              </a:rPr>
              <a:t> </a:t>
            </a:r>
            <a:r>
              <a:rPr lang="en-US" sz="1100" spc="-80" dirty="0">
                <a:latin typeface="Trebuchet MS"/>
                <a:cs typeface="Trebuchet MS"/>
              </a:rPr>
              <a:t>state.</a:t>
            </a:r>
            <a:r>
              <a:rPr lang="en-US" sz="1100" spc="235" dirty="0">
                <a:latin typeface="Trebuchet MS"/>
                <a:cs typeface="Trebuchet MS"/>
              </a:rPr>
              <a:t> </a:t>
            </a:r>
            <a:r>
              <a:rPr lang="en-US" sz="1100" spc="45" dirty="0">
                <a:latin typeface="Trebuchet MS"/>
                <a:cs typeface="Trebuchet MS"/>
              </a:rPr>
              <a:t>So</a:t>
            </a:r>
            <a:r>
              <a:rPr lang="en-US" sz="1100" spc="30" dirty="0">
                <a:latin typeface="Trebuchet MS"/>
                <a:cs typeface="Trebuchet MS"/>
              </a:rPr>
              <a:t> </a:t>
            </a:r>
            <a:r>
              <a:rPr lang="en-US" sz="1100" spc="-85" dirty="0">
                <a:latin typeface="Trebuchet MS"/>
                <a:cs typeface="Trebuchet MS"/>
              </a:rPr>
              <a:t>if</a:t>
            </a:r>
            <a:r>
              <a:rPr lang="en-US" sz="1100" spc="35" dirty="0">
                <a:latin typeface="Trebuchet MS"/>
                <a:cs typeface="Trebuchet MS"/>
              </a:rPr>
              <a:t> </a:t>
            </a:r>
            <a:r>
              <a:rPr lang="en-US" sz="1100" spc="-75" dirty="0">
                <a:latin typeface="Trebuchet MS"/>
                <a:cs typeface="Trebuchet MS"/>
              </a:rPr>
              <a:t>the</a:t>
            </a:r>
            <a:r>
              <a:rPr lang="en-US" sz="1100" spc="25" dirty="0">
                <a:latin typeface="Trebuchet MS"/>
                <a:cs typeface="Trebuchet MS"/>
              </a:rPr>
              <a:t> </a:t>
            </a:r>
            <a:r>
              <a:rPr lang="en-US" sz="1100" spc="-50" dirty="0">
                <a:latin typeface="Trebuchet MS"/>
                <a:cs typeface="Trebuchet MS"/>
              </a:rPr>
              <a:t>solution</a:t>
            </a:r>
            <a:r>
              <a:rPr lang="en-US" sz="1100" spc="35" dirty="0">
                <a:latin typeface="Trebuchet MS"/>
                <a:cs typeface="Trebuchet MS"/>
              </a:rPr>
              <a:t> </a:t>
            </a:r>
            <a:r>
              <a:rPr lang="en-US" sz="1100" spc="-40" dirty="0">
                <a:latin typeface="Trebuchet MS"/>
                <a:cs typeface="Trebuchet MS"/>
              </a:rPr>
              <a:t>has</a:t>
            </a:r>
            <a:r>
              <a:rPr lang="en-US" sz="1100" spc="30" dirty="0">
                <a:latin typeface="Trebuchet MS"/>
                <a:cs typeface="Trebuchet MS"/>
              </a:rPr>
              <a:t> </a:t>
            </a:r>
            <a:r>
              <a:rPr lang="en-US" sz="1100" i="1" spc="25" dirty="0">
                <a:latin typeface="Calibri"/>
                <a:cs typeface="Calibri"/>
              </a:rPr>
              <a:t>d</a:t>
            </a:r>
            <a:r>
              <a:rPr lang="en-US" sz="1100" i="1" spc="155" dirty="0">
                <a:latin typeface="Calibri"/>
                <a:cs typeface="Calibri"/>
              </a:rPr>
              <a:t> </a:t>
            </a:r>
            <a:r>
              <a:rPr lang="en-US" sz="1100" spc="-60" dirty="0">
                <a:latin typeface="Trebuchet MS"/>
                <a:cs typeface="Trebuchet MS"/>
              </a:rPr>
              <a:t>actions,</a:t>
            </a:r>
            <a:r>
              <a:rPr lang="en-US" sz="1100" spc="35" dirty="0">
                <a:latin typeface="Trebuchet MS"/>
                <a:cs typeface="Trebuchet MS"/>
              </a:rPr>
              <a:t> </a:t>
            </a:r>
            <a:r>
              <a:rPr lang="en-US" sz="1100" spc="-65" dirty="0">
                <a:latin typeface="Trebuchet MS"/>
                <a:cs typeface="Trebuchet MS"/>
              </a:rPr>
              <a:t>then</a:t>
            </a:r>
            <a:r>
              <a:rPr lang="en-US" sz="1100" spc="30" dirty="0">
                <a:latin typeface="Trebuchet MS"/>
                <a:cs typeface="Trebuchet MS"/>
              </a:rPr>
              <a:t> </a:t>
            </a:r>
            <a:r>
              <a:rPr lang="en-US" sz="1100" spc="-135" dirty="0">
                <a:latin typeface="Trebuchet MS"/>
                <a:cs typeface="Trebuchet MS"/>
              </a:rPr>
              <a:t>we</a:t>
            </a:r>
            <a:r>
              <a:rPr lang="en-US" sz="1100" spc="35" dirty="0">
                <a:latin typeface="Trebuchet MS"/>
                <a:cs typeface="Trebuchet MS"/>
              </a:rPr>
              <a:t> </a:t>
            </a:r>
            <a:r>
              <a:rPr lang="en-US" sz="1100" spc="-50" dirty="0">
                <a:latin typeface="Trebuchet MS"/>
                <a:cs typeface="Trebuchet MS"/>
              </a:rPr>
              <a:t>only</a:t>
            </a:r>
            <a:r>
              <a:rPr lang="en-US" sz="1100" spc="25" dirty="0">
                <a:latin typeface="Trebuchet MS"/>
                <a:cs typeface="Trebuchet MS"/>
              </a:rPr>
              <a:t> </a:t>
            </a:r>
            <a:r>
              <a:rPr lang="en-US" sz="1100" spc="-95" dirty="0">
                <a:latin typeface="Trebuchet MS"/>
                <a:cs typeface="Trebuchet MS"/>
              </a:rPr>
              <a:t>need</a:t>
            </a:r>
            <a:r>
              <a:rPr lang="en-US" sz="1100" spc="35" dirty="0">
                <a:latin typeface="Trebuchet MS"/>
                <a:cs typeface="Trebuchet MS"/>
              </a:rPr>
              <a:t> </a:t>
            </a:r>
            <a:r>
              <a:rPr lang="en-US" sz="1100" spc="-45" dirty="0">
                <a:latin typeface="Trebuchet MS"/>
                <a:cs typeface="Trebuchet MS"/>
              </a:rPr>
              <a:t>to</a:t>
            </a:r>
            <a:r>
              <a:rPr lang="en-US" sz="1100" spc="30" dirty="0">
                <a:latin typeface="Trebuchet MS"/>
                <a:cs typeface="Trebuchet MS"/>
              </a:rPr>
              <a:t> </a:t>
            </a:r>
            <a:r>
              <a:rPr lang="en-US" sz="1100" spc="-90" dirty="0">
                <a:latin typeface="Trebuchet MS"/>
                <a:cs typeface="Trebuchet MS"/>
              </a:rPr>
              <a:t>explore</a:t>
            </a:r>
            <a:r>
              <a:rPr lang="en-US" sz="1100" spc="35" dirty="0">
                <a:latin typeface="Trebuchet MS"/>
                <a:cs typeface="Trebuchet MS"/>
              </a:rPr>
              <a:t> </a:t>
            </a:r>
            <a:r>
              <a:rPr lang="en-US" sz="1100" i="1" spc="75" dirty="0">
                <a:latin typeface="Calibri"/>
                <a:cs typeface="Calibri"/>
              </a:rPr>
              <a:t>O</a:t>
            </a:r>
            <a:r>
              <a:rPr lang="en-US" sz="1100" spc="75" dirty="0">
                <a:latin typeface="Trebuchet MS"/>
                <a:cs typeface="Trebuchet MS"/>
              </a:rPr>
              <a:t>(</a:t>
            </a:r>
            <a:r>
              <a:rPr lang="en-US" sz="1100" i="1" spc="75" dirty="0">
                <a:latin typeface="Calibri"/>
                <a:cs typeface="Calibri"/>
              </a:rPr>
              <a:t>b</a:t>
            </a:r>
            <a:r>
              <a:rPr lang="en-US" sz="1200" i="1" spc="112" baseline="28985" dirty="0">
                <a:latin typeface="Calibri"/>
                <a:cs typeface="Calibri"/>
              </a:rPr>
              <a:t>d</a:t>
            </a:r>
            <a:r>
              <a:rPr lang="en-US" sz="1100" spc="75" dirty="0">
                <a:latin typeface="Trebuchet MS"/>
                <a:cs typeface="Trebuchet MS"/>
              </a:rPr>
              <a:t>)</a:t>
            </a:r>
            <a:r>
              <a:rPr lang="en-US" sz="1100" spc="30" dirty="0">
                <a:latin typeface="Trebuchet MS"/>
                <a:cs typeface="Trebuchet MS"/>
              </a:rPr>
              <a:t> </a:t>
            </a:r>
            <a:r>
              <a:rPr lang="en-US" sz="1100" spc="-65" dirty="0">
                <a:latin typeface="Trebuchet MS"/>
                <a:cs typeface="Trebuchet MS"/>
              </a:rPr>
              <a:t>nodes,</a:t>
            </a:r>
            <a:r>
              <a:rPr lang="en-US" sz="1100" spc="40" dirty="0">
                <a:latin typeface="Trebuchet MS"/>
                <a:cs typeface="Trebuchet MS"/>
              </a:rPr>
              <a:t> </a:t>
            </a:r>
            <a:r>
              <a:rPr lang="en-US" sz="1100" spc="-35" dirty="0">
                <a:latin typeface="Trebuchet MS"/>
                <a:cs typeface="Trebuchet MS"/>
              </a:rPr>
              <a:t>thus </a:t>
            </a:r>
            <a:r>
              <a:rPr lang="en-US" sz="1100" spc="-470" dirty="0">
                <a:latin typeface="Trebuchet MS"/>
                <a:cs typeface="Trebuchet MS"/>
              </a:rPr>
              <a:t> </a:t>
            </a:r>
            <a:r>
              <a:rPr lang="en-US" sz="1100" spc="-35" dirty="0">
                <a:latin typeface="Trebuchet MS"/>
                <a:cs typeface="Trebuchet MS"/>
              </a:rPr>
              <a:t>taking</a:t>
            </a:r>
            <a:r>
              <a:rPr lang="en-US" sz="1100" spc="55" dirty="0">
                <a:latin typeface="Trebuchet MS"/>
                <a:cs typeface="Trebuchet MS"/>
              </a:rPr>
              <a:t> </a:t>
            </a:r>
            <a:r>
              <a:rPr lang="en-US" sz="1100" spc="-45" dirty="0">
                <a:latin typeface="Trebuchet MS"/>
                <a:cs typeface="Trebuchet MS"/>
              </a:rPr>
              <a:t>that</a:t>
            </a:r>
            <a:r>
              <a:rPr lang="en-US" sz="1100" spc="60" dirty="0">
                <a:latin typeface="Trebuchet MS"/>
                <a:cs typeface="Trebuchet MS"/>
              </a:rPr>
              <a:t> </a:t>
            </a:r>
            <a:r>
              <a:rPr lang="en-US" sz="1100" spc="-45" dirty="0">
                <a:latin typeface="Trebuchet MS"/>
                <a:cs typeface="Trebuchet MS"/>
              </a:rPr>
              <a:t>much</a:t>
            </a:r>
            <a:r>
              <a:rPr lang="en-US" sz="1100" spc="60" dirty="0">
                <a:latin typeface="Trebuchet MS"/>
                <a:cs typeface="Trebuchet MS"/>
              </a:rPr>
              <a:t> </a:t>
            </a:r>
            <a:r>
              <a:rPr lang="en-US" sz="1100" spc="-90" dirty="0">
                <a:latin typeface="Trebuchet MS"/>
                <a:cs typeface="Trebuchet MS"/>
              </a:rPr>
              <a:t>time.</a:t>
            </a:r>
            <a:endParaRPr lang="en-US" sz="1100" dirty="0">
              <a:latin typeface="Trebuchet MS"/>
              <a:cs typeface="Trebuchet MS"/>
            </a:endParaRPr>
          </a:p>
          <a:p>
            <a:pPr marL="270510" marR="69215" indent="-207645" algn="just">
              <a:lnSpc>
                <a:spcPct val="102000"/>
              </a:lnSpc>
              <a:spcBef>
                <a:spcPts val="245"/>
              </a:spcBef>
              <a:buFont typeface="SimSun-ExtB"/>
              <a:buChar char="•"/>
              <a:tabLst>
                <a:tab pos="271145" algn="l"/>
              </a:tabLst>
            </a:pPr>
            <a:r>
              <a:rPr lang="en-US" sz="1100" spc="-80" dirty="0">
                <a:latin typeface="Trebuchet MS"/>
                <a:cs typeface="Trebuchet MS"/>
              </a:rPr>
              <a:t>However, </a:t>
            </a:r>
            <a:r>
              <a:rPr lang="en-US" sz="1100" spc="-60" dirty="0">
                <a:latin typeface="Trebuchet MS"/>
                <a:cs typeface="Trebuchet MS"/>
              </a:rPr>
              <a:t>a potential </a:t>
            </a:r>
            <a:r>
              <a:rPr lang="en-US" sz="1100" spc="-55" dirty="0">
                <a:latin typeface="Trebuchet MS"/>
                <a:cs typeface="Trebuchet MS"/>
              </a:rPr>
              <a:t>show-stopper </a:t>
            </a:r>
            <a:r>
              <a:rPr lang="en-US" sz="1100" spc="-50" dirty="0">
                <a:latin typeface="Trebuchet MS"/>
                <a:cs typeface="Trebuchet MS"/>
              </a:rPr>
              <a:t>is </a:t>
            </a:r>
            <a:r>
              <a:rPr lang="en-US" sz="1100" spc="-45" dirty="0">
                <a:latin typeface="Trebuchet MS"/>
                <a:cs typeface="Trebuchet MS"/>
              </a:rPr>
              <a:t>that </a:t>
            </a:r>
            <a:r>
              <a:rPr lang="en-US" sz="1100" spc="135" dirty="0">
                <a:latin typeface="Trebuchet MS"/>
                <a:cs typeface="Trebuchet MS"/>
              </a:rPr>
              <a:t>BFS </a:t>
            </a:r>
            <a:r>
              <a:rPr lang="en-US" sz="1100" spc="-55" dirty="0">
                <a:latin typeface="Trebuchet MS"/>
                <a:cs typeface="Trebuchet MS"/>
              </a:rPr>
              <a:t>also </a:t>
            </a:r>
            <a:r>
              <a:rPr lang="en-US" sz="1100" spc="-75" dirty="0">
                <a:latin typeface="Trebuchet MS"/>
                <a:cs typeface="Trebuchet MS"/>
              </a:rPr>
              <a:t>requires </a:t>
            </a:r>
            <a:r>
              <a:rPr lang="en-US" sz="1100" i="1" spc="75" dirty="0">
                <a:latin typeface="Calibri"/>
                <a:cs typeface="Calibri"/>
              </a:rPr>
              <a:t>O</a:t>
            </a:r>
            <a:r>
              <a:rPr lang="en-US" sz="1100" spc="75" dirty="0">
                <a:latin typeface="Trebuchet MS"/>
                <a:cs typeface="Trebuchet MS"/>
              </a:rPr>
              <a:t>(</a:t>
            </a:r>
            <a:r>
              <a:rPr lang="en-US" sz="1100" i="1" spc="75" dirty="0">
                <a:latin typeface="Calibri"/>
                <a:cs typeface="Calibri"/>
              </a:rPr>
              <a:t>b</a:t>
            </a:r>
            <a:r>
              <a:rPr lang="en-US" sz="1200" i="1" spc="112" baseline="28985" dirty="0">
                <a:latin typeface="Calibri"/>
                <a:cs typeface="Calibri"/>
              </a:rPr>
              <a:t>d</a:t>
            </a:r>
            <a:r>
              <a:rPr lang="en-US" sz="1100" spc="75" dirty="0">
                <a:latin typeface="Trebuchet MS"/>
                <a:cs typeface="Trebuchet MS"/>
              </a:rPr>
              <a:t>) </a:t>
            </a:r>
            <a:r>
              <a:rPr lang="en-US" sz="1100" spc="-70" dirty="0">
                <a:latin typeface="Trebuchet MS"/>
                <a:cs typeface="Trebuchet MS"/>
              </a:rPr>
              <a:t>space since </a:t>
            </a:r>
            <a:r>
              <a:rPr lang="en-US" sz="1100" spc="-75" dirty="0">
                <a:latin typeface="Trebuchet MS"/>
                <a:cs typeface="Trebuchet MS"/>
              </a:rPr>
              <a:t>the </a:t>
            </a:r>
            <a:r>
              <a:rPr lang="en-US" sz="1100" spc="-85" dirty="0">
                <a:latin typeface="Trebuchet MS"/>
                <a:cs typeface="Trebuchet MS"/>
              </a:rPr>
              <a:t>queue </a:t>
            </a:r>
            <a:r>
              <a:rPr lang="en-US" sz="1100" spc="-35" dirty="0">
                <a:latin typeface="Trebuchet MS"/>
                <a:cs typeface="Trebuchet MS"/>
              </a:rPr>
              <a:t>must </a:t>
            </a:r>
            <a:r>
              <a:rPr lang="en-US" sz="1100" spc="-50" dirty="0">
                <a:latin typeface="Trebuchet MS"/>
                <a:cs typeface="Trebuchet MS"/>
              </a:rPr>
              <a:t>contain </a:t>
            </a:r>
            <a:r>
              <a:rPr lang="en-US" sz="1100" spc="-75" dirty="0">
                <a:latin typeface="Trebuchet MS"/>
                <a:cs typeface="Trebuchet MS"/>
              </a:rPr>
              <a:t>all </a:t>
            </a:r>
            <a:r>
              <a:rPr lang="en-US" sz="1100" spc="-70" dirty="0">
                <a:latin typeface="Trebuchet MS"/>
                <a:cs typeface="Trebuchet MS"/>
              </a:rPr>
              <a:t> </a:t>
            </a:r>
            <a:r>
              <a:rPr lang="en-US" sz="1100" spc="-75" dirty="0">
                <a:latin typeface="Trebuchet MS"/>
                <a:cs typeface="Trebuchet MS"/>
              </a:rPr>
              <a:t>the</a:t>
            </a:r>
            <a:r>
              <a:rPr lang="en-US" sz="1100" spc="55" dirty="0">
                <a:latin typeface="Trebuchet MS"/>
                <a:cs typeface="Trebuchet MS"/>
              </a:rPr>
              <a:t> </a:t>
            </a:r>
            <a:r>
              <a:rPr lang="en-US" sz="1100" spc="-50" dirty="0">
                <a:latin typeface="Trebuchet MS"/>
                <a:cs typeface="Trebuchet MS"/>
              </a:rPr>
              <a:t>nodes</a:t>
            </a:r>
            <a:r>
              <a:rPr lang="en-US" sz="1100" spc="60" dirty="0">
                <a:latin typeface="Trebuchet MS"/>
                <a:cs typeface="Trebuchet MS"/>
              </a:rPr>
              <a:t> </a:t>
            </a:r>
            <a:r>
              <a:rPr lang="en-US" sz="1100" spc="-70" dirty="0">
                <a:latin typeface="Trebuchet MS"/>
                <a:cs typeface="Trebuchet MS"/>
              </a:rPr>
              <a:t>of</a:t>
            </a:r>
            <a:r>
              <a:rPr lang="en-US" sz="1100" spc="60" dirty="0">
                <a:latin typeface="Trebuchet MS"/>
                <a:cs typeface="Trebuchet MS"/>
              </a:rPr>
              <a:t> </a:t>
            </a:r>
            <a:r>
              <a:rPr lang="en-US" sz="1100" spc="-60" dirty="0">
                <a:latin typeface="Trebuchet MS"/>
                <a:cs typeface="Trebuchet MS"/>
              </a:rPr>
              <a:t>a</a:t>
            </a:r>
            <a:r>
              <a:rPr lang="en-US" sz="1100" spc="60" dirty="0">
                <a:latin typeface="Trebuchet MS"/>
                <a:cs typeface="Trebuchet MS"/>
              </a:rPr>
              <a:t> </a:t>
            </a:r>
            <a:r>
              <a:rPr lang="en-US" sz="1100" spc="-55" dirty="0">
                <a:latin typeface="Trebuchet MS"/>
                <a:cs typeface="Trebuchet MS"/>
              </a:rPr>
              <a:t>given</a:t>
            </a:r>
            <a:r>
              <a:rPr lang="en-US" sz="1100" spc="60" dirty="0">
                <a:latin typeface="Trebuchet MS"/>
                <a:cs typeface="Trebuchet MS"/>
              </a:rPr>
              <a:t> </a:t>
            </a:r>
            <a:r>
              <a:rPr lang="en-US" sz="1100" spc="-100" dirty="0">
                <a:latin typeface="Trebuchet MS"/>
                <a:cs typeface="Trebuchet MS"/>
              </a:rPr>
              <a:t>level</a:t>
            </a:r>
            <a:r>
              <a:rPr lang="en-US" sz="1100" spc="60" dirty="0">
                <a:latin typeface="Trebuchet MS"/>
                <a:cs typeface="Trebuchet MS"/>
              </a:rPr>
              <a:t> </a:t>
            </a:r>
            <a:r>
              <a:rPr lang="en-US" sz="1100" spc="-70" dirty="0">
                <a:latin typeface="Trebuchet MS"/>
                <a:cs typeface="Trebuchet MS"/>
              </a:rPr>
              <a:t>of</a:t>
            </a:r>
            <a:r>
              <a:rPr lang="en-US" sz="1100" spc="60" dirty="0">
                <a:latin typeface="Trebuchet MS"/>
                <a:cs typeface="Trebuchet MS"/>
              </a:rPr>
              <a:t> </a:t>
            </a:r>
            <a:r>
              <a:rPr lang="en-US" sz="1100" spc="-75" dirty="0">
                <a:latin typeface="Trebuchet MS"/>
                <a:cs typeface="Trebuchet MS"/>
              </a:rPr>
              <a:t>the</a:t>
            </a:r>
            <a:r>
              <a:rPr lang="en-US" sz="1100" spc="60" dirty="0">
                <a:latin typeface="Trebuchet MS"/>
                <a:cs typeface="Trebuchet MS"/>
              </a:rPr>
              <a:t> </a:t>
            </a:r>
            <a:r>
              <a:rPr lang="en-US" sz="1100" spc="-75" dirty="0">
                <a:latin typeface="Trebuchet MS"/>
                <a:cs typeface="Trebuchet MS"/>
              </a:rPr>
              <a:t>search</a:t>
            </a:r>
            <a:r>
              <a:rPr lang="en-US" sz="1100" spc="60" dirty="0">
                <a:latin typeface="Trebuchet MS"/>
                <a:cs typeface="Trebuchet MS"/>
              </a:rPr>
              <a:t> </a:t>
            </a:r>
            <a:r>
              <a:rPr lang="en-US" sz="1100" spc="-110" dirty="0">
                <a:latin typeface="Trebuchet MS"/>
                <a:cs typeface="Trebuchet MS"/>
              </a:rPr>
              <a:t>tree.</a:t>
            </a:r>
            <a:r>
              <a:rPr lang="en-US" sz="1100" spc="240" dirty="0">
                <a:latin typeface="Trebuchet MS"/>
                <a:cs typeface="Trebuchet MS"/>
              </a:rPr>
              <a:t> </a:t>
            </a:r>
            <a:r>
              <a:rPr lang="en-US" sz="1100" spc="-5" dirty="0">
                <a:latin typeface="Trebuchet MS"/>
                <a:cs typeface="Trebuchet MS"/>
              </a:rPr>
              <a:t>Can</a:t>
            </a:r>
            <a:r>
              <a:rPr lang="en-US" sz="1100" spc="60" dirty="0">
                <a:latin typeface="Trebuchet MS"/>
                <a:cs typeface="Trebuchet MS"/>
              </a:rPr>
              <a:t> </a:t>
            </a:r>
            <a:r>
              <a:rPr lang="en-US" sz="1100" spc="-140" dirty="0">
                <a:latin typeface="Trebuchet MS"/>
                <a:cs typeface="Trebuchet MS"/>
              </a:rPr>
              <a:t>we</a:t>
            </a:r>
            <a:r>
              <a:rPr lang="en-US" sz="1100" spc="60" dirty="0">
                <a:latin typeface="Trebuchet MS"/>
                <a:cs typeface="Trebuchet MS"/>
              </a:rPr>
              <a:t> </a:t>
            </a:r>
            <a:r>
              <a:rPr lang="en-US" sz="1100" spc="-50" dirty="0">
                <a:latin typeface="Trebuchet MS"/>
                <a:cs typeface="Trebuchet MS"/>
              </a:rPr>
              <a:t>do</a:t>
            </a:r>
            <a:r>
              <a:rPr lang="en-US" sz="1100" spc="60" dirty="0">
                <a:latin typeface="Trebuchet MS"/>
                <a:cs typeface="Trebuchet MS"/>
              </a:rPr>
              <a:t> </a:t>
            </a:r>
            <a:r>
              <a:rPr lang="en-US" sz="1100" spc="-40" dirty="0">
                <a:latin typeface="Trebuchet MS"/>
                <a:cs typeface="Trebuchet MS"/>
              </a:rPr>
              <a:t>better?</a:t>
            </a:r>
            <a:endParaRPr lang="en-US" sz="1100" dirty="0">
              <a:latin typeface="Trebuchet MS"/>
              <a:cs typeface="Trebuchet MS"/>
            </a:endParaRPr>
          </a:p>
          <a:p>
            <a:endParaRPr lang="en-US" dirty="0"/>
          </a:p>
        </p:txBody>
      </p:sp>
    </p:spTree>
    <p:extLst>
      <p:ext uri="{BB962C8B-B14F-4D97-AF65-F5344CB8AC3E}">
        <p14:creationId xmlns:p14="http://schemas.microsoft.com/office/powerpoint/2010/main" val="3535382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GB"/>
              <a:t>CS371-AI</a:t>
            </a:r>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69490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GB"/>
              <a:t>CS371-AI</a:t>
            </a:r>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27498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GB"/>
              <a:t>CS371-AI</a:t>
            </a:r>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52645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r>
              <a:rPr lang="en-GB"/>
              <a:t>CS371-AI</a:t>
            </a:r>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14679520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GB"/>
              <a:t>CS371-AI</a:t>
            </a:r>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28884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GB"/>
              <a:t>CS371-AI</a:t>
            </a:r>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43025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GB"/>
              <a:t>CS371-AI</a:t>
            </a:r>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60207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GB"/>
              <a:t>CS371-AI</a:t>
            </a:r>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80219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GB"/>
              <a:t>CS371-AI</a:t>
            </a:r>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85228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r>
              <a:rPr lang="en-GB"/>
              <a:t>CS371-AI</a:t>
            </a:r>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50274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r>
              <a:rPr lang="en-GB"/>
              <a:t>CS371-AI</a:t>
            </a:r>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98536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GB"/>
              <a:t>CS371-AI</a:t>
            </a: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29665836"/>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hf hdr="0" ftr="0"/>
  <p:txStyles>
    <p:titleStyle>
      <a:lvl1pPr algn="l" defTabSz="6858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customXml" Target="../ink/ink1.xml"/><Relationship Id="rId1" Type="http://schemas.openxmlformats.org/officeDocument/2006/relationships/slideLayout" Target="../slideLayouts/slideLayout7.xml"/><Relationship Id="rId6" Type="http://schemas.openxmlformats.org/officeDocument/2006/relationships/customXml" Target="../ink/ink3.xml"/><Relationship Id="rId5" Type="http://schemas.openxmlformats.org/officeDocument/2006/relationships/image" Target="../media/image31.png"/><Relationship Id="rId4" Type="http://schemas.openxmlformats.org/officeDocument/2006/relationships/customXml" Target="../ink/ink2.xml"/><Relationship Id="rId9"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1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5.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20.png"/><Relationship Id="rId4" Type="http://schemas.openxmlformats.org/officeDocument/2006/relationships/image" Target="../media/image310.png"/></Relationships>
</file>

<file path=ppt/slides/_rels/slide56.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61.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63.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6.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67.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55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72.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610.png"/><Relationship Id="rId4" Type="http://schemas.openxmlformats.org/officeDocument/2006/relationships/image" Target="../media/image600.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777000" y="1546425"/>
            <a:ext cx="7590000" cy="1751700"/>
          </a:xfrm>
          <a:prstGeom prst="rect">
            <a:avLst/>
          </a:prstGeom>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300" b="1" dirty="0">
                <a:solidFill>
                  <a:srgbClr val="0070C0"/>
                </a:solidFill>
                <a:ea typeface="Lato Light"/>
                <a:cs typeface="Lato Light"/>
                <a:sym typeface="Lato Light"/>
              </a:rPr>
              <a:t>CS 371</a:t>
            </a:r>
            <a:br>
              <a:rPr lang="en-US" b="1" dirty="0">
                <a:solidFill>
                  <a:srgbClr val="0070C0"/>
                </a:solidFill>
                <a:ea typeface="Lato Light"/>
                <a:cs typeface="Lato Light"/>
                <a:sym typeface="Lato Light"/>
              </a:rPr>
            </a:br>
            <a:r>
              <a:rPr lang="en-US" sz="4000" b="1" dirty="0">
                <a:solidFill>
                  <a:srgbClr val="0070C0"/>
                </a:solidFill>
                <a:ea typeface="Lato Light"/>
                <a:cs typeface="Lato Light"/>
                <a:sym typeface="Lato Light"/>
              </a:rPr>
              <a:t>Artificial Intelligence</a:t>
            </a:r>
          </a:p>
        </p:txBody>
      </p:sp>
      <p:sp>
        <p:nvSpPr>
          <p:cNvPr id="100" name="Google Shape;100;p25"/>
          <p:cNvSpPr txBox="1">
            <a:spLocks noGrp="1"/>
          </p:cNvSpPr>
          <p:nvPr>
            <p:ph type="subTitle" idx="1"/>
          </p:nvPr>
        </p:nvSpPr>
        <p:spPr>
          <a:xfrm>
            <a:off x="311700" y="3597075"/>
            <a:ext cx="8520600" cy="792600"/>
          </a:xfrm>
          <a:prstGeom prst="rect">
            <a:avLst/>
          </a:prstGeom>
        </p:spPr>
        <p:txBody>
          <a:bodyPr spcFirstLastPara="1" wrap="square" lIns="91425" tIns="91425" rIns="91425" bIns="91425" anchor="t" anchorCtr="0">
            <a:noAutofit/>
          </a:bodyPr>
          <a:lstStyle/>
          <a:p>
            <a:pPr>
              <a:spcBef>
                <a:spcPts val="0"/>
              </a:spcBef>
            </a:pPr>
            <a:r>
              <a:rPr lang="en-GB" dirty="0">
                <a:sym typeface="Assistant ExtraLight"/>
              </a:rPr>
              <a:t>Fall 2023</a:t>
            </a:r>
          </a:p>
          <a:p>
            <a:pPr>
              <a:spcBef>
                <a:spcPts val="0"/>
              </a:spcBef>
            </a:pPr>
            <a:endParaRPr lang="en-GB" dirty="0">
              <a:sym typeface="Assistant ExtraLight"/>
            </a:endParaRPr>
          </a:p>
        </p:txBody>
      </p:sp>
      <p:sp>
        <p:nvSpPr>
          <p:cNvPr id="2" name="Date Placeholder 1">
            <a:extLst>
              <a:ext uri="{FF2B5EF4-FFF2-40B4-BE49-F238E27FC236}">
                <a16:creationId xmlns:a16="http://schemas.microsoft.com/office/drawing/2014/main" id="{162D3234-1C56-D4E2-53EA-FAEB8A0B9ED1}"/>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6F213EC8-AC22-FF15-9842-5DAD5B9F818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D37884-9732-F674-3559-8157E5C5CE19}"/>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AEE203EC-13D6-BBD0-D1EC-83DB3538093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4" name="object 3">
            <a:extLst>
              <a:ext uri="{FF2B5EF4-FFF2-40B4-BE49-F238E27FC236}">
                <a16:creationId xmlns:a16="http://schemas.microsoft.com/office/drawing/2014/main" id="{7F58E11B-B0BD-8B41-9D2B-6EE48E6B532F}"/>
              </a:ext>
            </a:extLst>
          </p:cNvPr>
          <p:cNvPicPr/>
          <p:nvPr/>
        </p:nvPicPr>
        <p:blipFill>
          <a:blip r:embed="rId2" cstate="print"/>
          <a:stretch>
            <a:fillRect/>
          </a:stretch>
        </p:blipFill>
        <p:spPr>
          <a:xfrm>
            <a:off x="2852636" y="1465856"/>
            <a:ext cx="3438727" cy="3301407"/>
          </a:xfrm>
          <a:prstGeom prst="rect">
            <a:avLst/>
          </a:prstGeom>
        </p:spPr>
      </p:pic>
      <p:sp>
        <p:nvSpPr>
          <p:cNvPr id="6" name="TextBox 5">
            <a:extLst>
              <a:ext uri="{FF2B5EF4-FFF2-40B4-BE49-F238E27FC236}">
                <a16:creationId xmlns:a16="http://schemas.microsoft.com/office/drawing/2014/main" id="{AEA583F7-88D5-F274-E7A2-E47977E824CC}"/>
              </a:ext>
            </a:extLst>
          </p:cNvPr>
          <p:cNvSpPr txBox="1"/>
          <p:nvPr/>
        </p:nvSpPr>
        <p:spPr>
          <a:xfrm>
            <a:off x="349250" y="750788"/>
            <a:ext cx="7886700" cy="659155"/>
          </a:xfrm>
          <a:prstGeom prst="rect">
            <a:avLst/>
          </a:prstGeom>
          <a:noFill/>
        </p:spPr>
        <p:txBody>
          <a:bodyPr wrap="square">
            <a:spAutoFit/>
          </a:bodyPr>
          <a:lstStyle/>
          <a:p>
            <a:pPr marL="11429">
              <a:spcBef>
                <a:spcPts val="126"/>
              </a:spcBef>
              <a:tabLst>
                <a:tab pos="2411514" algn="l"/>
                <a:tab pos="6144218" algn="l"/>
              </a:tabLst>
            </a:pPr>
            <a:r>
              <a:rPr lang="en-US" dirty="0"/>
              <a:t>Objective: fastest? most energy efficient? safest? most expressive? </a:t>
            </a:r>
          </a:p>
          <a:p>
            <a:pPr marL="11429">
              <a:spcBef>
                <a:spcPts val="126"/>
              </a:spcBef>
              <a:tabLst>
                <a:tab pos="2411514" algn="l"/>
                <a:tab pos="6144218" algn="l"/>
              </a:tabLst>
            </a:pPr>
            <a:r>
              <a:rPr lang="en-US" dirty="0"/>
              <a:t>Actions: translate and rotate joints</a:t>
            </a:r>
          </a:p>
        </p:txBody>
      </p:sp>
      <p:sp>
        <p:nvSpPr>
          <p:cNvPr id="9" name="Title 1">
            <a:extLst>
              <a:ext uri="{FF2B5EF4-FFF2-40B4-BE49-F238E27FC236}">
                <a16:creationId xmlns:a16="http://schemas.microsoft.com/office/drawing/2014/main" id="{70EFCFBB-E7B6-F25B-FEEF-503FF6FBEDBF}"/>
              </a:ext>
            </a:extLst>
          </p:cNvPr>
          <p:cNvSpPr txBox="1">
            <a:spLocks/>
          </p:cNvSpPr>
          <p:nvPr/>
        </p:nvSpPr>
        <p:spPr>
          <a:xfrm>
            <a:off x="349250" y="292099"/>
            <a:ext cx="7886700" cy="615156"/>
          </a:xfrm>
          <a:prstGeom prst="rect">
            <a:avLst/>
          </a:prstGeom>
        </p:spPr>
        <p:txBody>
          <a:bodyPr/>
          <a:lstStyle>
            <a:lvl1pPr algn="l" defTabSz="685800" rtl="0" eaLnBrk="1" latinLnBrk="0" hangingPunct="1">
              <a:lnSpc>
                <a:spcPct val="90000"/>
              </a:lnSpc>
              <a:spcBef>
                <a:spcPct val="0"/>
              </a:spcBef>
              <a:buNone/>
              <a:defRPr sz="2400" b="1" kern="1200">
                <a:solidFill>
                  <a:schemeClr val="tx1"/>
                </a:solidFill>
                <a:latin typeface="+mj-lt"/>
                <a:ea typeface="+mj-ea"/>
                <a:cs typeface="+mj-cs"/>
              </a:defRPr>
            </a:lvl1pPr>
          </a:lstStyle>
          <a:p>
            <a:r>
              <a:rPr lang="en-US" dirty="0"/>
              <a:t>Robot Motion Planning</a:t>
            </a:r>
          </a:p>
        </p:txBody>
      </p:sp>
    </p:spTree>
    <p:extLst>
      <p:ext uri="{BB962C8B-B14F-4D97-AF65-F5344CB8AC3E}">
        <p14:creationId xmlns:p14="http://schemas.microsoft.com/office/powerpoint/2010/main" val="3500606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E2176D-E160-DF73-CC2E-C23256FB0D06}"/>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F3DE59D1-27C4-6688-A01F-7A82E288416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
        <p:nvSpPr>
          <p:cNvPr id="5" name="TextBox 4">
            <a:extLst>
              <a:ext uri="{FF2B5EF4-FFF2-40B4-BE49-F238E27FC236}">
                <a16:creationId xmlns:a16="http://schemas.microsoft.com/office/drawing/2014/main" id="{47803B27-A74A-515B-78FF-C197A79DE6A8}"/>
              </a:ext>
            </a:extLst>
          </p:cNvPr>
          <p:cNvSpPr txBox="1"/>
          <p:nvPr/>
        </p:nvSpPr>
        <p:spPr>
          <a:xfrm>
            <a:off x="349250" y="958055"/>
            <a:ext cx="8286750" cy="1840504"/>
          </a:xfrm>
          <a:prstGeom prst="rect">
            <a:avLst/>
          </a:prstGeom>
          <a:noFill/>
        </p:spPr>
        <p:txBody>
          <a:bodyPr wrap="square">
            <a:spAutoFit/>
          </a:bodyPr>
          <a:lstStyle/>
          <a:p>
            <a:pPr marL="296608" marR="4572" indent="-285750" algn="just">
              <a:lnSpc>
                <a:spcPct val="102000"/>
              </a:lnSpc>
              <a:spcBef>
                <a:spcPts val="81"/>
              </a:spcBef>
              <a:buFont typeface="Arial" panose="020B0604020202020204" pitchFamily="34" charset="0"/>
              <a:buChar char="•"/>
              <a:tabLst>
                <a:tab pos="197721" algn="l"/>
              </a:tabLst>
            </a:pPr>
            <a:r>
              <a:rPr lang="en-US" dirty="0"/>
              <a:t>In robot motion planning, the goal is get a robot to move from one position/pose to another. </a:t>
            </a:r>
          </a:p>
          <a:p>
            <a:pPr marL="296608" marR="4572" indent="-285750" algn="just">
              <a:lnSpc>
                <a:spcPct val="102000"/>
              </a:lnSpc>
              <a:spcBef>
                <a:spcPts val="81"/>
              </a:spcBef>
              <a:buFont typeface="Arial" panose="020B0604020202020204" pitchFamily="34" charset="0"/>
              <a:buChar char="•"/>
              <a:tabLst>
                <a:tab pos="197721" algn="l"/>
              </a:tabLst>
            </a:pPr>
            <a:r>
              <a:rPr lang="en-US" dirty="0"/>
              <a:t>The desired output trajectory consists of individual actions, each action corresponding to moving or rotating the joints by a small amount.</a:t>
            </a:r>
          </a:p>
          <a:p>
            <a:pPr marL="297179" indent="-285750" algn="just">
              <a:spcBef>
                <a:spcPts val="540"/>
              </a:spcBef>
              <a:buFont typeface="Arial" panose="020B0604020202020204" pitchFamily="34" charset="0"/>
              <a:buChar char="•"/>
              <a:tabLst>
                <a:tab pos="198863" algn="l"/>
              </a:tabLst>
            </a:pPr>
            <a:r>
              <a:rPr lang="en-US" dirty="0"/>
              <a:t>Again, we might evaluate action sequences based on various resources like time or energy.</a:t>
            </a:r>
          </a:p>
        </p:txBody>
      </p:sp>
      <p:sp>
        <p:nvSpPr>
          <p:cNvPr id="6" name="Title 1">
            <a:extLst>
              <a:ext uri="{FF2B5EF4-FFF2-40B4-BE49-F238E27FC236}">
                <a16:creationId xmlns:a16="http://schemas.microsoft.com/office/drawing/2014/main" id="{09103F61-1DD8-98C7-0434-4F74F82C4289}"/>
              </a:ext>
            </a:extLst>
          </p:cNvPr>
          <p:cNvSpPr txBox="1">
            <a:spLocks/>
          </p:cNvSpPr>
          <p:nvPr/>
        </p:nvSpPr>
        <p:spPr>
          <a:xfrm>
            <a:off x="349250" y="355599"/>
            <a:ext cx="7886700" cy="615156"/>
          </a:xfrm>
          <a:prstGeom prst="rect">
            <a:avLst/>
          </a:prstGeom>
        </p:spPr>
        <p:txBody>
          <a:bodyPr/>
          <a:lstStyle>
            <a:lvl1pPr algn="l" defTabSz="685800" rtl="0" eaLnBrk="1" latinLnBrk="0" hangingPunct="1">
              <a:lnSpc>
                <a:spcPct val="90000"/>
              </a:lnSpc>
              <a:spcBef>
                <a:spcPct val="0"/>
              </a:spcBef>
              <a:buNone/>
              <a:defRPr sz="2400" b="1" kern="1200">
                <a:solidFill>
                  <a:schemeClr val="tx1"/>
                </a:solidFill>
                <a:latin typeface="+mj-lt"/>
                <a:ea typeface="+mj-ea"/>
                <a:cs typeface="+mj-cs"/>
              </a:defRPr>
            </a:lvl1pPr>
          </a:lstStyle>
          <a:p>
            <a:r>
              <a:rPr lang="en-US" dirty="0"/>
              <a:t>Robot Motion Planning</a:t>
            </a:r>
          </a:p>
        </p:txBody>
      </p:sp>
    </p:spTree>
    <p:extLst>
      <p:ext uri="{BB962C8B-B14F-4D97-AF65-F5344CB8AC3E}">
        <p14:creationId xmlns:p14="http://schemas.microsoft.com/office/powerpoint/2010/main" val="51306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F35657-E390-3C4E-8E94-CDBE699B77AC}"/>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C7774769-969E-0033-C856-D02434EC117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
        <p:nvSpPr>
          <p:cNvPr id="7" name="TextBox 6">
            <a:extLst>
              <a:ext uri="{FF2B5EF4-FFF2-40B4-BE49-F238E27FC236}">
                <a16:creationId xmlns:a16="http://schemas.microsoft.com/office/drawing/2014/main" id="{C20E5742-3834-AA03-E1BD-5A40F9A06B3E}"/>
              </a:ext>
            </a:extLst>
          </p:cNvPr>
          <p:cNvSpPr txBox="1"/>
          <p:nvPr/>
        </p:nvSpPr>
        <p:spPr>
          <a:xfrm>
            <a:off x="349250" y="797973"/>
            <a:ext cx="4572000" cy="646331"/>
          </a:xfrm>
          <a:prstGeom prst="rect">
            <a:avLst/>
          </a:prstGeom>
          <a:noFill/>
        </p:spPr>
        <p:txBody>
          <a:bodyPr wrap="square">
            <a:spAutoFit/>
          </a:bodyPr>
          <a:lstStyle/>
          <a:p>
            <a:pPr marL="11429">
              <a:spcBef>
                <a:spcPts val="126"/>
              </a:spcBef>
            </a:pPr>
            <a:r>
              <a:rPr lang="en-US" dirty="0"/>
              <a:t>Objective: reach a certain configuration</a:t>
            </a:r>
          </a:p>
          <a:p>
            <a:pPr marL="11429"/>
            <a:r>
              <a:rPr lang="en-US" dirty="0"/>
              <a:t>Actions: move pieces (e.g., Move12Down)</a:t>
            </a:r>
          </a:p>
        </p:txBody>
      </p:sp>
      <p:sp>
        <p:nvSpPr>
          <p:cNvPr id="8" name="Title 1">
            <a:extLst>
              <a:ext uri="{FF2B5EF4-FFF2-40B4-BE49-F238E27FC236}">
                <a16:creationId xmlns:a16="http://schemas.microsoft.com/office/drawing/2014/main" id="{E6AFBA74-7664-287F-0066-A5EC4D7F2DFE}"/>
              </a:ext>
            </a:extLst>
          </p:cNvPr>
          <p:cNvSpPr txBox="1">
            <a:spLocks/>
          </p:cNvSpPr>
          <p:nvPr/>
        </p:nvSpPr>
        <p:spPr>
          <a:xfrm>
            <a:off x="349250" y="330199"/>
            <a:ext cx="7886700" cy="615156"/>
          </a:xfrm>
          <a:prstGeom prst="rect">
            <a:avLst/>
          </a:prstGeom>
        </p:spPr>
        <p:txBody>
          <a:bodyPr/>
          <a:lstStyle>
            <a:lvl1pPr algn="l" defTabSz="685800" rtl="0" eaLnBrk="1" latinLnBrk="0" hangingPunct="1">
              <a:lnSpc>
                <a:spcPct val="90000"/>
              </a:lnSpc>
              <a:spcBef>
                <a:spcPct val="0"/>
              </a:spcBef>
              <a:buNone/>
              <a:defRPr sz="2400" b="1" kern="1200">
                <a:solidFill>
                  <a:schemeClr val="tx1"/>
                </a:solidFill>
                <a:latin typeface="+mj-lt"/>
                <a:ea typeface="+mj-ea"/>
                <a:cs typeface="+mj-cs"/>
              </a:defRPr>
            </a:lvl1pPr>
          </a:lstStyle>
          <a:p>
            <a:r>
              <a:rPr lang="en-US" dirty="0"/>
              <a:t>Solving Puzzles </a:t>
            </a:r>
          </a:p>
        </p:txBody>
      </p:sp>
      <mc:AlternateContent xmlns:mc="http://schemas.openxmlformats.org/markup-compatibility/2006">
        <mc:Choice xmlns:am3d="http://schemas.microsoft.com/office/drawing/2017/model3d" Requires="am3d">
          <p:graphicFrame>
            <p:nvGraphicFramePr>
              <p:cNvPr id="9" name="3D Model 8" descr="Puzzle">
                <a:extLst>
                  <a:ext uri="{FF2B5EF4-FFF2-40B4-BE49-F238E27FC236}">
                    <a16:creationId xmlns:a16="http://schemas.microsoft.com/office/drawing/2014/main" id="{25467202-B4DE-1765-CCF2-016665DFFBC9}"/>
                  </a:ext>
                </a:extLst>
              </p:cNvPr>
              <p:cNvGraphicFramePr>
                <a:graphicFrameLocks noChangeAspect="1"/>
              </p:cNvGraphicFramePr>
              <p:nvPr>
                <p:extLst>
                  <p:ext uri="{D42A27DB-BD31-4B8C-83A1-F6EECF244321}">
                    <p14:modId xmlns:p14="http://schemas.microsoft.com/office/powerpoint/2010/main" val="2149474126"/>
                  </p:ext>
                </p:extLst>
              </p:nvPr>
            </p:nvGraphicFramePr>
            <p:xfrm>
              <a:off x="1352248" y="1604802"/>
              <a:ext cx="2667603" cy="3001963"/>
            </p:xfrm>
            <a:graphic>
              <a:graphicData uri="http://schemas.microsoft.com/office/drawing/2017/model3d">
                <am3d:model3d r:embed="rId2">
                  <am3d:spPr>
                    <a:xfrm>
                      <a:off x="0" y="0"/>
                      <a:ext cx="2667603" cy="3001963"/>
                    </a:xfrm>
                    <a:prstGeom prst="rect">
                      <a:avLst/>
                    </a:prstGeom>
                  </am3d:spPr>
                  <am3d:camera>
                    <am3d:pos x="0" y="0" z="81469202"/>
                    <am3d:up dx="0" dy="36000000" dz="0"/>
                    <am3d:lookAt x="0" y="0" z="0"/>
                    <am3d:perspective fov="2700000"/>
                  </am3d:camera>
                  <am3d:trans>
                    <am3d:meterPerModelUnit n="167214" d="1000000"/>
                    <am3d:preTrans dx="0" dy="-18000000" dz="-2"/>
                    <am3d:scale>
                      <am3d:sx n="1000000" d="1000000"/>
                      <am3d:sy n="1000000" d="1000000"/>
                      <am3d:sz n="1000000" d="1000000"/>
                    </am3d:scale>
                    <am3d:rot ax="8700000" ay="1800000" az="9600000"/>
                    <am3d:postTrans dx="0" dy="0" dz="0"/>
                  </am3d:trans>
                  <am3d:raster rName="Office3DRenderer" rVer="16.0.8326">
                    <am3d:blip r:embed="rId3"/>
                  </am3d:raster>
                  <am3d:objViewport viewportSz="307464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Puzzle">
                <a:extLst>
                  <a:ext uri="{FF2B5EF4-FFF2-40B4-BE49-F238E27FC236}">
                    <a16:creationId xmlns:a16="http://schemas.microsoft.com/office/drawing/2014/main" id="{25467202-B4DE-1765-CCF2-016665DFFBC9}"/>
                  </a:ext>
                </a:extLst>
              </p:cNvPr>
              <p:cNvPicPr>
                <a:picLocks noGrp="1" noRot="1" noChangeAspect="1" noMove="1" noResize="1" noEditPoints="1" noAdjustHandles="1" noChangeArrowheads="1" noChangeShapeType="1" noCrop="1"/>
              </p:cNvPicPr>
              <p:nvPr/>
            </p:nvPicPr>
            <p:blipFill>
              <a:blip r:embed="rId3"/>
              <a:stretch>
                <a:fillRect/>
              </a:stretch>
            </p:blipFill>
            <p:spPr>
              <a:xfrm>
                <a:off x="1352248" y="1604802"/>
                <a:ext cx="2667603" cy="3001963"/>
              </a:xfrm>
              <a:prstGeom prst="rect">
                <a:avLst/>
              </a:prstGeom>
            </p:spPr>
          </p:pic>
        </mc:Fallback>
      </mc:AlternateContent>
      <p:sp>
        <p:nvSpPr>
          <p:cNvPr id="10" name="AutoShape 2" descr="Arrange Number [Number Puzzle] APK for Android Download">
            <a:extLst>
              <a:ext uri="{FF2B5EF4-FFF2-40B4-BE49-F238E27FC236}">
                <a16:creationId xmlns:a16="http://schemas.microsoft.com/office/drawing/2014/main" id="{BB628A15-76AA-D912-8A2D-3772F199AA0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a:extLst>
              <a:ext uri="{FF2B5EF4-FFF2-40B4-BE49-F238E27FC236}">
                <a16:creationId xmlns:a16="http://schemas.microsoft.com/office/drawing/2014/main" id="{0676DB5E-D60B-8ECE-4BBC-DAEB9CB814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0171" y="2110818"/>
            <a:ext cx="2501581" cy="2495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5934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accel="10000" decel="10000" fill="hold" nodeType="withEffect">
                                  <p:stCondLst>
                                    <p:cond delay="0"/>
                                  </p:stCondLst>
                                  <p:childTnLst>
                                    <p:animRot by="21600000">
                                      <p:cBhvr>
                                        <p:cTn id="6" dur="20000" fill="hold"/>
                                        <p:tgtEl>
                                          <p:spTgt spid="9"/>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DB2779-BEA1-76B6-42EA-13E6F871712C}"/>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0D0822CE-8B26-3DE0-2CB0-EBEC940D01B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
        <p:nvSpPr>
          <p:cNvPr id="5" name="TextBox 4">
            <a:extLst>
              <a:ext uri="{FF2B5EF4-FFF2-40B4-BE49-F238E27FC236}">
                <a16:creationId xmlns:a16="http://schemas.microsoft.com/office/drawing/2014/main" id="{1B8C3655-2B78-D98C-1094-CE16FA9B86EF}"/>
              </a:ext>
            </a:extLst>
          </p:cNvPr>
          <p:cNvSpPr txBox="1"/>
          <p:nvPr/>
        </p:nvSpPr>
        <p:spPr>
          <a:xfrm>
            <a:off x="349250" y="953294"/>
            <a:ext cx="8166100" cy="2069797"/>
          </a:xfrm>
          <a:prstGeom prst="rect">
            <a:avLst/>
          </a:prstGeom>
          <a:noFill/>
        </p:spPr>
        <p:txBody>
          <a:bodyPr wrap="square">
            <a:spAutoFit/>
          </a:bodyPr>
          <a:lstStyle/>
          <a:p>
            <a:pPr marL="296608" marR="4572" indent="-285750" algn="just">
              <a:spcBef>
                <a:spcPts val="81"/>
              </a:spcBef>
              <a:buFont typeface="Arial" panose="020B0604020202020204" pitchFamily="34" charset="0"/>
              <a:buChar char="•"/>
              <a:tabLst>
                <a:tab pos="197721" algn="l"/>
              </a:tabLst>
            </a:pPr>
            <a:r>
              <a:rPr lang="en-US" dirty="0"/>
              <a:t>Solution can be represented by a sequence of individual actions. </a:t>
            </a:r>
          </a:p>
          <a:p>
            <a:pPr marL="753808" marR="4572" lvl="1" indent="-285750" algn="just">
              <a:spcBef>
                <a:spcPts val="81"/>
              </a:spcBef>
              <a:buFont typeface="Courier New" panose="02070309020205020404" pitchFamily="49" charset="0"/>
              <a:buChar char="o"/>
              <a:tabLst>
                <a:tab pos="197721" algn="l"/>
              </a:tabLst>
            </a:pPr>
            <a:r>
              <a:rPr lang="en-US" dirty="0"/>
              <a:t>In the Rubik’s cube, an action is rotating one slice of the cube. </a:t>
            </a:r>
          </a:p>
          <a:p>
            <a:pPr marL="753808" marR="4572" lvl="1" indent="-285750" algn="just">
              <a:spcBef>
                <a:spcPts val="81"/>
              </a:spcBef>
              <a:buFont typeface="Courier New" panose="02070309020205020404" pitchFamily="49" charset="0"/>
              <a:buChar char="o"/>
              <a:tabLst>
                <a:tab pos="197721" algn="l"/>
              </a:tabLst>
            </a:pPr>
            <a:r>
              <a:rPr lang="en-US" dirty="0"/>
              <a:t>In the 15-puzzle, an action is moving one square to an adjacent free square.</a:t>
            </a:r>
          </a:p>
          <a:p>
            <a:pPr marL="296608" marR="5143" indent="-285750" algn="just">
              <a:spcBef>
                <a:spcPts val="59"/>
              </a:spcBef>
              <a:buFont typeface="Arial" panose="020B0604020202020204" pitchFamily="34" charset="0"/>
              <a:buChar char="•"/>
              <a:tabLst>
                <a:tab pos="197721" algn="l"/>
              </a:tabLst>
            </a:pPr>
            <a:r>
              <a:rPr lang="en-US" dirty="0"/>
              <a:t>In puzzles, even finding one solution might be an accomplishment. The more ambitious might want to find the best solution (say, minimize the number of moves).</a:t>
            </a:r>
          </a:p>
        </p:txBody>
      </p:sp>
      <p:sp>
        <p:nvSpPr>
          <p:cNvPr id="6" name="Title 1">
            <a:extLst>
              <a:ext uri="{FF2B5EF4-FFF2-40B4-BE49-F238E27FC236}">
                <a16:creationId xmlns:a16="http://schemas.microsoft.com/office/drawing/2014/main" id="{2F8B7EE0-4411-DC84-5474-3C23AF7C30BC}"/>
              </a:ext>
            </a:extLst>
          </p:cNvPr>
          <p:cNvSpPr txBox="1">
            <a:spLocks/>
          </p:cNvSpPr>
          <p:nvPr/>
        </p:nvSpPr>
        <p:spPr>
          <a:xfrm>
            <a:off x="349250" y="330199"/>
            <a:ext cx="7886700" cy="615156"/>
          </a:xfrm>
          <a:prstGeom prst="rect">
            <a:avLst/>
          </a:prstGeom>
        </p:spPr>
        <p:txBody>
          <a:bodyPr/>
          <a:lstStyle>
            <a:lvl1pPr algn="l" defTabSz="685800" rtl="0" eaLnBrk="1" latinLnBrk="0" hangingPunct="1">
              <a:lnSpc>
                <a:spcPct val="90000"/>
              </a:lnSpc>
              <a:spcBef>
                <a:spcPct val="0"/>
              </a:spcBef>
              <a:buNone/>
              <a:defRPr sz="2400" b="1" kern="1200">
                <a:solidFill>
                  <a:schemeClr val="tx1"/>
                </a:solidFill>
                <a:latin typeface="+mj-lt"/>
                <a:ea typeface="+mj-ea"/>
                <a:cs typeface="+mj-cs"/>
              </a:defRPr>
            </a:lvl1pPr>
          </a:lstStyle>
          <a:p>
            <a:r>
              <a:rPr lang="en-US" dirty="0"/>
              <a:t>Solving Puzzles </a:t>
            </a:r>
          </a:p>
        </p:txBody>
      </p:sp>
    </p:spTree>
    <p:extLst>
      <p:ext uri="{BB962C8B-B14F-4D97-AF65-F5344CB8AC3E}">
        <p14:creationId xmlns:p14="http://schemas.microsoft.com/office/powerpoint/2010/main" val="41421967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22B015-6B07-20CC-8BEF-47D5C38F6E66}"/>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1E7F2389-01EA-5AFC-0E67-E233659A926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
        <p:nvSpPr>
          <p:cNvPr id="6" name="Title 1">
            <a:extLst>
              <a:ext uri="{FF2B5EF4-FFF2-40B4-BE49-F238E27FC236}">
                <a16:creationId xmlns:a16="http://schemas.microsoft.com/office/drawing/2014/main" id="{31BADE03-0DD8-BB80-E221-0BB80AC2EF56}"/>
              </a:ext>
            </a:extLst>
          </p:cNvPr>
          <p:cNvSpPr txBox="1">
            <a:spLocks/>
          </p:cNvSpPr>
          <p:nvPr/>
        </p:nvSpPr>
        <p:spPr>
          <a:xfrm>
            <a:off x="349250" y="330199"/>
            <a:ext cx="7886700" cy="615156"/>
          </a:xfrm>
          <a:prstGeom prst="rect">
            <a:avLst/>
          </a:prstGeom>
        </p:spPr>
        <p:txBody>
          <a:bodyPr/>
          <a:lstStyle>
            <a:lvl1pPr algn="l" defTabSz="685800" rtl="0" eaLnBrk="1" latinLnBrk="0" hangingPunct="1">
              <a:lnSpc>
                <a:spcPct val="90000"/>
              </a:lnSpc>
              <a:spcBef>
                <a:spcPct val="0"/>
              </a:spcBef>
              <a:buNone/>
              <a:defRPr sz="2400" b="1" kern="1200">
                <a:solidFill>
                  <a:schemeClr val="tx1"/>
                </a:solidFill>
                <a:latin typeface="+mj-lt"/>
                <a:ea typeface="+mj-ea"/>
                <a:cs typeface="+mj-cs"/>
              </a:defRPr>
            </a:lvl1pPr>
          </a:lstStyle>
          <a:p>
            <a:r>
              <a:rPr lang="en-US" dirty="0"/>
              <a:t>Application: machine translation</a:t>
            </a:r>
          </a:p>
        </p:txBody>
      </p:sp>
      <p:sp>
        <p:nvSpPr>
          <p:cNvPr id="10" name="TextBox 9">
            <a:extLst>
              <a:ext uri="{FF2B5EF4-FFF2-40B4-BE49-F238E27FC236}">
                <a16:creationId xmlns:a16="http://schemas.microsoft.com/office/drawing/2014/main" id="{FAAC88C4-6037-96B1-843B-3C36A7542A4A}"/>
              </a:ext>
            </a:extLst>
          </p:cNvPr>
          <p:cNvSpPr txBox="1"/>
          <p:nvPr/>
        </p:nvSpPr>
        <p:spPr>
          <a:xfrm>
            <a:off x="3340100" y="2302311"/>
            <a:ext cx="1993900" cy="369332"/>
          </a:xfrm>
          <a:prstGeom prst="rect">
            <a:avLst/>
          </a:prstGeom>
          <a:noFill/>
        </p:spPr>
        <p:txBody>
          <a:bodyPr wrap="square" rtlCol="0">
            <a:spAutoFit/>
          </a:bodyPr>
          <a:lstStyle/>
          <a:p>
            <a:r>
              <a:rPr lang="en-US" b="1" dirty="0">
                <a:solidFill>
                  <a:schemeClr val="accent6"/>
                </a:solidFill>
              </a:rPr>
              <a:t>la casa </a:t>
            </a:r>
            <a:r>
              <a:rPr lang="en-US" b="1" dirty="0" err="1">
                <a:solidFill>
                  <a:schemeClr val="accent6"/>
                </a:solidFill>
              </a:rPr>
              <a:t>blanca</a:t>
            </a:r>
            <a:r>
              <a:rPr lang="en-US" b="1" dirty="0">
                <a:solidFill>
                  <a:schemeClr val="accent6"/>
                </a:solidFill>
              </a:rPr>
              <a:t> </a:t>
            </a:r>
          </a:p>
        </p:txBody>
      </p:sp>
      <p:sp>
        <p:nvSpPr>
          <p:cNvPr id="11" name="TextBox 10">
            <a:extLst>
              <a:ext uri="{FF2B5EF4-FFF2-40B4-BE49-F238E27FC236}">
                <a16:creationId xmlns:a16="http://schemas.microsoft.com/office/drawing/2014/main" id="{FB07E827-1888-C7AF-3089-EF3AEE91588F}"/>
              </a:ext>
            </a:extLst>
          </p:cNvPr>
          <p:cNvSpPr txBox="1"/>
          <p:nvPr/>
        </p:nvSpPr>
        <p:spPr>
          <a:xfrm>
            <a:off x="3340100" y="3778420"/>
            <a:ext cx="1993900" cy="369332"/>
          </a:xfrm>
          <a:prstGeom prst="rect">
            <a:avLst/>
          </a:prstGeom>
          <a:noFill/>
        </p:spPr>
        <p:txBody>
          <a:bodyPr wrap="square" rtlCol="0">
            <a:spAutoFit/>
          </a:bodyPr>
          <a:lstStyle/>
          <a:p>
            <a:r>
              <a:rPr lang="en-US" b="1" dirty="0">
                <a:solidFill>
                  <a:srgbClr val="0070C0"/>
                </a:solidFill>
              </a:rPr>
              <a:t>the white house</a:t>
            </a:r>
          </a:p>
        </p:txBody>
      </p:sp>
      <p:sp>
        <p:nvSpPr>
          <p:cNvPr id="12" name="TextBox 11">
            <a:extLst>
              <a:ext uri="{FF2B5EF4-FFF2-40B4-BE49-F238E27FC236}">
                <a16:creationId xmlns:a16="http://schemas.microsoft.com/office/drawing/2014/main" id="{FFE96F2F-82D4-3E5C-3835-33279F41567D}"/>
              </a:ext>
            </a:extLst>
          </p:cNvPr>
          <p:cNvSpPr txBox="1"/>
          <p:nvPr/>
        </p:nvSpPr>
        <p:spPr>
          <a:xfrm>
            <a:off x="628650" y="995748"/>
            <a:ext cx="7416800" cy="646331"/>
          </a:xfrm>
          <a:prstGeom prst="rect">
            <a:avLst/>
          </a:prstGeom>
          <a:noFill/>
        </p:spPr>
        <p:txBody>
          <a:bodyPr wrap="square" rtlCol="0">
            <a:spAutoFit/>
          </a:bodyPr>
          <a:lstStyle/>
          <a:p>
            <a:r>
              <a:rPr lang="en-US" dirty="0"/>
              <a:t>Objective: fluent English and preserves meaning </a:t>
            </a:r>
          </a:p>
          <a:p>
            <a:r>
              <a:rPr lang="en-US" dirty="0"/>
              <a:t>Actions: append single words (e.g., the)</a:t>
            </a:r>
          </a:p>
        </p:txBody>
      </p:sp>
      <p:cxnSp>
        <p:nvCxnSpPr>
          <p:cNvPr id="14" name="Straight Arrow Connector 13">
            <a:extLst>
              <a:ext uri="{FF2B5EF4-FFF2-40B4-BE49-F238E27FC236}">
                <a16:creationId xmlns:a16="http://schemas.microsoft.com/office/drawing/2014/main" id="{AE39BEC3-6E9E-A350-E174-277B09261657}"/>
              </a:ext>
            </a:extLst>
          </p:cNvPr>
          <p:cNvCxnSpPr>
            <a:cxnSpLocks/>
            <a:stCxn id="10" idx="2"/>
            <a:endCxn id="11" idx="0"/>
          </p:cNvCxnSpPr>
          <p:nvPr/>
        </p:nvCxnSpPr>
        <p:spPr>
          <a:xfrm>
            <a:off x="4337050" y="2671643"/>
            <a:ext cx="0" cy="11067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3083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22B015-6B07-20CC-8BEF-47D5C38F6E66}"/>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1E7F2389-01EA-5AFC-0E67-E233659A926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
        <p:nvSpPr>
          <p:cNvPr id="6" name="Title 1">
            <a:extLst>
              <a:ext uri="{FF2B5EF4-FFF2-40B4-BE49-F238E27FC236}">
                <a16:creationId xmlns:a16="http://schemas.microsoft.com/office/drawing/2014/main" id="{31BADE03-0DD8-BB80-E221-0BB80AC2EF56}"/>
              </a:ext>
            </a:extLst>
          </p:cNvPr>
          <p:cNvSpPr txBox="1">
            <a:spLocks/>
          </p:cNvSpPr>
          <p:nvPr/>
        </p:nvSpPr>
        <p:spPr>
          <a:xfrm>
            <a:off x="349250" y="330199"/>
            <a:ext cx="7886700" cy="615156"/>
          </a:xfrm>
          <a:prstGeom prst="rect">
            <a:avLst/>
          </a:prstGeom>
        </p:spPr>
        <p:txBody>
          <a:bodyPr/>
          <a:lstStyle>
            <a:lvl1pPr algn="l" defTabSz="6858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pc="-54" dirty="0"/>
              <a:t>Beyond</a:t>
            </a:r>
            <a:r>
              <a:rPr lang="en-US" spc="-175" dirty="0"/>
              <a:t> </a:t>
            </a:r>
            <a:r>
              <a:rPr lang="en-US" spc="-252" dirty="0"/>
              <a:t>reflex</a:t>
            </a:r>
            <a:endParaRPr lang="en-US" dirty="0"/>
          </a:p>
        </p:txBody>
      </p:sp>
      <p:sp>
        <p:nvSpPr>
          <p:cNvPr id="12" name="TextBox 11">
            <a:extLst>
              <a:ext uri="{FF2B5EF4-FFF2-40B4-BE49-F238E27FC236}">
                <a16:creationId xmlns:a16="http://schemas.microsoft.com/office/drawing/2014/main" id="{FFE96F2F-82D4-3E5C-3835-33279F41567D}"/>
              </a:ext>
            </a:extLst>
          </p:cNvPr>
          <p:cNvSpPr txBox="1"/>
          <p:nvPr/>
        </p:nvSpPr>
        <p:spPr>
          <a:xfrm>
            <a:off x="628650" y="995748"/>
            <a:ext cx="7416800" cy="369332"/>
          </a:xfrm>
          <a:prstGeom prst="rect">
            <a:avLst/>
          </a:prstGeom>
          <a:noFill/>
        </p:spPr>
        <p:txBody>
          <a:bodyPr wrap="square" rtlCol="0">
            <a:spAutoFit/>
          </a:bodyPr>
          <a:lstStyle/>
          <a:p>
            <a:r>
              <a:rPr lang="en-US" dirty="0"/>
              <a:t>Classifier (reflex-based models):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A42597F-94E0-1DB7-1456-AE5C836F8E1A}"/>
                  </a:ext>
                </a:extLst>
              </p:cNvPr>
              <p:cNvSpPr txBox="1"/>
              <p:nvPr/>
            </p:nvSpPr>
            <p:spPr>
              <a:xfrm>
                <a:off x="2447925" y="1833948"/>
                <a:ext cx="4762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𝑥</m:t>
                      </m:r>
                    </m:oMath>
                  </m:oMathPara>
                </a14:m>
                <a:endParaRPr lang="en-US" dirty="0">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0A42597F-94E0-1DB7-1456-AE5C836F8E1A}"/>
                  </a:ext>
                </a:extLst>
              </p:cNvPr>
              <p:cNvSpPr txBox="1">
                <a:spLocks noRot="1" noChangeAspect="1" noMove="1" noResize="1" noEditPoints="1" noAdjustHandles="1" noChangeArrowheads="1" noChangeShapeType="1" noTextEdit="1"/>
              </p:cNvSpPr>
              <p:nvPr/>
            </p:nvSpPr>
            <p:spPr>
              <a:xfrm>
                <a:off x="2447925" y="1833948"/>
                <a:ext cx="476250"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B30B70F-F724-F592-CE45-DEB0157B208C}"/>
                  </a:ext>
                </a:extLst>
              </p:cNvPr>
              <p:cNvSpPr txBox="1"/>
              <p:nvPr/>
            </p:nvSpPr>
            <p:spPr>
              <a:xfrm>
                <a:off x="4292600" y="1833948"/>
                <a:ext cx="476250" cy="369332"/>
              </a:xfrm>
              <a:prstGeom prst="rect">
                <a:avLst/>
              </a:prstGeom>
              <a:noFill/>
              <a:ln>
                <a:solidFill>
                  <a:schemeClr val="tx1"/>
                </a:solidFill>
              </a:ln>
              <a:effectLst>
                <a:outerShdw blurRad="50800" dist="38100" dir="8100000" algn="tr" rotWithShape="0">
                  <a:prstClr val="black">
                    <a:alpha val="40000"/>
                  </a:prstClr>
                </a:outerShdw>
              </a:effectLst>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Cambria Math" panose="02040503050406030204" pitchFamily="18" charset="0"/>
                        </a:rPr>
                        <m:t>𝑓</m:t>
                      </m:r>
                    </m:oMath>
                  </m:oMathPara>
                </a14:m>
                <a:endParaRPr lang="en-US" dirty="0">
                  <a:latin typeface="Cambria Math" panose="02040503050406030204" pitchFamily="18" charset="0"/>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6B30B70F-F724-F592-CE45-DEB0157B208C}"/>
                  </a:ext>
                </a:extLst>
              </p:cNvPr>
              <p:cNvSpPr txBox="1">
                <a:spLocks noRot="1" noChangeAspect="1" noMove="1" noResize="1" noEditPoints="1" noAdjustHandles="1" noChangeArrowheads="1" noChangeShapeType="1" noTextEdit="1"/>
              </p:cNvSpPr>
              <p:nvPr/>
            </p:nvSpPr>
            <p:spPr>
              <a:xfrm>
                <a:off x="4292600" y="1833948"/>
                <a:ext cx="476250" cy="369332"/>
              </a:xfrm>
              <a:prstGeom prst="rect">
                <a:avLst/>
              </a:prstGeom>
              <a:blipFill>
                <a:blip r:embed="rId3"/>
                <a:stretch>
                  <a:fillRect/>
                </a:stretch>
              </a:blipFill>
              <a:ln>
                <a:solidFill>
                  <a:schemeClr val="tx1"/>
                </a:solidFill>
              </a:ln>
              <a:effectLst>
                <a:outerShdw blurRad="50800" dist="38100" dir="8100000" algn="tr"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9C81772-C9D1-62DE-A664-870CC34C7472}"/>
                  </a:ext>
                </a:extLst>
              </p:cNvPr>
              <p:cNvSpPr txBox="1"/>
              <p:nvPr/>
            </p:nvSpPr>
            <p:spPr>
              <a:xfrm>
                <a:off x="5483224" y="1833948"/>
                <a:ext cx="31527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𝑠𝑖𝑛𝑔𝑙𝑒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𝑎𝑐𝑡𝑖𝑜𝑛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 ∈{+1,−1}</m:t>
                      </m:r>
                    </m:oMath>
                  </m:oMathPara>
                </a14:m>
                <a:endParaRPr lang="en-US" dirty="0">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29C81772-C9D1-62DE-A664-870CC34C7472}"/>
                  </a:ext>
                </a:extLst>
              </p:cNvPr>
              <p:cNvSpPr txBox="1">
                <a:spLocks noRot="1" noChangeAspect="1" noMove="1" noResize="1" noEditPoints="1" noAdjustHandles="1" noChangeArrowheads="1" noChangeShapeType="1" noTextEdit="1"/>
              </p:cNvSpPr>
              <p:nvPr/>
            </p:nvSpPr>
            <p:spPr>
              <a:xfrm>
                <a:off x="5483224" y="1833948"/>
                <a:ext cx="3152775" cy="369332"/>
              </a:xfrm>
              <a:prstGeom prst="rect">
                <a:avLst/>
              </a:prstGeom>
              <a:blipFill>
                <a:blip r:embed="rId4"/>
                <a:stretch>
                  <a:fillRect b="-18333"/>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84AB43D9-C173-098A-5531-2C263ABF5A75}"/>
              </a:ext>
            </a:extLst>
          </p:cNvPr>
          <p:cNvCxnSpPr>
            <a:stCxn id="5" idx="3"/>
            <a:endCxn id="7" idx="1"/>
          </p:cNvCxnSpPr>
          <p:nvPr/>
        </p:nvCxnSpPr>
        <p:spPr>
          <a:xfrm>
            <a:off x="2924175" y="2018614"/>
            <a:ext cx="136842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983BD7B-BAE2-638B-39E6-7F78438BB2A2}"/>
              </a:ext>
            </a:extLst>
          </p:cNvPr>
          <p:cNvCxnSpPr>
            <a:stCxn id="7" idx="3"/>
            <a:endCxn id="9" idx="1"/>
          </p:cNvCxnSpPr>
          <p:nvPr/>
        </p:nvCxnSpPr>
        <p:spPr>
          <a:xfrm>
            <a:off x="4768850" y="2018614"/>
            <a:ext cx="7143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1D160B5-2865-F34F-8167-2F42ABA98F47}"/>
              </a:ext>
            </a:extLst>
          </p:cNvPr>
          <p:cNvSpPr txBox="1"/>
          <p:nvPr/>
        </p:nvSpPr>
        <p:spPr>
          <a:xfrm>
            <a:off x="628650" y="2563744"/>
            <a:ext cx="7416800" cy="369332"/>
          </a:xfrm>
          <a:prstGeom prst="rect">
            <a:avLst/>
          </a:prstGeom>
          <a:noFill/>
        </p:spPr>
        <p:txBody>
          <a:bodyPr wrap="square" rtlCol="0">
            <a:spAutoFit/>
          </a:bodyPr>
          <a:lstStyle/>
          <a:p>
            <a:r>
              <a:rPr lang="en-US" dirty="0"/>
              <a:t>Search problem (state-based models):</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965B55E-566E-856C-0CFF-5133EDF3D97E}"/>
                  </a:ext>
                </a:extLst>
              </p:cNvPr>
              <p:cNvSpPr txBox="1"/>
              <p:nvPr/>
            </p:nvSpPr>
            <p:spPr>
              <a:xfrm>
                <a:off x="1939925" y="3401944"/>
                <a:ext cx="4762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𝑥</m:t>
                      </m:r>
                    </m:oMath>
                  </m:oMathPara>
                </a14:m>
                <a:endParaRPr lang="en-US" dirty="0">
                  <a:latin typeface="Cambria Math" panose="02040503050406030204" pitchFamily="18" charset="0"/>
                  <a:ea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4965B55E-566E-856C-0CFF-5133EDF3D97E}"/>
                  </a:ext>
                </a:extLst>
              </p:cNvPr>
              <p:cNvSpPr txBox="1">
                <a:spLocks noRot="1" noChangeAspect="1" noMove="1" noResize="1" noEditPoints="1" noAdjustHandles="1" noChangeArrowheads="1" noChangeShapeType="1" noTextEdit="1"/>
              </p:cNvSpPr>
              <p:nvPr/>
            </p:nvSpPr>
            <p:spPr>
              <a:xfrm>
                <a:off x="1939925" y="3401944"/>
                <a:ext cx="47625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D68AE32-FD21-D565-0B49-9DECF841422F}"/>
                  </a:ext>
                </a:extLst>
              </p:cNvPr>
              <p:cNvSpPr txBox="1"/>
              <p:nvPr/>
            </p:nvSpPr>
            <p:spPr>
              <a:xfrm>
                <a:off x="3784600" y="3401944"/>
                <a:ext cx="476250" cy="369332"/>
              </a:xfrm>
              <a:prstGeom prst="rect">
                <a:avLst/>
              </a:prstGeom>
              <a:noFill/>
              <a:ln>
                <a:solidFill>
                  <a:schemeClr val="tx1"/>
                </a:solidFill>
              </a:ln>
              <a:effectLst>
                <a:outerShdw blurRad="50800" dist="38100" dir="8100000" algn="tr" rotWithShape="0">
                  <a:prstClr val="black">
                    <a:alpha val="40000"/>
                  </a:prstClr>
                </a:outerShdw>
              </a:effectLst>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Cambria Math" panose="02040503050406030204" pitchFamily="18" charset="0"/>
                        </a:rPr>
                        <m:t>𝑓</m:t>
                      </m:r>
                    </m:oMath>
                  </m:oMathPara>
                </a14:m>
                <a:endParaRPr lang="en-US" dirty="0">
                  <a:latin typeface="Cambria Math" panose="02040503050406030204" pitchFamily="18" charset="0"/>
                  <a:ea typeface="Cambria Math" panose="02040503050406030204" pitchFamily="18" charset="0"/>
                </a:endParaRPr>
              </a:p>
            </p:txBody>
          </p:sp>
        </mc:Choice>
        <mc:Fallback xmlns="">
          <p:sp>
            <p:nvSpPr>
              <p:cNvPr id="24" name="TextBox 23">
                <a:extLst>
                  <a:ext uri="{FF2B5EF4-FFF2-40B4-BE49-F238E27FC236}">
                    <a16:creationId xmlns:a16="http://schemas.microsoft.com/office/drawing/2014/main" id="{5D68AE32-FD21-D565-0B49-9DECF841422F}"/>
                  </a:ext>
                </a:extLst>
              </p:cNvPr>
              <p:cNvSpPr txBox="1">
                <a:spLocks noRot="1" noChangeAspect="1" noMove="1" noResize="1" noEditPoints="1" noAdjustHandles="1" noChangeArrowheads="1" noChangeShapeType="1" noTextEdit="1"/>
              </p:cNvSpPr>
              <p:nvPr/>
            </p:nvSpPr>
            <p:spPr>
              <a:xfrm>
                <a:off x="3784600" y="3401944"/>
                <a:ext cx="476250" cy="369332"/>
              </a:xfrm>
              <a:prstGeom prst="rect">
                <a:avLst/>
              </a:prstGeom>
              <a:blipFill>
                <a:blip r:embed="rId6"/>
                <a:stretch>
                  <a:fillRect/>
                </a:stretch>
              </a:blipFill>
              <a:ln>
                <a:solidFill>
                  <a:schemeClr val="tx1"/>
                </a:solidFill>
              </a:ln>
              <a:effectLst>
                <a:outerShdw blurRad="50800" dist="38100" dir="8100000" algn="tr"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3139F48-9BD7-A77D-62A9-2AFBB69F74AD}"/>
                  </a:ext>
                </a:extLst>
              </p:cNvPr>
              <p:cNvSpPr txBox="1"/>
              <p:nvPr/>
            </p:nvSpPr>
            <p:spPr>
              <a:xfrm>
                <a:off x="4975224" y="3401944"/>
                <a:ext cx="3762376"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𝑎𝑐𝑡𝑖𝑜𝑛</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𝑠𝑒𝑞𝑢𝑒𝑛𝑐𝑒</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1, </m:t>
                      </m:r>
                      <m:r>
                        <a:rPr lang="en-US"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2, </m:t>
                      </m:r>
                      <m:r>
                        <a:rPr lang="en-US"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3, </m:t>
                      </m:r>
                      <m:r>
                        <a:rPr lang="en-US"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4, . . . )</m:t>
                      </m:r>
                    </m:oMath>
                  </m:oMathPara>
                </a14:m>
                <a:endParaRPr/>
              </a:p>
              <a:p>
                <a:endParaRPr lang="en-US" dirty="0">
                  <a:latin typeface="Cambria Math" panose="02040503050406030204" pitchFamily="18" charset="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A3139F48-9BD7-A77D-62A9-2AFBB69F74AD}"/>
                  </a:ext>
                </a:extLst>
              </p:cNvPr>
              <p:cNvSpPr txBox="1">
                <a:spLocks noRot="1" noChangeAspect="1" noMove="1" noResize="1" noEditPoints="1" noAdjustHandles="1" noChangeArrowheads="1" noChangeShapeType="1" noTextEdit="1"/>
              </p:cNvSpPr>
              <p:nvPr/>
            </p:nvSpPr>
            <p:spPr>
              <a:xfrm>
                <a:off x="4975224" y="3401944"/>
                <a:ext cx="3762376" cy="646331"/>
              </a:xfrm>
              <a:prstGeom prst="rect">
                <a:avLst/>
              </a:prstGeom>
              <a:blipFill>
                <a:blip r:embed="rId7"/>
                <a:stretch>
                  <a:fillRect t="-5660" r="-1783"/>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6770DACD-1951-FD67-3685-A60BD9B4E91E}"/>
              </a:ext>
            </a:extLst>
          </p:cNvPr>
          <p:cNvCxnSpPr>
            <a:stCxn id="23" idx="3"/>
            <a:endCxn id="24" idx="1"/>
          </p:cNvCxnSpPr>
          <p:nvPr/>
        </p:nvCxnSpPr>
        <p:spPr>
          <a:xfrm>
            <a:off x="2416175" y="3586610"/>
            <a:ext cx="136842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7C9819F-9BDE-85AD-7101-EE94092BDD7B}"/>
              </a:ext>
            </a:extLst>
          </p:cNvPr>
          <p:cNvCxnSpPr>
            <a:cxnSpLocks/>
            <a:stCxn id="24" idx="3"/>
            <a:endCxn id="25" idx="1"/>
          </p:cNvCxnSpPr>
          <p:nvPr/>
        </p:nvCxnSpPr>
        <p:spPr>
          <a:xfrm>
            <a:off x="4260850" y="3586610"/>
            <a:ext cx="714374"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9475516-5EC5-0338-5B26-9FEBAE81B800}"/>
              </a:ext>
            </a:extLst>
          </p:cNvPr>
          <p:cNvSpPr txBox="1"/>
          <p:nvPr/>
        </p:nvSpPr>
        <p:spPr>
          <a:xfrm>
            <a:off x="628650" y="4255533"/>
            <a:ext cx="7416800" cy="338554"/>
          </a:xfrm>
          <a:prstGeom prst="rect">
            <a:avLst/>
          </a:prstGeom>
          <a:noFill/>
        </p:spPr>
        <p:txBody>
          <a:bodyPr wrap="square" rtlCol="0">
            <a:spAutoFit/>
          </a:bodyPr>
          <a:lstStyle/>
          <a:p>
            <a:r>
              <a:rPr lang="en-US" sz="1600" b="1" dirty="0"/>
              <a:t>Key</a:t>
            </a:r>
            <a:r>
              <a:rPr lang="en-US" sz="1600" dirty="0"/>
              <a:t>:	need to consider future consequences of an action!</a:t>
            </a:r>
          </a:p>
        </p:txBody>
      </p:sp>
    </p:spTree>
    <p:extLst>
      <p:ext uri="{BB962C8B-B14F-4D97-AF65-F5344CB8AC3E}">
        <p14:creationId xmlns:p14="http://schemas.microsoft.com/office/powerpoint/2010/main" val="880373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22B015-6B07-20CC-8BEF-47D5C38F6E66}"/>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1E7F2389-01EA-5AFC-0E67-E233659A926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
        <p:nvSpPr>
          <p:cNvPr id="6" name="Title 1">
            <a:extLst>
              <a:ext uri="{FF2B5EF4-FFF2-40B4-BE49-F238E27FC236}">
                <a16:creationId xmlns:a16="http://schemas.microsoft.com/office/drawing/2014/main" id="{31BADE03-0DD8-BB80-E221-0BB80AC2EF56}"/>
              </a:ext>
            </a:extLst>
          </p:cNvPr>
          <p:cNvSpPr txBox="1">
            <a:spLocks/>
          </p:cNvSpPr>
          <p:nvPr/>
        </p:nvSpPr>
        <p:spPr>
          <a:xfrm>
            <a:off x="349250" y="330199"/>
            <a:ext cx="7886700" cy="615156"/>
          </a:xfrm>
          <a:prstGeom prst="rect">
            <a:avLst/>
          </a:prstGeom>
        </p:spPr>
        <p:txBody>
          <a:bodyPr/>
          <a:lstStyle>
            <a:lvl1pPr algn="l" defTabSz="6858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pc="-54" dirty="0"/>
              <a:t>Beyond</a:t>
            </a:r>
            <a:r>
              <a:rPr lang="en-US" spc="-175" dirty="0"/>
              <a:t> </a:t>
            </a:r>
            <a:r>
              <a:rPr lang="en-US" spc="-252" dirty="0"/>
              <a:t>reflex</a:t>
            </a:r>
            <a:endParaRPr lang="en-US" dirty="0"/>
          </a:p>
        </p:txBody>
      </p:sp>
      <p:sp>
        <p:nvSpPr>
          <p:cNvPr id="12" name="TextBox 11">
            <a:extLst>
              <a:ext uri="{FF2B5EF4-FFF2-40B4-BE49-F238E27FC236}">
                <a16:creationId xmlns:a16="http://schemas.microsoft.com/office/drawing/2014/main" id="{FFE96F2F-82D4-3E5C-3835-33279F41567D}"/>
              </a:ext>
            </a:extLst>
          </p:cNvPr>
          <p:cNvSpPr txBox="1"/>
          <p:nvPr/>
        </p:nvSpPr>
        <p:spPr>
          <a:xfrm>
            <a:off x="628650" y="995748"/>
            <a:ext cx="8007350" cy="7402668"/>
          </a:xfrm>
          <a:prstGeom prst="rect">
            <a:avLst/>
          </a:prstGeom>
          <a:noFill/>
        </p:spPr>
        <p:txBody>
          <a:bodyPr wrap="square" rtlCol="0">
            <a:spAutoFit/>
          </a:bodyPr>
          <a:lstStyle/>
          <a:p>
            <a:pPr marL="197721" marR="4572" indent="-186863">
              <a:lnSpc>
                <a:spcPct val="102000"/>
              </a:lnSpc>
              <a:spcBef>
                <a:spcPts val="81"/>
              </a:spcBef>
              <a:buFont typeface="Meiryo UI"/>
              <a:buChar char="•"/>
              <a:tabLst>
                <a:tab pos="197721" algn="l"/>
              </a:tabLst>
            </a:pPr>
            <a:r>
              <a:rPr lang="en-US" dirty="0"/>
              <a:t>Last week, we finished our tour of machine learning of reflex-based models (e.g., linear predictors and neural networks) that output either a +1 or −1 (for binary classification) or a real number (for regression).</a:t>
            </a:r>
          </a:p>
          <a:p>
            <a:pPr marL="197721" marR="6286" indent="-186863">
              <a:lnSpc>
                <a:spcPct val="102000"/>
              </a:lnSpc>
              <a:spcBef>
                <a:spcPts val="76"/>
              </a:spcBef>
              <a:buFont typeface="Meiryo UI"/>
              <a:buChar char="•"/>
              <a:tabLst>
                <a:tab pos="197721" algn="l"/>
              </a:tabLst>
            </a:pPr>
            <a:r>
              <a:rPr lang="en-US" dirty="0"/>
              <a:t>While reflex-based models were appropriate for some applications such as sentiment classification or spam filtering, the applications we will look at today, such as solving puzzles, demand more.</a:t>
            </a:r>
          </a:p>
          <a:p>
            <a:pPr marL="197721" marR="5714" indent="-186863">
              <a:lnSpc>
                <a:spcPts val="1764"/>
              </a:lnSpc>
              <a:spcBef>
                <a:spcPts val="59"/>
              </a:spcBef>
              <a:buFont typeface="Meiryo UI"/>
              <a:buChar char="•"/>
              <a:tabLst>
                <a:tab pos="197721" algn="l"/>
              </a:tabLst>
            </a:pPr>
            <a:r>
              <a:rPr lang="en-US" dirty="0"/>
              <a:t>To tackle these new problems, we will introduce search problems, our first instance of a state-based model.</a:t>
            </a:r>
          </a:p>
          <a:p>
            <a:pPr marL="198863" indent="-187434">
              <a:lnSpc>
                <a:spcPts val="1404"/>
              </a:lnSpc>
              <a:buFont typeface="Meiryo UI"/>
              <a:buChar char="•"/>
              <a:tabLst>
                <a:tab pos="198863" algn="l"/>
              </a:tabLst>
            </a:pPr>
            <a:r>
              <a:rPr lang="en-US" dirty="0"/>
              <a:t>In a search problem, in a sense, we are still building a predictor f which takes an input x, but f will now</a:t>
            </a:r>
          </a:p>
          <a:p>
            <a:pPr marL="197721" marR="6286" algn="just">
              <a:lnSpc>
                <a:spcPct val="102000"/>
              </a:lnSpc>
            </a:pPr>
            <a:r>
              <a:rPr lang="en-US" dirty="0"/>
              <a:t>return an entire action sequence, not just a single action. Of course you should object: can’t I just apply a reflex model iteratively to generate a sequence? While that is true, the search problems that we’re trying to solve importantly require reasoning about the consequences of the entire action sequence, and cannot be tackled by myopically predicting one action at a time.</a:t>
            </a:r>
          </a:p>
          <a:p>
            <a:pPr marL="197721" marR="4572" indent="-186863" algn="just">
              <a:lnSpc>
                <a:spcPts val="1764"/>
              </a:lnSpc>
              <a:spcBef>
                <a:spcPts val="59"/>
              </a:spcBef>
              <a:buFont typeface="Meiryo UI"/>
              <a:buChar char="•"/>
              <a:tabLst>
                <a:tab pos="197721" algn="l"/>
              </a:tabLst>
            </a:pPr>
            <a:r>
              <a:rPr lang="en-US" dirty="0"/>
              <a:t>Tangent: Of course, saying ”cannot” is a bit strong, since sometimes a search problem can be solved by a reflex-based model. You could have a massive lookup table that told you what the best action was for any given situation. It is interesting to think of this as a time/memory tradeoff where reflex-based models are performing an implicit kind of caching. Going on a further tangent, one can even imagine compiling a state-based model into a reflex-based model; if you’re walking around Stanford for the first time, you might have to really plan things out, but eventually it kind of becomes reflex.</a:t>
            </a:r>
          </a:p>
          <a:p>
            <a:pPr marL="198863" indent="-187434" algn="just">
              <a:lnSpc>
                <a:spcPts val="1687"/>
              </a:lnSpc>
              <a:buFont typeface="Meiryo UI"/>
              <a:buChar char="•"/>
              <a:tabLst>
                <a:tab pos="198863" algn="l"/>
              </a:tabLst>
            </a:pPr>
            <a:r>
              <a:rPr lang="en-US" dirty="0"/>
              <a:t>We have looked at many real-world examples of this paradigm. For each example, the key is to decompose</a:t>
            </a:r>
          </a:p>
          <a:p>
            <a:pPr marL="197721" marR="5714" algn="just">
              <a:lnSpc>
                <a:spcPct val="102000"/>
              </a:lnSpc>
            </a:pPr>
            <a:r>
              <a:rPr lang="en-US" dirty="0"/>
              <a:t>the output solution into a sequence of primitive actions. In addition, we need to think about how to evaluate different possible outputs.</a:t>
            </a:r>
          </a:p>
        </p:txBody>
      </p:sp>
    </p:spTree>
    <p:extLst>
      <p:ext uri="{BB962C8B-B14F-4D97-AF65-F5344CB8AC3E}">
        <p14:creationId xmlns:p14="http://schemas.microsoft.com/office/powerpoint/2010/main" val="2387734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7BABB4-6F67-D2F0-9B67-5EC4AEC6F08E}"/>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25899374-31A7-0011-431C-90D26A40C8E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5" name="Picture 4">
            <a:extLst>
              <a:ext uri="{FF2B5EF4-FFF2-40B4-BE49-F238E27FC236}">
                <a16:creationId xmlns:a16="http://schemas.microsoft.com/office/drawing/2014/main" id="{B85816C5-0233-D2E5-1D99-D407A343D977}"/>
              </a:ext>
            </a:extLst>
          </p:cNvPr>
          <p:cNvPicPr>
            <a:picLocks noChangeAspect="1"/>
          </p:cNvPicPr>
          <p:nvPr/>
        </p:nvPicPr>
        <p:blipFill>
          <a:blip r:embed="rId3"/>
          <a:stretch>
            <a:fillRect/>
          </a:stretch>
        </p:blipFill>
        <p:spPr>
          <a:xfrm>
            <a:off x="276004" y="365011"/>
            <a:ext cx="8591992" cy="4413477"/>
          </a:xfrm>
          <a:prstGeom prst="rect">
            <a:avLst/>
          </a:prstGeom>
        </p:spPr>
      </p:pic>
    </p:spTree>
    <p:extLst>
      <p:ext uri="{BB962C8B-B14F-4D97-AF65-F5344CB8AC3E}">
        <p14:creationId xmlns:p14="http://schemas.microsoft.com/office/powerpoint/2010/main" val="28858468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5DF946-CD9C-EDDF-AFAA-E72D43CC4021}"/>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FE7CAD94-7C70-5EC9-736A-3466A829D52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5" name="Picture 4">
            <a:extLst>
              <a:ext uri="{FF2B5EF4-FFF2-40B4-BE49-F238E27FC236}">
                <a16:creationId xmlns:a16="http://schemas.microsoft.com/office/drawing/2014/main" id="{95583985-CBB6-C28A-E167-9ACB9DB7CE01}"/>
              </a:ext>
            </a:extLst>
          </p:cNvPr>
          <p:cNvPicPr>
            <a:picLocks noChangeAspect="1"/>
          </p:cNvPicPr>
          <p:nvPr/>
        </p:nvPicPr>
        <p:blipFill>
          <a:blip r:embed="rId3"/>
          <a:stretch>
            <a:fillRect/>
          </a:stretch>
        </p:blipFill>
        <p:spPr>
          <a:xfrm>
            <a:off x="1536544" y="431690"/>
            <a:ext cx="6560052" cy="4624974"/>
          </a:xfrm>
          <a:prstGeom prst="rect">
            <a:avLst/>
          </a:prstGeom>
        </p:spPr>
      </p:pic>
    </p:spTree>
    <p:extLst>
      <p:ext uri="{BB962C8B-B14F-4D97-AF65-F5344CB8AC3E}">
        <p14:creationId xmlns:p14="http://schemas.microsoft.com/office/powerpoint/2010/main" val="1259464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C31330-7C76-B6AC-6576-4D16C72416D3}"/>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D7EE14EC-D735-248E-5BE8-6DEA121EC5E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5" name="Picture 4">
            <a:extLst>
              <a:ext uri="{FF2B5EF4-FFF2-40B4-BE49-F238E27FC236}">
                <a16:creationId xmlns:a16="http://schemas.microsoft.com/office/drawing/2014/main" id="{91C80550-6D6F-8022-E70D-64B6E7D099DC}"/>
              </a:ext>
            </a:extLst>
          </p:cNvPr>
          <p:cNvPicPr>
            <a:picLocks noChangeAspect="1"/>
          </p:cNvPicPr>
          <p:nvPr/>
        </p:nvPicPr>
        <p:blipFill>
          <a:blip r:embed="rId2"/>
          <a:stretch>
            <a:fillRect/>
          </a:stretch>
        </p:blipFill>
        <p:spPr>
          <a:xfrm>
            <a:off x="1720703" y="1625551"/>
            <a:ext cx="5702593" cy="1892397"/>
          </a:xfrm>
          <a:prstGeom prst="rect">
            <a:avLst/>
          </a:prstGeom>
        </p:spPr>
      </p:pic>
    </p:spTree>
    <p:extLst>
      <p:ext uri="{BB962C8B-B14F-4D97-AF65-F5344CB8AC3E}">
        <p14:creationId xmlns:p14="http://schemas.microsoft.com/office/powerpoint/2010/main" val="4074555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Freeform: Shape 74">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Freeform: Shape 80">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Isosceles Triangle 8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48" name="Picture 4" descr="3,045 BEST Bismillah IMAGES, STOCK PHOTOS &amp;amp; VECTORS | Adobe Stock">
            <a:extLst>
              <a:ext uri="{FF2B5EF4-FFF2-40B4-BE49-F238E27FC236}">
                <a16:creationId xmlns:a16="http://schemas.microsoft.com/office/drawing/2014/main" id="{5CDCCF2E-F4A9-411C-87C1-4E3CCFFBC15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82600" y="1549400"/>
            <a:ext cx="8178799" cy="204469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5" name="Isosceles Triangle 84">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ate Placeholder 1">
            <a:extLst>
              <a:ext uri="{FF2B5EF4-FFF2-40B4-BE49-F238E27FC236}">
                <a16:creationId xmlns:a16="http://schemas.microsoft.com/office/drawing/2014/main" id="{7FE12DB4-9603-8407-F8F4-428733D00D7E}"/>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188B24F1-5FE9-FFC5-30B3-9103302FAE1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spTree>
    <p:extLst>
      <p:ext uri="{BB962C8B-B14F-4D97-AF65-F5344CB8AC3E}">
        <p14:creationId xmlns:p14="http://schemas.microsoft.com/office/powerpoint/2010/main" val="35126909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CAA7FC-5CDD-AF35-AF45-E67C83AE21E3}"/>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6C677AB1-4915-5DDA-E2E0-CA1EE5D37C3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5" name="Picture 4">
            <a:extLst>
              <a:ext uri="{FF2B5EF4-FFF2-40B4-BE49-F238E27FC236}">
                <a16:creationId xmlns:a16="http://schemas.microsoft.com/office/drawing/2014/main" id="{07C7EE08-B82E-7958-C399-6A07C2A1DF06}"/>
              </a:ext>
            </a:extLst>
          </p:cNvPr>
          <p:cNvPicPr>
            <a:picLocks noChangeAspect="1"/>
          </p:cNvPicPr>
          <p:nvPr/>
        </p:nvPicPr>
        <p:blipFill>
          <a:blip r:embed="rId2"/>
          <a:stretch>
            <a:fillRect/>
          </a:stretch>
        </p:blipFill>
        <p:spPr>
          <a:xfrm>
            <a:off x="1596872" y="530120"/>
            <a:ext cx="5950256" cy="4083260"/>
          </a:xfrm>
          <a:prstGeom prst="rect">
            <a:avLst/>
          </a:prstGeom>
        </p:spPr>
      </p:pic>
    </p:spTree>
    <p:extLst>
      <p:ext uri="{BB962C8B-B14F-4D97-AF65-F5344CB8AC3E}">
        <p14:creationId xmlns:p14="http://schemas.microsoft.com/office/powerpoint/2010/main" val="35147805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E0F092-206B-BBBF-AB81-617BC73B4919}"/>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E571FC4B-16C6-6E8D-2E33-BAB7088B10C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5" name="Picture 4">
            <a:extLst>
              <a:ext uri="{FF2B5EF4-FFF2-40B4-BE49-F238E27FC236}">
                <a16:creationId xmlns:a16="http://schemas.microsoft.com/office/drawing/2014/main" id="{C72F10BD-6E54-96DB-D1C3-76750D94C2D6}"/>
              </a:ext>
            </a:extLst>
          </p:cNvPr>
          <p:cNvPicPr>
            <a:picLocks noChangeAspect="1"/>
          </p:cNvPicPr>
          <p:nvPr/>
        </p:nvPicPr>
        <p:blipFill>
          <a:blip r:embed="rId3"/>
          <a:stretch>
            <a:fillRect/>
          </a:stretch>
        </p:blipFill>
        <p:spPr>
          <a:xfrm>
            <a:off x="1612748" y="526945"/>
            <a:ext cx="5918504" cy="4089610"/>
          </a:xfrm>
          <a:prstGeom prst="rect">
            <a:avLst/>
          </a:prstGeom>
        </p:spPr>
      </p:pic>
    </p:spTree>
    <p:extLst>
      <p:ext uri="{BB962C8B-B14F-4D97-AF65-F5344CB8AC3E}">
        <p14:creationId xmlns:p14="http://schemas.microsoft.com/office/powerpoint/2010/main" val="35385025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DD909D-1285-20D2-E277-0FD55F8D3D0A}"/>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D579BAAD-DC4A-F6F9-309F-0DF6300A067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5" name="Picture 4">
            <a:extLst>
              <a:ext uri="{FF2B5EF4-FFF2-40B4-BE49-F238E27FC236}">
                <a16:creationId xmlns:a16="http://schemas.microsoft.com/office/drawing/2014/main" id="{3C932CCD-7D06-9BA0-9054-D056EB3C8305}"/>
              </a:ext>
            </a:extLst>
          </p:cNvPr>
          <p:cNvPicPr>
            <a:picLocks noChangeAspect="1"/>
          </p:cNvPicPr>
          <p:nvPr/>
        </p:nvPicPr>
        <p:blipFill>
          <a:blip r:embed="rId3"/>
          <a:stretch>
            <a:fillRect/>
          </a:stretch>
        </p:blipFill>
        <p:spPr>
          <a:xfrm>
            <a:off x="1695302" y="574572"/>
            <a:ext cx="5753396" cy="3994355"/>
          </a:xfrm>
          <a:prstGeom prst="rect">
            <a:avLst/>
          </a:prstGeom>
        </p:spPr>
      </p:pic>
    </p:spTree>
    <p:extLst>
      <p:ext uri="{BB962C8B-B14F-4D97-AF65-F5344CB8AC3E}">
        <p14:creationId xmlns:p14="http://schemas.microsoft.com/office/powerpoint/2010/main" val="2153461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C2B8C0-A9BF-852F-A754-7335A5F4CC52}"/>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ADCD140D-82EE-8036-6C9B-DB330D34CA1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pic>
        <p:nvPicPr>
          <p:cNvPr id="5" name="Picture 4">
            <a:extLst>
              <a:ext uri="{FF2B5EF4-FFF2-40B4-BE49-F238E27FC236}">
                <a16:creationId xmlns:a16="http://schemas.microsoft.com/office/drawing/2014/main" id="{5B803EAB-6B83-B209-4234-16D4A2445F79}"/>
              </a:ext>
            </a:extLst>
          </p:cNvPr>
          <p:cNvPicPr>
            <a:picLocks noChangeAspect="1"/>
          </p:cNvPicPr>
          <p:nvPr/>
        </p:nvPicPr>
        <p:blipFill>
          <a:blip r:embed="rId2"/>
          <a:stretch>
            <a:fillRect/>
          </a:stretch>
        </p:blipFill>
        <p:spPr>
          <a:xfrm>
            <a:off x="1615923" y="520594"/>
            <a:ext cx="5912154" cy="4102311"/>
          </a:xfrm>
          <a:prstGeom prst="rect">
            <a:avLst/>
          </a:prstGeom>
        </p:spPr>
      </p:pic>
    </p:spTree>
    <p:extLst>
      <p:ext uri="{BB962C8B-B14F-4D97-AF65-F5344CB8AC3E}">
        <p14:creationId xmlns:p14="http://schemas.microsoft.com/office/powerpoint/2010/main" val="36466956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D93318-EBF6-4F98-F24E-9C823ADD84BF}"/>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3F45B3C0-8907-63CD-B0C9-4FBB19DD174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5" name="Picture 4">
            <a:extLst>
              <a:ext uri="{FF2B5EF4-FFF2-40B4-BE49-F238E27FC236}">
                <a16:creationId xmlns:a16="http://schemas.microsoft.com/office/drawing/2014/main" id="{77BEE7CF-4582-9655-691C-FCB4F7C3F532}"/>
              </a:ext>
            </a:extLst>
          </p:cNvPr>
          <p:cNvPicPr>
            <a:picLocks noChangeAspect="1"/>
          </p:cNvPicPr>
          <p:nvPr/>
        </p:nvPicPr>
        <p:blipFill>
          <a:blip r:embed="rId2"/>
          <a:stretch>
            <a:fillRect/>
          </a:stretch>
        </p:blipFill>
        <p:spPr>
          <a:xfrm>
            <a:off x="380784" y="755556"/>
            <a:ext cx="8382431" cy="3632387"/>
          </a:xfrm>
          <a:prstGeom prst="rect">
            <a:avLst/>
          </a:prstGeom>
        </p:spPr>
      </p:pic>
    </p:spTree>
    <p:extLst>
      <p:ext uri="{BB962C8B-B14F-4D97-AF65-F5344CB8AC3E}">
        <p14:creationId xmlns:p14="http://schemas.microsoft.com/office/powerpoint/2010/main" val="3747121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095514-8929-6348-BC81-E0B8E3998F11}"/>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93E2EC55-57B8-4585-51FA-68FC657B8A9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5" name="Picture 4">
            <a:extLst>
              <a:ext uri="{FF2B5EF4-FFF2-40B4-BE49-F238E27FC236}">
                <a16:creationId xmlns:a16="http://schemas.microsoft.com/office/drawing/2014/main" id="{EBEE31CC-3676-AD57-940B-AE1F384ACF8E}"/>
              </a:ext>
            </a:extLst>
          </p:cNvPr>
          <p:cNvPicPr>
            <a:picLocks noChangeAspect="1"/>
          </p:cNvPicPr>
          <p:nvPr/>
        </p:nvPicPr>
        <p:blipFill>
          <a:blip r:embed="rId2"/>
          <a:stretch>
            <a:fillRect/>
          </a:stretch>
        </p:blipFill>
        <p:spPr>
          <a:xfrm>
            <a:off x="355383" y="530120"/>
            <a:ext cx="8433233" cy="4083260"/>
          </a:xfrm>
          <a:prstGeom prst="rect">
            <a:avLst/>
          </a:prstGeom>
        </p:spPr>
      </p:pic>
    </p:spTree>
    <p:extLst>
      <p:ext uri="{BB962C8B-B14F-4D97-AF65-F5344CB8AC3E}">
        <p14:creationId xmlns:p14="http://schemas.microsoft.com/office/powerpoint/2010/main" val="3649571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22B015-6B07-20CC-8BEF-47D5C38F6E66}"/>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1E7F2389-01EA-5AFC-0E67-E233659A926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
        <p:nvSpPr>
          <p:cNvPr id="6" name="Title 1">
            <a:extLst>
              <a:ext uri="{FF2B5EF4-FFF2-40B4-BE49-F238E27FC236}">
                <a16:creationId xmlns:a16="http://schemas.microsoft.com/office/drawing/2014/main" id="{31BADE03-0DD8-BB80-E221-0BB80AC2EF56}"/>
              </a:ext>
            </a:extLst>
          </p:cNvPr>
          <p:cNvSpPr txBox="1">
            <a:spLocks/>
          </p:cNvSpPr>
          <p:nvPr/>
        </p:nvSpPr>
        <p:spPr>
          <a:xfrm>
            <a:off x="349250" y="376237"/>
            <a:ext cx="7886700" cy="615156"/>
          </a:xfrm>
          <a:prstGeom prst="rect">
            <a:avLst/>
          </a:prstGeom>
        </p:spPr>
        <p:txBody>
          <a:bodyPr/>
          <a:lstStyle>
            <a:lvl1pPr algn="l" defTabSz="6858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pc="-81" dirty="0"/>
              <a:t>Roadmap</a:t>
            </a:r>
            <a:endParaRPr lang="en-US" dirty="0"/>
          </a:p>
        </p:txBody>
      </p:sp>
      <p:graphicFrame>
        <p:nvGraphicFramePr>
          <p:cNvPr id="18" name="Diagram 17">
            <a:extLst>
              <a:ext uri="{FF2B5EF4-FFF2-40B4-BE49-F238E27FC236}">
                <a16:creationId xmlns:a16="http://schemas.microsoft.com/office/drawing/2014/main" id="{EAB99474-EDE6-BFD4-CD63-3C007DDD1D30}"/>
              </a:ext>
            </a:extLst>
          </p:cNvPr>
          <p:cNvGraphicFramePr/>
          <p:nvPr>
            <p:extLst>
              <p:ext uri="{D42A27DB-BD31-4B8C-83A1-F6EECF244321}">
                <p14:modId xmlns:p14="http://schemas.microsoft.com/office/powerpoint/2010/main" val="2409081674"/>
              </p:ext>
            </p:extLst>
          </p:nvPr>
        </p:nvGraphicFramePr>
        <p:xfrm>
          <a:off x="711200" y="2110085"/>
          <a:ext cx="7416800" cy="9233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189126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22B015-6B07-20CC-8BEF-47D5C38F6E66}"/>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1E7F2389-01EA-5AFC-0E67-E233659A926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
        <p:nvSpPr>
          <p:cNvPr id="6" name="Title 1">
            <a:extLst>
              <a:ext uri="{FF2B5EF4-FFF2-40B4-BE49-F238E27FC236}">
                <a16:creationId xmlns:a16="http://schemas.microsoft.com/office/drawing/2014/main" id="{31BADE03-0DD8-BB80-E221-0BB80AC2EF56}"/>
              </a:ext>
            </a:extLst>
          </p:cNvPr>
          <p:cNvSpPr txBox="1">
            <a:spLocks/>
          </p:cNvSpPr>
          <p:nvPr/>
        </p:nvSpPr>
        <p:spPr>
          <a:xfrm>
            <a:off x="349250" y="376237"/>
            <a:ext cx="4222750" cy="615156"/>
          </a:xfrm>
          <a:prstGeom prst="rect">
            <a:avLst/>
          </a:prstGeom>
        </p:spPr>
        <p:txBody>
          <a:bodyPr/>
          <a:lstStyle>
            <a:lvl1pPr algn="l" defTabSz="685800" rtl="0" eaLnBrk="1" latinLnBrk="0" hangingPunct="1">
              <a:lnSpc>
                <a:spcPct val="90000"/>
              </a:lnSpc>
              <a:spcBef>
                <a:spcPct val="0"/>
              </a:spcBef>
              <a:buNone/>
              <a:defRPr sz="2400" b="1" kern="1200">
                <a:solidFill>
                  <a:schemeClr val="tx1"/>
                </a:solidFill>
                <a:latin typeface="+mj-lt"/>
                <a:ea typeface="+mj-ea"/>
                <a:cs typeface="+mj-cs"/>
              </a:defRPr>
            </a:lvl1pPr>
          </a:lstStyle>
          <a:p>
            <a:r>
              <a:rPr lang="en-US" dirty="0"/>
              <a:t>Boat Crossing</a:t>
            </a:r>
            <a:r>
              <a:rPr lang="en-US" spc="-81" dirty="0"/>
              <a:t> Problem</a:t>
            </a:r>
            <a:endParaRPr lang="en-US" dirty="0"/>
          </a:p>
        </p:txBody>
      </p:sp>
      <p:pic>
        <p:nvPicPr>
          <p:cNvPr id="19" name="object 2">
            <a:extLst>
              <a:ext uri="{FF2B5EF4-FFF2-40B4-BE49-F238E27FC236}">
                <a16:creationId xmlns:a16="http://schemas.microsoft.com/office/drawing/2014/main" id="{ADF6E71A-807F-6193-7C88-710210A1008E}"/>
              </a:ext>
            </a:extLst>
          </p:cNvPr>
          <p:cNvPicPr/>
          <p:nvPr/>
        </p:nvPicPr>
        <p:blipFill>
          <a:blip r:embed="rId2" cstate="print"/>
          <a:stretch>
            <a:fillRect/>
          </a:stretch>
        </p:blipFill>
        <p:spPr>
          <a:xfrm>
            <a:off x="5511663" y="132108"/>
            <a:ext cx="2294392" cy="2294392"/>
          </a:xfrm>
          <a:prstGeom prst="rect">
            <a:avLst/>
          </a:prstGeom>
        </p:spPr>
      </p:pic>
      <p:sp>
        <p:nvSpPr>
          <p:cNvPr id="22" name="TextBox 21">
            <a:extLst>
              <a:ext uri="{FF2B5EF4-FFF2-40B4-BE49-F238E27FC236}">
                <a16:creationId xmlns:a16="http://schemas.microsoft.com/office/drawing/2014/main" id="{064D2BD4-8D03-5048-F444-C4A82B9BD34D}"/>
              </a:ext>
            </a:extLst>
          </p:cNvPr>
          <p:cNvSpPr txBox="1"/>
          <p:nvPr/>
        </p:nvSpPr>
        <p:spPr>
          <a:xfrm>
            <a:off x="7797800" y="622061"/>
            <a:ext cx="952500" cy="369332"/>
          </a:xfrm>
          <a:prstGeom prst="rect">
            <a:avLst/>
          </a:prstGeom>
          <a:noFill/>
        </p:spPr>
        <p:txBody>
          <a:bodyPr wrap="square" rtlCol="0">
            <a:spAutoFit/>
          </a:bodyPr>
          <a:lstStyle/>
          <a:p>
            <a:r>
              <a:rPr lang="en-US" b="1" dirty="0">
                <a:solidFill>
                  <a:srgbClr val="C00000"/>
                </a:solidFill>
              </a:rPr>
              <a:t>F</a:t>
            </a:r>
            <a:r>
              <a:rPr lang="en-US" dirty="0"/>
              <a:t>armer</a:t>
            </a:r>
          </a:p>
        </p:txBody>
      </p:sp>
      <p:sp>
        <p:nvSpPr>
          <p:cNvPr id="28" name="TextBox 27">
            <a:extLst>
              <a:ext uri="{FF2B5EF4-FFF2-40B4-BE49-F238E27FC236}">
                <a16:creationId xmlns:a16="http://schemas.microsoft.com/office/drawing/2014/main" id="{CBE38F22-85AB-C2D0-BBCE-152D3CC0F211}"/>
              </a:ext>
            </a:extLst>
          </p:cNvPr>
          <p:cNvSpPr txBox="1"/>
          <p:nvPr/>
        </p:nvSpPr>
        <p:spPr>
          <a:xfrm>
            <a:off x="7797800" y="1014412"/>
            <a:ext cx="1143000" cy="369332"/>
          </a:xfrm>
          <a:prstGeom prst="rect">
            <a:avLst/>
          </a:prstGeom>
          <a:noFill/>
        </p:spPr>
        <p:txBody>
          <a:bodyPr wrap="square" rtlCol="0">
            <a:spAutoFit/>
          </a:bodyPr>
          <a:lstStyle/>
          <a:p>
            <a:r>
              <a:rPr lang="en-US" b="1" dirty="0">
                <a:solidFill>
                  <a:schemeClr val="accent6"/>
                </a:solidFill>
              </a:rPr>
              <a:t>C</a:t>
            </a:r>
            <a:r>
              <a:rPr lang="en-US" dirty="0"/>
              <a:t>abbage</a:t>
            </a:r>
          </a:p>
        </p:txBody>
      </p:sp>
      <p:sp>
        <p:nvSpPr>
          <p:cNvPr id="29" name="TextBox 28">
            <a:extLst>
              <a:ext uri="{FF2B5EF4-FFF2-40B4-BE49-F238E27FC236}">
                <a16:creationId xmlns:a16="http://schemas.microsoft.com/office/drawing/2014/main" id="{2F005703-1148-7054-414D-D9F16C3B4C29}"/>
              </a:ext>
            </a:extLst>
          </p:cNvPr>
          <p:cNvSpPr txBox="1"/>
          <p:nvPr/>
        </p:nvSpPr>
        <p:spPr>
          <a:xfrm>
            <a:off x="7797800" y="1406763"/>
            <a:ext cx="723900" cy="369332"/>
          </a:xfrm>
          <a:prstGeom prst="rect">
            <a:avLst/>
          </a:prstGeom>
          <a:noFill/>
        </p:spPr>
        <p:txBody>
          <a:bodyPr wrap="square" rtlCol="0">
            <a:spAutoFit/>
          </a:bodyPr>
          <a:lstStyle/>
          <a:p>
            <a:r>
              <a:rPr lang="en-US" b="1" dirty="0">
                <a:solidFill>
                  <a:schemeClr val="accent2">
                    <a:lumMod val="75000"/>
                  </a:schemeClr>
                </a:solidFill>
              </a:rPr>
              <a:t>G</a:t>
            </a:r>
            <a:r>
              <a:rPr lang="en-US" dirty="0"/>
              <a:t>oat</a:t>
            </a:r>
          </a:p>
        </p:txBody>
      </p:sp>
      <p:sp>
        <p:nvSpPr>
          <p:cNvPr id="30" name="TextBox 29">
            <a:extLst>
              <a:ext uri="{FF2B5EF4-FFF2-40B4-BE49-F238E27FC236}">
                <a16:creationId xmlns:a16="http://schemas.microsoft.com/office/drawing/2014/main" id="{EBC90609-7CBA-462E-0BC6-56893D3745E4}"/>
              </a:ext>
            </a:extLst>
          </p:cNvPr>
          <p:cNvSpPr txBox="1"/>
          <p:nvPr/>
        </p:nvSpPr>
        <p:spPr>
          <a:xfrm>
            <a:off x="7797800" y="1799114"/>
            <a:ext cx="723900" cy="369332"/>
          </a:xfrm>
          <a:prstGeom prst="rect">
            <a:avLst/>
          </a:prstGeom>
          <a:noFill/>
        </p:spPr>
        <p:txBody>
          <a:bodyPr wrap="square" rtlCol="0">
            <a:spAutoFit/>
          </a:bodyPr>
          <a:lstStyle/>
          <a:p>
            <a:r>
              <a:rPr lang="en-US" b="1" dirty="0">
                <a:solidFill>
                  <a:schemeClr val="tx2"/>
                </a:solidFill>
              </a:rPr>
              <a:t>W</a:t>
            </a:r>
            <a:r>
              <a:rPr lang="en-US" dirty="0"/>
              <a:t>olf</a:t>
            </a:r>
          </a:p>
        </p:txBody>
      </p:sp>
      <p:sp>
        <p:nvSpPr>
          <p:cNvPr id="32" name="TextBox 31">
            <a:extLst>
              <a:ext uri="{FF2B5EF4-FFF2-40B4-BE49-F238E27FC236}">
                <a16:creationId xmlns:a16="http://schemas.microsoft.com/office/drawing/2014/main" id="{8ECB89D2-6FC1-5AA7-E3E6-11A8CDF556AF}"/>
              </a:ext>
            </a:extLst>
          </p:cNvPr>
          <p:cNvSpPr txBox="1"/>
          <p:nvPr/>
        </p:nvSpPr>
        <p:spPr>
          <a:xfrm>
            <a:off x="393700" y="1221416"/>
            <a:ext cx="1263650" cy="369332"/>
          </a:xfrm>
          <a:prstGeom prst="rect">
            <a:avLst/>
          </a:prstGeom>
          <a:noFill/>
        </p:spPr>
        <p:txBody>
          <a:bodyPr wrap="square" rtlCol="0">
            <a:spAutoFit/>
          </a:bodyPr>
          <a:lstStyle/>
          <a:p>
            <a:r>
              <a:rPr lang="en-US" dirty="0"/>
              <a:t>Actions:</a:t>
            </a:r>
          </a:p>
        </p:txBody>
      </p:sp>
      <p:sp>
        <p:nvSpPr>
          <p:cNvPr id="33" name="object 8">
            <a:extLst>
              <a:ext uri="{FF2B5EF4-FFF2-40B4-BE49-F238E27FC236}">
                <a16:creationId xmlns:a16="http://schemas.microsoft.com/office/drawing/2014/main" id="{D70C0263-38CD-F4DB-D50D-FC88D908CCF2}"/>
              </a:ext>
            </a:extLst>
          </p:cNvPr>
          <p:cNvSpPr txBox="1"/>
          <p:nvPr/>
        </p:nvSpPr>
        <p:spPr>
          <a:xfrm>
            <a:off x="975926" y="1543284"/>
            <a:ext cx="798630" cy="2117696"/>
          </a:xfrm>
          <a:prstGeom prst="rect">
            <a:avLst/>
          </a:prstGeom>
        </p:spPr>
        <p:txBody>
          <a:bodyPr vert="horz" wrap="square" lIns="0" tIns="11430" rIns="0" bIns="0" rtlCol="0">
            <a:spAutoFit/>
          </a:bodyPr>
          <a:lstStyle/>
          <a:p>
            <a:pPr marL="12700" marR="5080">
              <a:lnSpc>
                <a:spcPct val="137800"/>
              </a:lnSpc>
              <a:spcBef>
                <a:spcPts val="90"/>
              </a:spcBef>
            </a:pPr>
            <a:r>
              <a:rPr lang="en-US" sz="1400" b="1" dirty="0">
                <a:solidFill>
                  <a:srgbClr val="C00000"/>
                </a:solidFill>
              </a:rPr>
              <a:t>Forward actions</a:t>
            </a:r>
          </a:p>
          <a:p>
            <a:pPr marL="12700" marR="5080">
              <a:lnSpc>
                <a:spcPct val="137800"/>
              </a:lnSpc>
              <a:spcBef>
                <a:spcPts val="90"/>
              </a:spcBef>
            </a:pPr>
            <a:r>
              <a:rPr b="1" dirty="0" err="1">
                <a:solidFill>
                  <a:srgbClr val="C00000"/>
                </a:solidFill>
              </a:rPr>
              <a:t>F</a:t>
            </a:r>
            <a:r>
              <a:rPr dirty="0" err="1"/>
              <a:t>d</a:t>
            </a:r>
            <a:r>
              <a:rPr dirty="0"/>
              <a:t>  </a:t>
            </a:r>
            <a:endParaRPr lang="en-US" dirty="0"/>
          </a:p>
          <a:p>
            <a:pPr marL="12700" marR="5080">
              <a:lnSpc>
                <a:spcPct val="137800"/>
              </a:lnSpc>
              <a:spcBef>
                <a:spcPts val="90"/>
              </a:spcBef>
            </a:pPr>
            <a:r>
              <a:rPr b="1" dirty="0" err="1">
                <a:solidFill>
                  <a:srgbClr val="C00000"/>
                </a:solidFill>
              </a:rPr>
              <a:t>F</a:t>
            </a:r>
            <a:r>
              <a:rPr b="1" dirty="0" err="1">
                <a:solidFill>
                  <a:schemeClr val="accent6"/>
                </a:solidFill>
              </a:rPr>
              <a:t>C</a:t>
            </a:r>
            <a:r>
              <a:rPr dirty="0" err="1"/>
              <a:t>d</a:t>
            </a:r>
            <a:r>
              <a:rPr dirty="0"/>
              <a:t>  </a:t>
            </a:r>
            <a:r>
              <a:rPr b="1" dirty="0">
                <a:solidFill>
                  <a:srgbClr val="C00000"/>
                </a:solidFill>
              </a:rPr>
              <a:t>F</a:t>
            </a:r>
            <a:r>
              <a:rPr b="1" dirty="0">
                <a:solidFill>
                  <a:schemeClr val="accent2">
                    <a:lumMod val="75000"/>
                  </a:schemeClr>
                </a:solidFill>
              </a:rPr>
              <a:t>G</a:t>
            </a:r>
            <a:r>
              <a:rPr dirty="0"/>
              <a:t>d  </a:t>
            </a:r>
            <a:r>
              <a:rPr b="1" dirty="0">
                <a:solidFill>
                  <a:srgbClr val="C00000"/>
                </a:solidFill>
              </a:rPr>
              <a:t>F</a:t>
            </a:r>
            <a:r>
              <a:rPr b="1" dirty="0">
                <a:solidFill>
                  <a:schemeClr val="tx2"/>
                </a:solidFill>
              </a:rPr>
              <a:t>W</a:t>
            </a:r>
            <a:r>
              <a:rPr dirty="0"/>
              <a:t>d</a:t>
            </a:r>
          </a:p>
        </p:txBody>
      </p:sp>
      <p:sp>
        <p:nvSpPr>
          <p:cNvPr id="34" name="object 9">
            <a:extLst>
              <a:ext uri="{FF2B5EF4-FFF2-40B4-BE49-F238E27FC236}">
                <a16:creationId xmlns:a16="http://schemas.microsoft.com/office/drawing/2014/main" id="{22381F32-D7F7-0F79-CE3E-54165E350925}"/>
              </a:ext>
            </a:extLst>
          </p:cNvPr>
          <p:cNvSpPr txBox="1"/>
          <p:nvPr/>
        </p:nvSpPr>
        <p:spPr>
          <a:xfrm>
            <a:off x="2257674" y="1535328"/>
            <a:ext cx="942726" cy="2130520"/>
          </a:xfrm>
          <a:prstGeom prst="rect">
            <a:avLst/>
          </a:prstGeom>
        </p:spPr>
        <p:txBody>
          <a:bodyPr vert="horz" wrap="square" lIns="0" tIns="11430" rIns="0" bIns="0" rtlCol="0">
            <a:spAutoFit/>
          </a:bodyPr>
          <a:lstStyle/>
          <a:p>
            <a:pPr marL="12700" marR="5080">
              <a:lnSpc>
                <a:spcPct val="137800"/>
              </a:lnSpc>
              <a:spcBef>
                <a:spcPts val="90"/>
              </a:spcBef>
            </a:pPr>
            <a:r>
              <a:rPr lang="en-US" sz="1400" b="1" dirty="0">
                <a:solidFill>
                  <a:srgbClr val="C00000"/>
                </a:solidFill>
              </a:rPr>
              <a:t>Backward Actions</a:t>
            </a:r>
          </a:p>
          <a:p>
            <a:pPr marL="12700" marR="5080">
              <a:lnSpc>
                <a:spcPct val="137800"/>
              </a:lnSpc>
              <a:spcBef>
                <a:spcPts val="90"/>
              </a:spcBef>
            </a:pPr>
            <a:r>
              <a:rPr b="1" dirty="0">
                <a:solidFill>
                  <a:srgbClr val="C00000"/>
                </a:solidFill>
              </a:rPr>
              <a:t>F</a:t>
            </a:r>
            <a:r>
              <a:rPr dirty="0"/>
              <a:t>a  </a:t>
            </a:r>
            <a:endParaRPr lang="en-US" dirty="0"/>
          </a:p>
          <a:p>
            <a:pPr marL="12700" marR="5080">
              <a:lnSpc>
                <a:spcPct val="137800"/>
              </a:lnSpc>
              <a:spcBef>
                <a:spcPts val="90"/>
              </a:spcBef>
            </a:pPr>
            <a:r>
              <a:rPr b="1" dirty="0" err="1">
                <a:solidFill>
                  <a:srgbClr val="C00000"/>
                </a:solidFill>
              </a:rPr>
              <a:t>F</a:t>
            </a:r>
            <a:r>
              <a:rPr b="1" dirty="0" err="1">
                <a:solidFill>
                  <a:schemeClr val="accent6"/>
                </a:solidFill>
              </a:rPr>
              <a:t>C</a:t>
            </a:r>
            <a:r>
              <a:rPr dirty="0" err="1"/>
              <a:t>a</a:t>
            </a:r>
            <a:r>
              <a:rPr dirty="0"/>
              <a:t>  </a:t>
            </a:r>
            <a:endParaRPr lang="en-US" dirty="0"/>
          </a:p>
          <a:p>
            <a:pPr marL="12700" marR="5080">
              <a:lnSpc>
                <a:spcPct val="137800"/>
              </a:lnSpc>
              <a:spcBef>
                <a:spcPts val="90"/>
              </a:spcBef>
            </a:pPr>
            <a:r>
              <a:rPr b="1" dirty="0" err="1">
                <a:solidFill>
                  <a:srgbClr val="C00000"/>
                </a:solidFill>
              </a:rPr>
              <a:t>F</a:t>
            </a:r>
            <a:r>
              <a:rPr b="1" dirty="0" err="1">
                <a:solidFill>
                  <a:schemeClr val="accent2">
                    <a:lumMod val="75000"/>
                  </a:schemeClr>
                </a:solidFill>
              </a:rPr>
              <a:t>G</a:t>
            </a:r>
            <a:r>
              <a:rPr dirty="0" err="1"/>
              <a:t>a</a:t>
            </a:r>
            <a:r>
              <a:rPr dirty="0"/>
              <a:t>  </a:t>
            </a:r>
            <a:r>
              <a:rPr b="1" dirty="0">
                <a:solidFill>
                  <a:srgbClr val="C00000"/>
                </a:solidFill>
              </a:rPr>
              <a:t>F</a:t>
            </a:r>
            <a:r>
              <a:rPr b="1" dirty="0">
                <a:solidFill>
                  <a:schemeClr val="tx2"/>
                </a:solidFill>
              </a:rPr>
              <a:t>W</a:t>
            </a:r>
            <a:r>
              <a:rPr dirty="0"/>
              <a:t>a</a:t>
            </a:r>
          </a:p>
        </p:txBody>
      </p:sp>
      <p:sp>
        <p:nvSpPr>
          <p:cNvPr id="35" name="TextBox 34">
            <a:extLst>
              <a:ext uri="{FF2B5EF4-FFF2-40B4-BE49-F238E27FC236}">
                <a16:creationId xmlns:a16="http://schemas.microsoft.com/office/drawing/2014/main" id="{AF6291D7-5C1C-0CFD-9C32-315D162F70EF}"/>
              </a:ext>
            </a:extLst>
          </p:cNvPr>
          <p:cNvSpPr txBox="1"/>
          <p:nvPr/>
        </p:nvSpPr>
        <p:spPr>
          <a:xfrm>
            <a:off x="393700" y="3922084"/>
            <a:ext cx="6420803" cy="369332"/>
          </a:xfrm>
          <a:prstGeom prst="rect">
            <a:avLst/>
          </a:prstGeom>
          <a:noFill/>
        </p:spPr>
        <p:txBody>
          <a:bodyPr wrap="square" rtlCol="0">
            <a:spAutoFit/>
          </a:bodyPr>
          <a:lstStyle/>
          <a:p>
            <a:r>
              <a:rPr lang="en-US" dirty="0"/>
              <a:t>Approach: build a search tree (”what if?”)</a:t>
            </a:r>
          </a:p>
        </p:txBody>
      </p:sp>
    </p:spTree>
    <p:extLst>
      <p:ext uri="{BB962C8B-B14F-4D97-AF65-F5344CB8AC3E}">
        <p14:creationId xmlns:p14="http://schemas.microsoft.com/office/powerpoint/2010/main" val="17704979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22B015-6B07-20CC-8BEF-47D5C38F6E66}"/>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1E7F2389-01EA-5AFC-0E67-E233659A926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
        <p:nvSpPr>
          <p:cNvPr id="6" name="Title 1">
            <a:extLst>
              <a:ext uri="{FF2B5EF4-FFF2-40B4-BE49-F238E27FC236}">
                <a16:creationId xmlns:a16="http://schemas.microsoft.com/office/drawing/2014/main" id="{31BADE03-0DD8-BB80-E221-0BB80AC2EF56}"/>
              </a:ext>
            </a:extLst>
          </p:cNvPr>
          <p:cNvSpPr txBox="1">
            <a:spLocks/>
          </p:cNvSpPr>
          <p:nvPr/>
        </p:nvSpPr>
        <p:spPr>
          <a:xfrm>
            <a:off x="349250" y="376237"/>
            <a:ext cx="4222750" cy="615156"/>
          </a:xfrm>
          <a:prstGeom prst="rect">
            <a:avLst/>
          </a:prstGeom>
        </p:spPr>
        <p:txBody>
          <a:bodyPr/>
          <a:lstStyle>
            <a:lvl1pPr algn="l" defTabSz="6858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pc="-81" dirty="0"/>
              <a:t>Farmer Crosses River Problem</a:t>
            </a:r>
            <a:endParaRPr lang="en-US" dirty="0"/>
          </a:p>
        </p:txBody>
      </p:sp>
      <p:sp>
        <p:nvSpPr>
          <p:cNvPr id="32" name="TextBox 31">
            <a:extLst>
              <a:ext uri="{FF2B5EF4-FFF2-40B4-BE49-F238E27FC236}">
                <a16:creationId xmlns:a16="http://schemas.microsoft.com/office/drawing/2014/main" id="{8ECB89D2-6FC1-5AA7-E3E6-11A8CDF556AF}"/>
              </a:ext>
            </a:extLst>
          </p:cNvPr>
          <p:cNvSpPr txBox="1"/>
          <p:nvPr/>
        </p:nvSpPr>
        <p:spPr>
          <a:xfrm>
            <a:off x="349250" y="991393"/>
            <a:ext cx="8121650" cy="1515800"/>
          </a:xfrm>
          <a:prstGeom prst="rect">
            <a:avLst/>
          </a:prstGeom>
          <a:noFill/>
        </p:spPr>
        <p:txBody>
          <a:bodyPr wrap="square" rtlCol="0">
            <a:spAutoFit/>
          </a:bodyPr>
          <a:lstStyle/>
          <a:p>
            <a:pPr marL="219710" marR="6350" indent="-207645" algn="just">
              <a:spcBef>
                <a:spcPts val="65"/>
              </a:spcBef>
              <a:buFont typeface="SimSun-ExtB"/>
              <a:buChar char="•"/>
              <a:tabLst>
                <a:tab pos="220345" algn="l"/>
              </a:tabLst>
            </a:pPr>
            <a:r>
              <a:rPr lang="en-US" dirty="0"/>
              <a:t>For this problem, we have eight possible actions, which will be denoted by a concise set of symbols. </a:t>
            </a:r>
          </a:p>
          <a:p>
            <a:pPr marL="219710" marR="6350" indent="-207645" algn="just">
              <a:spcBef>
                <a:spcPts val="65"/>
              </a:spcBef>
              <a:buFont typeface="SimSun-ExtB"/>
              <a:buChar char="•"/>
              <a:tabLst>
                <a:tab pos="220345" algn="l"/>
              </a:tabLst>
            </a:pPr>
            <a:r>
              <a:rPr lang="en-US" dirty="0"/>
              <a:t>For example, the action </a:t>
            </a:r>
          </a:p>
          <a:p>
            <a:pPr marL="755015" marR="6350" lvl="1" indent="-285750" algn="just">
              <a:spcBef>
                <a:spcPts val="65"/>
              </a:spcBef>
              <a:buFont typeface="Courier New" panose="02070309020205020404" pitchFamily="49" charset="0"/>
              <a:buChar char="o"/>
              <a:tabLst>
                <a:tab pos="220345" algn="l"/>
              </a:tabLst>
            </a:pPr>
            <a:r>
              <a:rPr lang="en-US" b="1" dirty="0">
                <a:solidFill>
                  <a:srgbClr val="C00000"/>
                </a:solidFill>
              </a:rPr>
              <a:t>F</a:t>
            </a:r>
            <a:r>
              <a:rPr lang="en-US" b="1" dirty="0">
                <a:solidFill>
                  <a:schemeClr val="accent2">
                    <a:lumMod val="75000"/>
                  </a:schemeClr>
                </a:solidFill>
              </a:rPr>
              <a:t>G</a:t>
            </a:r>
            <a:r>
              <a:rPr lang="en-US" dirty="0"/>
              <a:t>d means that the farmer will take the goat across to the right bank</a:t>
            </a:r>
          </a:p>
          <a:p>
            <a:pPr marL="755015" marR="6350" lvl="1" indent="-285750" algn="just">
              <a:spcBef>
                <a:spcPts val="65"/>
              </a:spcBef>
              <a:buFont typeface="Courier New" panose="02070309020205020404" pitchFamily="49" charset="0"/>
              <a:buChar char="o"/>
              <a:tabLst>
                <a:tab pos="220345" algn="l"/>
              </a:tabLst>
            </a:pPr>
            <a:r>
              <a:rPr lang="en-US" b="1" dirty="0">
                <a:solidFill>
                  <a:srgbClr val="C00000"/>
                </a:solidFill>
              </a:rPr>
              <a:t>F</a:t>
            </a:r>
            <a:r>
              <a:rPr lang="en-US" dirty="0"/>
              <a:t>a means that the farmer is coming back to the left bank alone.</a:t>
            </a:r>
          </a:p>
        </p:txBody>
      </p:sp>
    </p:spTree>
    <p:extLst>
      <p:ext uri="{BB962C8B-B14F-4D97-AF65-F5344CB8AC3E}">
        <p14:creationId xmlns:p14="http://schemas.microsoft.com/office/powerpoint/2010/main" val="40767885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87349" y="172110"/>
            <a:ext cx="573879" cy="220457"/>
          </a:xfrm>
          <a:prstGeom prst="rect">
            <a:avLst/>
          </a:prstGeom>
          <a:ln w="4768">
            <a:solidFill>
              <a:srgbClr val="000000"/>
            </a:solidFill>
          </a:ln>
        </p:spPr>
        <p:txBody>
          <a:bodyPr vert="horz" wrap="square" lIns="0" tIns="23126" rIns="0" bIns="0" rtlCol="0">
            <a:spAutoFit/>
          </a:bodyPr>
          <a:lstStyle/>
          <a:p>
            <a:pPr marL="15845">
              <a:spcBef>
                <a:spcPts val="182"/>
              </a:spcBef>
            </a:pPr>
            <a:r>
              <a:rPr sz="1281" spc="-88" dirty="0">
                <a:solidFill>
                  <a:srgbClr val="FF0000"/>
                </a:solidFill>
                <a:latin typeface="Trebuchet MS"/>
                <a:cs typeface="Trebuchet MS"/>
              </a:rPr>
              <a:t>F</a:t>
            </a:r>
            <a:r>
              <a:rPr sz="1281" spc="-88" dirty="0">
                <a:solidFill>
                  <a:srgbClr val="008000"/>
                </a:solidFill>
                <a:latin typeface="Trebuchet MS"/>
                <a:cs typeface="Trebuchet MS"/>
              </a:rPr>
              <a:t>C</a:t>
            </a:r>
            <a:r>
              <a:rPr sz="1281" spc="-88" dirty="0">
                <a:solidFill>
                  <a:srgbClr val="FFA500"/>
                </a:solidFill>
                <a:latin typeface="Trebuchet MS"/>
                <a:cs typeface="Trebuchet MS"/>
              </a:rPr>
              <a:t>G</a:t>
            </a:r>
            <a:r>
              <a:rPr sz="1281" spc="-88" dirty="0">
                <a:latin typeface="Trebuchet MS"/>
                <a:cs typeface="Trebuchet MS"/>
              </a:rPr>
              <a:t>W</a:t>
            </a:r>
            <a:r>
              <a:rPr sz="1281" spc="-88" dirty="0">
                <a:solidFill>
                  <a:srgbClr val="0000FF"/>
                </a:solidFill>
                <a:latin typeface="SimSun-ExtB"/>
                <a:cs typeface="SimSun-ExtB"/>
              </a:rPr>
              <a:t>ǁ</a:t>
            </a:r>
            <a:endParaRPr sz="1281" dirty="0">
              <a:latin typeface="SimSun-ExtB"/>
              <a:cs typeface="SimSun-ExtB"/>
            </a:endParaRPr>
          </a:p>
        </p:txBody>
      </p:sp>
      <p:grpSp>
        <p:nvGrpSpPr>
          <p:cNvPr id="3" name="object 3"/>
          <p:cNvGrpSpPr/>
          <p:nvPr/>
        </p:nvGrpSpPr>
        <p:grpSpPr>
          <a:xfrm>
            <a:off x="2039638" y="760701"/>
            <a:ext cx="577305" cy="268952"/>
            <a:chOff x="1325226" y="1127904"/>
            <a:chExt cx="855980" cy="398780"/>
          </a:xfrm>
        </p:grpSpPr>
        <p:sp>
          <p:nvSpPr>
            <p:cNvPr id="4" name="object 4"/>
            <p:cNvSpPr/>
            <p:nvPr/>
          </p:nvSpPr>
          <p:spPr>
            <a:xfrm>
              <a:off x="1327766" y="1130444"/>
              <a:ext cx="850900" cy="393700"/>
            </a:xfrm>
            <a:custGeom>
              <a:avLst/>
              <a:gdLst/>
              <a:ahLst/>
              <a:cxnLst/>
              <a:rect l="l" t="t" r="r" b="b"/>
              <a:pathLst>
                <a:path w="850900" h="393700">
                  <a:moveTo>
                    <a:pt x="850471" y="0"/>
                  </a:moveTo>
                  <a:lnTo>
                    <a:pt x="0" y="0"/>
                  </a:lnTo>
                  <a:lnTo>
                    <a:pt x="0" y="393655"/>
                  </a:lnTo>
                  <a:lnTo>
                    <a:pt x="850471" y="393655"/>
                  </a:lnTo>
                  <a:lnTo>
                    <a:pt x="850471" y="0"/>
                  </a:lnTo>
                  <a:close/>
                </a:path>
              </a:pathLst>
            </a:custGeom>
            <a:solidFill>
              <a:srgbClr val="FF0000">
                <a:alpha val="19999"/>
              </a:srgbClr>
            </a:solidFill>
          </p:spPr>
          <p:txBody>
            <a:bodyPr wrap="square" lIns="0" tIns="0" rIns="0" bIns="0" rtlCol="0"/>
            <a:lstStyle/>
            <a:p>
              <a:endParaRPr sz="1214"/>
            </a:p>
          </p:txBody>
        </p:sp>
        <p:sp>
          <p:nvSpPr>
            <p:cNvPr id="5" name="object 5"/>
            <p:cNvSpPr/>
            <p:nvPr/>
          </p:nvSpPr>
          <p:spPr>
            <a:xfrm>
              <a:off x="1327766" y="1130444"/>
              <a:ext cx="850900" cy="393700"/>
            </a:xfrm>
            <a:custGeom>
              <a:avLst/>
              <a:gdLst/>
              <a:ahLst/>
              <a:cxnLst/>
              <a:rect l="l" t="t" r="r" b="b"/>
              <a:pathLst>
                <a:path w="850900" h="393700">
                  <a:moveTo>
                    <a:pt x="0" y="0"/>
                  </a:moveTo>
                  <a:lnTo>
                    <a:pt x="0" y="393655"/>
                  </a:lnTo>
                  <a:lnTo>
                    <a:pt x="850471" y="393655"/>
                  </a:lnTo>
                  <a:lnTo>
                    <a:pt x="850471" y="0"/>
                  </a:lnTo>
                  <a:lnTo>
                    <a:pt x="0" y="0"/>
                  </a:lnTo>
                  <a:close/>
                </a:path>
              </a:pathLst>
            </a:custGeom>
            <a:ln w="4768">
              <a:solidFill>
                <a:srgbClr val="000000"/>
              </a:solidFill>
            </a:ln>
          </p:spPr>
          <p:txBody>
            <a:bodyPr wrap="square" lIns="0" tIns="0" rIns="0" bIns="0" rtlCol="0"/>
            <a:lstStyle/>
            <a:p>
              <a:endParaRPr sz="1214"/>
            </a:p>
          </p:txBody>
        </p:sp>
      </p:grpSp>
      <p:sp>
        <p:nvSpPr>
          <p:cNvPr id="6" name="object 6"/>
          <p:cNvSpPr txBox="1"/>
          <p:nvPr/>
        </p:nvSpPr>
        <p:spPr>
          <a:xfrm>
            <a:off x="2048865" y="776725"/>
            <a:ext cx="558890" cy="206187"/>
          </a:xfrm>
          <a:prstGeom prst="rect">
            <a:avLst/>
          </a:prstGeom>
        </p:spPr>
        <p:txBody>
          <a:bodyPr vert="horz" wrap="square" lIns="0" tIns="8994" rIns="0" bIns="0" rtlCol="0">
            <a:spAutoFit/>
          </a:bodyPr>
          <a:lstStyle/>
          <a:p>
            <a:pPr marL="8565">
              <a:spcBef>
                <a:spcPts val="71"/>
              </a:spcBef>
            </a:pPr>
            <a:r>
              <a:rPr sz="1281" spc="-13" dirty="0">
                <a:solidFill>
                  <a:srgbClr val="FFA500"/>
                </a:solidFill>
                <a:latin typeface="Trebuchet MS"/>
                <a:cs typeface="Trebuchet MS"/>
              </a:rPr>
              <a:t>G</a:t>
            </a:r>
            <a:r>
              <a:rPr sz="1281" spc="118" dirty="0">
                <a:latin typeface="Trebuchet MS"/>
                <a:cs typeface="Trebuchet MS"/>
              </a:rPr>
              <a:t>W</a:t>
            </a:r>
            <a:r>
              <a:rPr sz="1281" spc="-641" dirty="0">
                <a:solidFill>
                  <a:srgbClr val="0000FF"/>
                </a:solidFill>
                <a:latin typeface="SimSun-ExtB"/>
                <a:cs typeface="SimSun-ExtB"/>
              </a:rPr>
              <a:t>ǁ</a:t>
            </a:r>
            <a:r>
              <a:rPr sz="1281" spc="57" dirty="0">
                <a:solidFill>
                  <a:srgbClr val="FF0000"/>
                </a:solidFill>
                <a:latin typeface="Trebuchet MS"/>
                <a:cs typeface="Trebuchet MS"/>
              </a:rPr>
              <a:t>F</a:t>
            </a:r>
            <a:r>
              <a:rPr sz="1281" spc="54" dirty="0">
                <a:solidFill>
                  <a:srgbClr val="008000"/>
                </a:solidFill>
                <a:latin typeface="Trebuchet MS"/>
                <a:cs typeface="Trebuchet MS"/>
              </a:rPr>
              <a:t>C</a:t>
            </a:r>
            <a:endParaRPr sz="1281">
              <a:latin typeface="Trebuchet MS"/>
              <a:cs typeface="Trebuchet MS"/>
            </a:endParaRPr>
          </a:p>
        </p:txBody>
      </p:sp>
      <p:sp>
        <p:nvSpPr>
          <p:cNvPr id="7" name="object 7"/>
          <p:cNvSpPr txBox="1"/>
          <p:nvPr/>
        </p:nvSpPr>
        <p:spPr>
          <a:xfrm>
            <a:off x="4287349" y="762414"/>
            <a:ext cx="573879" cy="220457"/>
          </a:xfrm>
          <a:prstGeom prst="rect">
            <a:avLst/>
          </a:prstGeom>
          <a:ln w="4768">
            <a:solidFill>
              <a:srgbClr val="000000"/>
            </a:solidFill>
          </a:ln>
        </p:spPr>
        <p:txBody>
          <a:bodyPr vert="horz" wrap="square" lIns="0" tIns="23126" rIns="0" bIns="0" rtlCol="0">
            <a:spAutoFit/>
          </a:bodyPr>
          <a:lstStyle/>
          <a:p>
            <a:pPr marL="15845">
              <a:spcBef>
                <a:spcPts val="182"/>
              </a:spcBef>
            </a:pPr>
            <a:r>
              <a:rPr sz="1281" spc="-84" dirty="0">
                <a:solidFill>
                  <a:srgbClr val="008000"/>
                </a:solidFill>
                <a:latin typeface="Trebuchet MS"/>
                <a:cs typeface="Trebuchet MS"/>
              </a:rPr>
              <a:t>C</a:t>
            </a:r>
            <a:r>
              <a:rPr sz="1281" spc="-84" dirty="0">
                <a:latin typeface="Trebuchet MS"/>
                <a:cs typeface="Trebuchet MS"/>
              </a:rPr>
              <a:t>W</a:t>
            </a:r>
            <a:r>
              <a:rPr sz="1281" spc="-84" dirty="0">
                <a:solidFill>
                  <a:srgbClr val="0000FF"/>
                </a:solidFill>
                <a:latin typeface="SimSun-ExtB"/>
                <a:cs typeface="SimSun-ExtB"/>
              </a:rPr>
              <a:t>ǁ</a:t>
            </a:r>
            <a:r>
              <a:rPr sz="1281" spc="-84" dirty="0">
                <a:solidFill>
                  <a:srgbClr val="FF0000"/>
                </a:solidFill>
                <a:latin typeface="Trebuchet MS"/>
                <a:cs typeface="Trebuchet MS"/>
              </a:rPr>
              <a:t>F</a:t>
            </a:r>
            <a:r>
              <a:rPr sz="1281" spc="-84" dirty="0">
                <a:solidFill>
                  <a:srgbClr val="FFA500"/>
                </a:solidFill>
                <a:latin typeface="Trebuchet MS"/>
                <a:cs typeface="Trebuchet MS"/>
              </a:rPr>
              <a:t>G</a:t>
            </a:r>
            <a:endParaRPr sz="1281">
              <a:latin typeface="Trebuchet MS"/>
              <a:cs typeface="Trebuchet MS"/>
            </a:endParaRPr>
          </a:p>
        </p:txBody>
      </p:sp>
      <p:sp>
        <p:nvSpPr>
          <p:cNvPr id="8" name="object 8"/>
          <p:cNvSpPr/>
          <p:nvPr/>
        </p:nvSpPr>
        <p:spPr>
          <a:xfrm>
            <a:off x="3388949" y="1352720"/>
            <a:ext cx="1472386" cy="856108"/>
          </a:xfrm>
          <a:custGeom>
            <a:avLst/>
            <a:gdLst/>
            <a:ahLst/>
            <a:cxnLst/>
            <a:rect l="l" t="t" r="r" b="b"/>
            <a:pathLst>
              <a:path w="2183129" h="1269364">
                <a:moveTo>
                  <a:pt x="1332070" y="0"/>
                </a:moveTo>
                <a:lnTo>
                  <a:pt x="1332070" y="393654"/>
                </a:lnTo>
                <a:lnTo>
                  <a:pt x="2182541" y="393654"/>
                </a:lnTo>
                <a:lnTo>
                  <a:pt x="2182541" y="0"/>
                </a:lnTo>
                <a:lnTo>
                  <a:pt x="1332070" y="0"/>
                </a:lnTo>
                <a:close/>
              </a:path>
              <a:path w="2183129" h="1269364">
                <a:moveTo>
                  <a:pt x="0" y="875254"/>
                </a:moveTo>
                <a:lnTo>
                  <a:pt x="0" y="1268909"/>
                </a:lnTo>
                <a:lnTo>
                  <a:pt x="850471" y="1268909"/>
                </a:lnTo>
                <a:lnTo>
                  <a:pt x="850471" y="875254"/>
                </a:lnTo>
                <a:lnTo>
                  <a:pt x="0" y="875254"/>
                </a:lnTo>
                <a:close/>
              </a:path>
            </a:pathLst>
          </a:custGeom>
          <a:ln w="4768">
            <a:solidFill>
              <a:srgbClr val="000000"/>
            </a:solidFill>
          </a:ln>
        </p:spPr>
        <p:txBody>
          <a:bodyPr wrap="square" lIns="0" tIns="0" rIns="0" bIns="0" rtlCol="0"/>
          <a:lstStyle/>
          <a:p>
            <a:endParaRPr sz="1214"/>
          </a:p>
        </p:txBody>
      </p:sp>
      <p:sp>
        <p:nvSpPr>
          <p:cNvPr id="9" name="object 9"/>
          <p:cNvSpPr txBox="1"/>
          <p:nvPr/>
        </p:nvSpPr>
        <p:spPr>
          <a:xfrm>
            <a:off x="3396464" y="1957335"/>
            <a:ext cx="558890" cy="206187"/>
          </a:xfrm>
          <a:prstGeom prst="rect">
            <a:avLst/>
          </a:prstGeom>
        </p:spPr>
        <p:txBody>
          <a:bodyPr vert="horz" wrap="square" lIns="0" tIns="8994" rIns="0" bIns="0" rtlCol="0">
            <a:spAutoFit/>
          </a:bodyPr>
          <a:lstStyle/>
          <a:p>
            <a:pPr marL="8565">
              <a:spcBef>
                <a:spcPts val="71"/>
              </a:spcBef>
            </a:pPr>
            <a:r>
              <a:rPr sz="1281" spc="118" dirty="0">
                <a:latin typeface="Trebuchet MS"/>
                <a:cs typeface="Trebuchet MS"/>
              </a:rPr>
              <a:t>W</a:t>
            </a:r>
            <a:r>
              <a:rPr sz="1281" spc="-641" dirty="0">
                <a:solidFill>
                  <a:srgbClr val="0000FF"/>
                </a:solidFill>
                <a:latin typeface="SimSun-ExtB"/>
                <a:cs typeface="SimSun-ExtB"/>
              </a:rPr>
              <a:t>ǁ</a:t>
            </a:r>
            <a:r>
              <a:rPr sz="1281" spc="57" dirty="0">
                <a:solidFill>
                  <a:srgbClr val="FF0000"/>
                </a:solidFill>
                <a:latin typeface="Trebuchet MS"/>
                <a:cs typeface="Trebuchet MS"/>
              </a:rPr>
              <a:t>F</a:t>
            </a:r>
            <a:r>
              <a:rPr sz="1281" spc="51" dirty="0">
                <a:solidFill>
                  <a:srgbClr val="008000"/>
                </a:solidFill>
                <a:latin typeface="Trebuchet MS"/>
                <a:cs typeface="Trebuchet MS"/>
              </a:rPr>
              <a:t>C</a:t>
            </a:r>
            <a:r>
              <a:rPr sz="1281" spc="-10" dirty="0">
                <a:solidFill>
                  <a:srgbClr val="FFA500"/>
                </a:solidFill>
                <a:latin typeface="Trebuchet MS"/>
                <a:cs typeface="Trebuchet MS"/>
              </a:rPr>
              <a:t>G</a:t>
            </a:r>
            <a:endParaRPr sz="1281">
              <a:latin typeface="Trebuchet MS"/>
              <a:cs typeface="Trebuchet MS"/>
            </a:endParaRPr>
          </a:p>
        </p:txBody>
      </p:sp>
      <p:grpSp>
        <p:nvGrpSpPr>
          <p:cNvPr id="10" name="object 10"/>
          <p:cNvGrpSpPr/>
          <p:nvPr/>
        </p:nvGrpSpPr>
        <p:grpSpPr>
          <a:xfrm>
            <a:off x="2938037" y="2531616"/>
            <a:ext cx="577305" cy="268952"/>
            <a:chOff x="2657296" y="3753668"/>
            <a:chExt cx="855980" cy="398780"/>
          </a:xfrm>
        </p:grpSpPr>
        <p:sp>
          <p:nvSpPr>
            <p:cNvPr id="11" name="object 11"/>
            <p:cNvSpPr/>
            <p:nvPr/>
          </p:nvSpPr>
          <p:spPr>
            <a:xfrm>
              <a:off x="2659836" y="3756208"/>
              <a:ext cx="850900" cy="393700"/>
            </a:xfrm>
            <a:custGeom>
              <a:avLst/>
              <a:gdLst/>
              <a:ahLst/>
              <a:cxnLst/>
              <a:rect l="l" t="t" r="r" b="b"/>
              <a:pathLst>
                <a:path w="850900" h="393700">
                  <a:moveTo>
                    <a:pt x="850471" y="0"/>
                  </a:moveTo>
                  <a:lnTo>
                    <a:pt x="0" y="0"/>
                  </a:lnTo>
                  <a:lnTo>
                    <a:pt x="0" y="393654"/>
                  </a:lnTo>
                  <a:lnTo>
                    <a:pt x="850471" y="393654"/>
                  </a:lnTo>
                  <a:lnTo>
                    <a:pt x="850471" y="0"/>
                  </a:lnTo>
                  <a:close/>
                </a:path>
              </a:pathLst>
            </a:custGeom>
            <a:solidFill>
              <a:srgbClr val="FF0000">
                <a:alpha val="19999"/>
              </a:srgbClr>
            </a:solidFill>
          </p:spPr>
          <p:txBody>
            <a:bodyPr wrap="square" lIns="0" tIns="0" rIns="0" bIns="0" rtlCol="0"/>
            <a:lstStyle/>
            <a:p>
              <a:endParaRPr sz="1214"/>
            </a:p>
          </p:txBody>
        </p:sp>
        <p:sp>
          <p:nvSpPr>
            <p:cNvPr id="12" name="object 12"/>
            <p:cNvSpPr/>
            <p:nvPr/>
          </p:nvSpPr>
          <p:spPr>
            <a:xfrm>
              <a:off x="2659836" y="3756208"/>
              <a:ext cx="850900" cy="393700"/>
            </a:xfrm>
            <a:custGeom>
              <a:avLst/>
              <a:gdLst/>
              <a:ahLst/>
              <a:cxnLst/>
              <a:rect l="l" t="t" r="r" b="b"/>
              <a:pathLst>
                <a:path w="850900" h="393700">
                  <a:moveTo>
                    <a:pt x="0" y="0"/>
                  </a:moveTo>
                  <a:lnTo>
                    <a:pt x="0" y="393654"/>
                  </a:lnTo>
                  <a:lnTo>
                    <a:pt x="850471" y="393654"/>
                  </a:lnTo>
                  <a:lnTo>
                    <a:pt x="850471" y="0"/>
                  </a:lnTo>
                  <a:lnTo>
                    <a:pt x="0" y="0"/>
                  </a:lnTo>
                  <a:close/>
                </a:path>
              </a:pathLst>
            </a:custGeom>
            <a:ln w="4768">
              <a:solidFill>
                <a:srgbClr val="000000"/>
              </a:solidFill>
            </a:ln>
          </p:spPr>
          <p:txBody>
            <a:bodyPr wrap="square" lIns="0" tIns="0" rIns="0" bIns="0" rtlCol="0"/>
            <a:lstStyle/>
            <a:p>
              <a:endParaRPr sz="1214"/>
            </a:p>
          </p:txBody>
        </p:sp>
      </p:grpSp>
      <p:sp>
        <p:nvSpPr>
          <p:cNvPr id="13" name="object 13"/>
          <p:cNvSpPr txBox="1"/>
          <p:nvPr/>
        </p:nvSpPr>
        <p:spPr>
          <a:xfrm>
            <a:off x="2947265" y="2547640"/>
            <a:ext cx="558890" cy="206187"/>
          </a:xfrm>
          <a:prstGeom prst="rect">
            <a:avLst/>
          </a:prstGeom>
        </p:spPr>
        <p:txBody>
          <a:bodyPr vert="horz" wrap="square" lIns="0" tIns="8994" rIns="0" bIns="0" rtlCol="0">
            <a:spAutoFit/>
          </a:bodyPr>
          <a:lstStyle/>
          <a:p>
            <a:pPr marL="8565">
              <a:spcBef>
                <a:spcPts val="71"/>
              </a:spcBef>
            </a:pPr>
            <a:r>
              <a:rPr sz="1281" spc="57" dirty="0">
                <a:solidFill>
                  <a:srgbClr val="FF0000"/>
                </a:solidFill>
                <a:latin typeface="Trebuchet MS"/>
                <a:cs typeface="Trebuchet MS"/>
              </a:rPr>
              <a:t>F</a:t>
            </a:r>
            <a:r>
              <a:rPr sz="1281" spc="118" dirty="0">
                <a:latin typeface="Trebuchet MS"/>
                <a:cs typeface="Trebuchet MS"/>
              </a:rPr>
              <a:t>W</a:t>
            </a:r>
            <a:r>
              <a:rPr sz="1281" spc="-641" dirty="0">
                <a:solidFill>
                  <a:srgbClr val="0000FF"/>
                </a:solidFill>
                <a:latin typeface="SimSun-ExtB"/>
                <a:cs typeface="SimSun-ExtB"/>
              </a:rPr>
              <a:t>ǁ</a:t>
            </a:r>
            <a:r>
              <a:rPr sz="1281" spc="51" dirty="0">
                <a:solidFill>
                  <a:srgbClr val="008000"/>
                </a:solidFill>
                <a:latin typeface="Trebuchet MS"/>
                <a:cs typeface="Trebuchet MS"/>
              </a:rPr>
              <a:t>C</a:t>
            </a:r>
            <a:r>
              <a:rPr sz="1281" spc="-10" dirty="0">
                <a:solidFill>
                  <a:srgbClr val="FFA500"/>
                </a:solidFill>
                <a:latin typeface="Trebuchet MS"/>
                <a:cs typeface="Trebuchet MS"/>
              </a:rPr>
              <a:t>G</a:t>
            </a:r>
            <a:endParaRPr sz="1281">
              <a:latin typeface="Trebuchet MS"/>
              <a:cs typeface="Trebuchet MS"/>
            </a:endParaRPr>
          </a:p>
        </p:txBody>
      </p:sp>
      <p:sp>
        <p:nvSpPr>
          <p:cNvPr id="14" name="object 14"/>
          <p:cNvSpPr txBox="1"/>
          <p:nvPr/>
        </p:nvSpPr>
        <p:spPr>
          <a:xfrm>
            <a:off x="3838149" y="2533328"/>
            <a:ext cx="573879" cy="220457"/>
          </a:xfrm>
          <a:prstGeom prst="rect">
            <a:avLst/>
          </a:prstGeom>
          <a:ln w="4768">
            <a:solidFill>
              <a:srgbClr val="000000"/>
            </a:solidFill>
          </a:ln>
        </p:spPr>
        <p:txBody>
          <a:bodyPr vert="horz" wrap="square" lIns="0" tIns="23126" rIns="0" bIns="0" rtlCol="0">
            <a:spAutoFit/>
          </a:bodyPr>
          <a:lstStyle/>
          <a:p>
            <a:pPr marL="15845">
              <a:spcBef>
                <a:spcPts val="182"/>
              </a:spcBef>
            </a:pPr>
            <a:r>
              <a:rPr sz="1281" spc="-84" dirty="0">
                <a:solidFill>
                  <a:srgbClr val="FF0000"/>
                </a:solidFill>
                <a:latin typeface="Trebuchet MS"/>
                <a:cs typeface="Trebuchet MS"/>
              </a:rPr>
              <a:t>F</a:t>
            </a:r>
            <a:r>
              <a:rPr sz="1281" spc="-84" dirty="0">
                <a:solidFill>
                  <a:srgbClr val="FFA500"/>
                </a:solidFill>
                <a:latin typeface="Trebuchet MS"/>
                <a:cs typeface="Trebuchet MS"/>
              </a:rPr>
              <a:t>G</a:t>
            </a:r>
            <a:r>
              <a:rPr sz="1281" spc="-84" dirty="0">
                <a:latin typeface="Trebuchet MS"/>
                <a:cs typeface="Trebuchet MS"/>
              </a:rPr>
              <a:t>W</a:t>
            </a:r>
            <a:r>
              <a:rPr sz="1281" spc="-84" dirty="0">
                <a:solidFill>
                  <a:srgbClr val="0000FF"/>
                </a:solidFill>
                <a:latin typeface="SimSun-ExtB"/>
                <a:cs typeface="SimSun-ExtB"/>
              </a:rPr>
              <a:t>ǁ</a:t>
            </a:r>
            <a:r>
              <a:rPr sz="1281" spc="-84" dirty="0">
                <a:solidFill>
                  <a:srgbClr val="008000"/>
                </a:solidFill>
                <a:latin typeface="Trebuchet MS"/>
                <a:cs typeface="Trebuchet MS"/>
              </a:rPr>
              <a:t>C</a:t>
            </a:r>
            <a:endParaRPr sz="1281">
              <a:latin typeface="Trebuchet MS"/>
              <a:cs typeface="Trebuchet MS"/>
            </a:endParaRPr>
          </a:p>
        </p:txBody>
      </p:sp>
      <p:sp>
        <p:nvSpPr>
          <p:cNvPr id="15" name="object 15"/>
          <p:cNvSpPr txBox="1"/>
          <p:nvPr/>
        </p:nvSpPr>
        <p:spPr>
          <a:xfrm>
            <a:off x="3838149" y="3123634"/>
            <a:ext cx="573879" cy="220457"/>
          </a:xfrm>
          <a:prstGeom prst="rect">
            <a:avLst/>
          </a:prstGeom>
          <a:ln w="4768">
            <a:solidFill>
              <a:srgbClr val="000000"/>
            </a:solidFill>
          </a:ln>
        </p:spPr>
        <p:txBody>
          <a:bodyPr vert="horz" wrap="square" lIns="0" tIns="23126" rIns="0" bIns="0" rtlCol="0">
            <a:spAutoFit/>
          </a:bodyPr>
          <a:lstStyle/>
          <a:p>
            <a:pPr marL="15845">
              <a:spcBef>
                <a:spcPts val="182"/>
              </a:spcBef>
            </a:pPr>
            <a:r>
              <a:rPr sz="1281" spc="-88" dirty="0">
                <a:solidFill>
                  <a:srgbClr val="FFA500"/>
                </a:solidFill>
                <a:latin typeface="Trebuchet MS"/>
                <a:cs typeface="Trebuchet MS"/>
              </a:rPr>
              <a:t>G</a:t>
            </a:r>
            <a:r>
              <a:rPr sz="1281" spc="-88" dirty="0">
                <a:solidFill>
                  <a:srgbClr val="0000FF"/>
                </a:solidFill>
                <a:latin typeface="SimSun-ExtB"/>
                <a:cs typeface="SimSun-ExtB"/>
              </a:rPr>
              <a:t>ǁ</a:t>
            </a:r>
            <a:r>
              <a:rPr sz="1281" spc="-88" dirty="0">
                <a:solidFill>
                  <a:srgbClr val="FF0000"/>
                </a:solidFill>
                <a:latin typeface="Trebuchet MS"/>
                <a:cs typeface="Trebuchet MS"/>
              </a:rPr>
              <a:t>F</a:t>
            </a:r>
            <a:r>
              <a:rPr sz="1281" spc="-88" dirty="0">
                <a:solidFill>
                  <a:srgbClr val="008000"/>
                </a:solidFill>
                <a:latin typeface="Trebuchet MS"/>
                <a:cs typeface="Trebuchet MS"/>
              </a:rPr>
              <a:t>C</a:t>
            </a:r>
            <a:r>
              <a:rPr sz="1281" spc="-88" dirty="0">
                <a:latin typeface="Trebuchet MS"/>
                <a:cs typeface="Trebuchet MS"/>
              </a:rPr>
              <a:t>W</a:t>
            </a:r>
            <a:endParaRPr sz="1281">
              <a:latin typeface="Trebuchet MS"/>
              <a:cs typeface="Trebuchet MS"/>
            </a:endParaRPr>
          </a:p>
        </p:txBody>
      </p:sp>
      <p:sp>
        <p:nvSpPr>
          <p:cNvPr id="16" name="object 16"/>
          <p:cNvSpPr txBox="1"/>
          <p:nvPr/>
        </p:nvSpPr>
        <p:spPr>
          <a:xfrm>
            <a:off x="3838149" y="3713938"/>
            <a:ext cx="573879" cy="220457"/>
          </a:xfrm>
          <a:prstGeom prst="rect">
            <a:avLst/>
          </a:prstGeom>
          <a:ln w="4768">
            <a:solidFill>
              <a:srgbClr val="000000"/>
            </a:solidFill>
          </a:ln>
        </p:spPr>
        <p:txBody>
          <a:bodyPr vert="horz" wrap="square" lIns="0" tIns="23126" rIns="0" bIns="0" rtlCol="0">
            <a:spAutoFit/>
          </a:bodyPr>
          <a:lstStyle/>
          <a:p>
            <a:pPr marL="15845">
              <a:spcBef>
                <a:spcPts val="182"/>
              </a:spcBef>
            </a:pPr>
            <a:r>
              <a:rPr sz="1281" spc="-88" dirty="0">
                <a:solidFill>
                  <a:srgbClr val="FF0000"/>
                </a:solidFill>
                <a:latin typeface="Trebuchet MS"/>
                <a:cs typeface="Trebuchet MS"/>
              </a:rPr>
              <a:t>F</a:t>
            </a:r>
            <a:r>
              <a:rPr sz="1281" spc="-88" dirty="0">
                <a:solidFill>
                  <a:srgbClr val="FFA500"/>
                </a:solidFill>
                <a:latin typeface="Trebuchet MS"/>
                <a:cs typeface="Trebuchet MS"/>
              </a:rPr>
              <a:t>G</a:t>
            </a:r>
            <a:r>
              <a:rPr sz="1281" spc="-88" dirty="0">
                <a:solidFill>
                  <a:srgbClr val="0000FF"/>
                </a:solidFill>
                <a:latin typeface="SimSun-ExtB"/>
                <a:cs typeface="SimSun-ExtB"/>
              </a:rPr>
              <a:t>ǁ</a:t>
            </a:r>
            <a:r>
              <a:rPr sz="1281" spc="-88" dirty="0">
                <a:solidFill>
                  <a:srgbClr val="008000"/>
                </a:solidFill>
                <a:latin typeface="Trebuchet MS"/>
                <a:cs typeface="Trebuchet MS"/>
              </a:rPr>
              <a:t>C</a:t>
            </a:r>
            <a:r>
              <a:rPr sz="1281" spc="-88" dirty="0">
                <a:latin typeface="Trebuchet MS"/>
                <a:cs typeface="Trebuchet MS"/>
              </a:rPr>
              <a:t>W</a:t>
            </a:r>
            <a:endParaRPr sz="1281">
              <a:latin typeface="Trebuchet MS"/>
              <a:cs typeface="Trebuchet MS"/>
            </a:endParaRPr>
          </a:p>
        </p:txBody>
      </p:sp>
      <p:grpSp>
        <p:nvGrpSpPr>
          <p:cNvPr id="17" name="object 17"/>
          <p:cNvGrpSpPr/>
          <p:nvPr/>
        </p:nvGrpSpPr>
        <p:grpSpPr>
          <a:xfrm>
            <a:off x="3836436" y="4302531"/>
            <a:ext cx="577305" cy="268952"/>
            <a:chOff x="3989367" y="6379431"/>
            <a:chExt cx="855980" cy="398780"/>
          </a:xfrm>
        </p:grpSpPr>
        <p:sp>
          <p:nvSpPr>
            <p:cNvPr id="18" name="object 18"/>
            <p:cNvSpPr/>
            <p:nvPr/>
          </p:nvSpPr>
          <p:spPr>
            <a:xfrm>
              <a:off x="3991907" y="6381971"/>
              <a:ext cx="850900" cy="393700"/>
            </a:xfrm>
            <a:custGeom>
              <a:avLst/>
              <a:gdLst/>
              <a:ahLst/>
              <a:cxnLst/>
              <a:rect l="l" t="t" r="r" b="b"/>
              <a:pathLst>
                <a:path w="850900" h="393700">
                  <a:moveTo>
                    <a:pt x="850471" y="0"/>
                  </a:moveTo>
                  <a:lnTo>
                    <a:pt x="0" y="0"/>
                  </a:lnTo>
                  <a:lnTo>
                    <a:pt x="0" y="393655"/>
                  </a:lnTo>
                  <a:lnTo>
                    <a:pt x="850471" y="393655"/>
                  </a:lnTo>
                  <a:lnTo>
                    <a:pt x="850471" y="0"/>
                  </a:lnTo>
                  <a:close/>
                </a:path>
              </a:pathLst>
            </a:custGeom>
            <a:solidFill>
              <a:srgbClr val="007F00">
                <a:alpha val="19999"/>
              </a:srgbClr>
            </a:solidFill>
          </p:spPr>
          <p:txBody>
            <a:bodyPr wrap="square" lIns="0" tIns="0" rIns="0" bIns="0" rtlCol="0"/>
            <a:lstStyle/>
            <a:p>
              <a:endParaRPr sz="1214"/>
            </a:p>
          </p:txBody>
        </p:sp>
        <p:sp>
          <p:nvSpPr>
            <p:cNvPr id="19" name="object 19"/>
            <p:cNvSpPr/>
            <p:nvPr/>
          </p:nvSpPr>
          <p:spPr>
            <a:xfrm>
              <a:off x="3991907" y="6381971"/>
              <a:ext cx="850900" cy="393700"/>
            </a:xfrm>
            <a:custGeom>
              <a:avLst/>
              <a:gdLst/>
              <a:ahLst/>
              <a:cxnLst/>
              <a:rect l="l" t="t" r="r" b="b"/>
              <a:pathLst>
                <a:path w="850900" h="393700">
                  <a:moveTo>
                    <a:pt x="0" y="0"/>
                  </a:moveTo>
                  <a:lnTo>
                    <a:pt x="0" y="393655"/>
                  </a:lnTo>
                  <a:lnTo>
                    <a:pt x="850471" y="393655"/>
                  </a:lnTo>
                  <a:lnTo>
                    <a:pt x="850471" y="0"/>
                  </a:lnTo>
                  <a:lnTo>
                    <a:pt x="0" y="0"/>
                  </a:lnTo>
                  <a:close/>
                </a:path>
              </a:pathLst>
            </a:custGeom>
            <a:ln w="4768">
              <a:solidFill>
                <a:srgbClr val="000000"/>
              </a:solidFill>
            </a:ln>
          </p:spPr>
          <p:txBody>
            <a:bodyPr wrap="square" lIns="0" tIns="0" rIns="0" bIns="0" rtlCol="0"/>
            <a:lstStyle/>
            <a:p>
              <a:endParaRPr sz="1214"/>
            </a:p>
          </p:txBody>
        </p:sp>
      </p:grpSp>
      <p:sp>
        <p:nvSpPr>
          <p:cNvPr id="20" name="object 20"/>
          <p:cNvSpPr txBox="1"/>
          <p:nvPr/>
        </p:nvSpPr>
        <p:spPr>
          <a:xfrm>
            <a:off x="3845664" y="4318554"/>
            <a:ext cx="558890" cy="206187"/>
          </a:xfrm>
          <a:prstGeom prst="rect">
            <a:avLst/>
          </a:prstGeom>
        </p:spPr>
        <p:txBody>
          <a:bodyPr vert="horz" wrap="square" lIns="0" tIns="8994" rIns="0" bIns="0" rtlCol="0">
            <a:spAutoFit/>
          </a:bodyPr>
          <a:lstStyle/>
          <a:p>
            <a:pPr marL="8565">
              <a:spcBef>
                <a:spcPts val="71"/>
              </a:spcBef>
            </a:pPr>
            <a:r>
              <a:rPr sz="1281" spc="-641" dirty="0">
                <a:solidFill>
                  <a:srgbClr val="0000FF"/>
                </a:solidFill>
                <a:latin typeface="SimSun-ExtB"/>
                <a:cs typeface="SimSun-ExtB"/>
              </a:rPr>
              <a:t>ǁ</a:t>
            </a:r>
            <a:r>
              <a:rPr sz="1281" spc="57" dirty="0">
                <a:solidFill>
                  <a:srgbClr val="FF0000"/>
                </a:solidFill>
                <a:latin typeface="Trebuchet MS"/>
                <a:cs typeface="Trebuchet MS"/>
              </a:rPr>
              <a:t>F</a:t>
            </a:r>
            <a:r>
              <a:rPr sz="1281" spc="51" dirty="0">
                <a:solidFill>
                  <a:srgbClr val="008000"/>
                </a:solidFill>
                <a:latin typeface="Trebuchet MS"/>
                <a:cs typeface="Trebuchet MS"/>
              </a:rPr>
              <a:t>C</a:t>
            </a:r>
            <a:r>
              <a:rPr sz="1281" spc="-13" dirty="0">
                <a:solidFill>
                  <a:srgbClr val="FFA500"/>
                </a:solidFill>
                <a:latin typeface="Trebuchet MS"/>
                <a:cs typeface="Trebuchet MS"/>
              </a:rPr>
              <a:t>G</a:t>
            </a:r>
            <a:r>
              <a:rPr sz="1281" spc="118" dirty="0">
                <a:latin typeface="Trebuchet MS"/>
                <a:cs typeface="Trebuchet MS"/>
              </a:rPr>
              <a:t>W</a:t>
            </a:r>
            <a:endParaRPr sz="1281">
              <a:latin typeface="Trebuchet MS"/>
              <a:cs typeface="Trebuchet MS"/>
            </a:endParaRPr>
          </a:p>
        </p:txBody>
      </p:sp>
      <p:grpSp>
        <p:nvGrpSpPr>
          <p:cNvPr id="21" name="object 21"/>
          <p:cNvGrpSpPr/>
          <p:nvPr/>
        </p:nvGrpSpPr>
        <p:grpSpPr>
          <a:xfrm>
            <a:off x="3919924" y="3981042"/>
            <a:ext cx="410281" cy="312207"/>
            <a:chOff x="4113157" y="5902754"/>
            <a:chExt cx="608330" cy="462915"/>
          </a:xfrm>
        </p:grpSpPr>
        <p:sp>
          <p:nvSpPr>
            <p:cNvPr id="22" name="object 22"/>
            <p:cNvSpPr/>
            <p:nvPr/>
          </p:nvSpPr>
          <p:spPr>
            <a:xfrm>
              <a:off x="4417143" y="5902754"/>
              <a:ext cx="0" cy="378460"/>
            </a:xfrm>
            <a:custGeom>
              <a:avLst/>
              <a:gdLst/>
              <a:ahLst/>
              <a:cxnLst/>
              <a:rect l="l" t="t" r="r" b="b"/>
              <a:pathLst>
                <a:path h="378460">
                  <a:moveTo>
                    <a:pt x="0" y="0"/>
                  </a:moveTo>
                  <a:lnTo>
                    <a:pt x="0" y="378290"/>
                  </a:lnTo>
                </a:path>
              </a:pathLst>
            </a:custGeom>
            <a:ln w="4768">
              <a:solidFill>
                <a:srgbClr val="000000"/>
              </a:solidFill>
            </a:ln>
          </p:spPr>
          <p:txBody>
            <a:bodyPr wrap="square" lIns="0" tIns="0" rIns="0" bIns="0" rtlCol="0"/>
            <a:lstStyle/>
            <a:p>
              <a:endParaRPr sz="1214"/>
            </a:p>
          </p:txBody>
        </p:sp>
        <p:sp>
          <p:nvSpPr>
            <p:cNvPr id="23" name="object 23"/>
            <p:cNvSpPr/>
            <p:nvPr/>
          </p:nvSpPr>
          <p:spPr>
            <a:xfrm>
              <a:off x="4392270" y="6281039"/>
              <a:ext cx="50165" cy="82550"/>
            </a:xfrm>
            <a:custGeom>
              <a:avLst/>
              <a:gdLst/>
              <a:ahLst/>
              <a:cxnLst/>
              <a:rect l="l" t="t" r="r" b="b"/>
              <a:pathLst>
                <a:path w="50164" h="82550">
                  <a:moveTo>
                    <a:pt x="49745" y="0"/>
                  </a:moveTo>
                  <a:lnTo>
                    <a:pt x="0" y="0"/>
                  </a:lnTo>
                  <a:lnTo>
                    <a:pt x="24872" y="82149"/>
                  </a:lnTo>
                  <a:lnTo>
                    <a:pt x="49745" y="0"/>
                  </a:lnTo>
                  <a:close/>
                </a:path>
              </a:pathLst>
            </a:custGeom>
            <a:solidFill>
              <a:srgbClr val="000000"/>
            </a:solidFill>
          </p:spPr>
          <p:txBody>
            <a:bodyPr wrap="square" lIns="0" tIns="0" rIns="0" bIns="0" rtlCol="0"/>
            <a:lstStyle/>
            <a:p>
              <a:endParaRPr sz="1214"/>
            </a:p>
          </p:txBody>
        </p:sp>
        <p:sp>
          <p:nvSpPr>
            <p:cNvPr id="24" name="object 24"/>
            <p:cNvSpPr/>
            <p:nvPr/>
          </p:nvSpPr>
          <p:spPr>
            <a:xfrm>
              <a:off x="4392270" y="6281039"/>
              <a:ext cx="50165" cy="82550"/>
            </a:xfrm>
            <a:custGeom>
              <a:avLst/>
              <a:gdLst/>
              <a:ahLst/>
              <a:cxnLst/>
              <a:rect l="l" t="t" r="r" b="b"/>
              <a:pathLst>
                <a:path w="50164" h="82550">
                  <a:moveTo>
                    <a:pt x="0" y="0"/>
                  </a:moveTo>
                  <a:lnTo>
                    <a:pt x="24872" y="82149"/>
                  </a:lnTo>
                  <a:lnTo>
                    <a:pt x="49745" y="0"/>
                  </a:lnTo>
                  <a:lnTo>
                    <a:pt x="0" y="0"/>
                  </a:lnTo>
                  <a:close/>
                </a:path>
              </a:pathLst>
            </a:custGeom>
            <a:ln w="4768">
              <a:solidFill>
                <a:srgbClr val="000000"/>
              </a:solidFill>
            </a:ln>
          </p:spPr>
          <p:txBody>
            <a:bodyPr wrap="square" lIns="0" tIns="0" rIns="0" bIns="0" rtlCol="0"/>
            <a:lstStyle/>
            <a:p>
              <a:endParaRPr sz="1214"/>
            </a:p>
          </p:txBody>
        </p:sp>
        <p:sp>
          <p:nvSpPr>
            <p:cNvPr id="25" name="object 25"/>
            <p:cNvSpPr/>
            <p:nvPr/>
          </p:nvSpPr>
          <p:spPr>
            <a:xfrm>
              <a:off x="4113157" y="5959985"/>
              <a:ext cx="608330" cy="346075"/>
            </a:xfrm>
            <a:custGeom>
              <a:avLst/>
              <a:gdLst/>
              <a:ahLst/>
              <a:cxnLst/>
              <a:rect l="l" t="t" r="r" b="b"/>
              <a:pathLst>
                <a:path w="608329" h="346075">
                  <a:moveTo>
                    <a:pt x="607971" y="0"/>
                  </a:moveTo>
                  <a:lnTo>
                    <a:pt x="0" y="0"/>
                  </a:lnTo>
                  <a:lnTo>
                    <a:pt x="0" y="345971"/>
                  </a:lnTo>
                  <a:lnTo>
                    <a:pt x="607971" y="345971"/>
                  </a:lnTo>
                  <a:lnTo>
                    <a:pt x="607971" y="0"/>
                  </a:lnTo>
                  <a:close/>
                </a:path>
              </a:pathLst>
            </a:custGeom>
            <a:solidFill>
              <a:srgbClr val="FFFFFF"/>
            </a:solidFill>
          </p:spPr>
          <p:txBody>
            <a:bodyPr wrap="square" lIns="0" tIns="0" rIns="0" bIns="0" rtlCol="0"/>
            <a:lstStyle/>
            <a:p>
              <a:endParaRPr sz="1214"/>
            </a:p>
          </p:txBody>
        </p:sp>
      </p:grpSp>
      <p:sp>
        <p:nvSpPr>
          <p:cNvPr id="26" name="object 26"/>
          <p:cNvSpPr txBox="1"/>
          <p:nvPr/>
        </p:nvSpPr>
        <p:spPr>
          <a:xfrm>
            <a:off x="3911359" y="4017871"/>
            <a:ext cx="427412" cy="206187"/>
          </a:xfrm>
          <a:prstGeom prst="rect">
            <a:avLst/>
          </a:prstGeom>
        </p:spPr>
        <p:txBody>
          <a:bodyPr vert="horz" wrap="square" lIns="0" tIns="8994" rIns="0" bIns="0" rtlCol="0">
            <a:spAutoFit/>
          </a:bodyPr>
          <a:lstStyle/>
          <a:p>
            <a:pPr marL="8565">
              <a:spcBef>
                <a:spcPts val="71"/>
              </a:spcBef>
            </a:pPr>
            <a:r>
              <a:rPr sz="1281" spc="57" dirty="0">
                <a:solidFill>
                  <a:srgbClr val="FF0000"/>
                </a:solidFill>
                <a:latin typeface="Trebuchet MS"/>
                <a:cs typeface="Trebuchet MS"/>
              </a:rPr>
              <a:t>F</a:t>
            </a:r>
            <a:r>
              <a:rPr sz="1281" spc="-13" dirty="0">
                <a:solidFill>
                  <a:srgbClr val="FFA500"/>
                </a:solidFill>
                <a:latin typeface="Trebuchet MS"/>
                <a:cs typeface="Trebuchet MS"/>
              </a:rPr>
              <a:t>G</a:t>
            </a:r>
            <a:r>
              <a:rPr sz="1281" i="1" spc="-74" dirty="0">
                <a:latin typeface="Trebuchet MS"/>
                <a:cs typeface="Trebuchet MS"/>
              </a:rPr>
              <a:t>d</a:t>
            </a:r>
            <a:r>
              <a:rPr sz="1281" spc="-74" dirty="0">
                <a:latin typeface="Trebuchet MS"/>
                <a:cs typeface="Trebuchet MS"/>
              </a:rPr>
              <a:t>:1</a:t>
            </a:r>
            <a:endParaRPr sz="1281">
              <a:latin typeface="Trebuchet MS"/>
              <a:cs typeface="Trebuchet MS"/>
            </a:endParaRPr>
          </a:p>
        </p:txBody>
      </p:sp>
      <p:grpSp>
        <p:nvGrpSpPr>
          <p:cNvPr id="27" name="object 27"/>
          <p:cNvGrpSpPr/>
          <p:nvPr/>
        </p:nvGrpSpPr>
        <p:grpSpPr>
          <a:xfrm>
            <a:off x="3974294" y="3390737"/>
            <a:ext cx="301501" cy="312207"/>
            <a:chOff x="4193772" y="5027499"/>
            <a:chExt cx="447040" cy="462915"/>
          </a:xfrm>
        </p:grpSpPr>
        <p:sp>
          <p:nvSpPr>
            <p:cNvPr id="28" name="object 28"/>
            <p:cNvSpPr/>
            <p:nvPr/>
          </p:nvSpPr>
          <p:spPr>
            <a:xfrm>
              <a:off x="4417143" y="5027499"/>
              <a:ext cx="0" cy="378460"/>
            </a:xfrm>
            <a:custGeom>
              <a:avLst/>
              <a:gdLst/>
              <a:ahLst/>
              <a:cxnLst/>
              <a:rect l="l" t="t" r="r" b="b"/>
              <a:pathLst>
                <a:path h="378460">
                  <a:moveTo>
                    <a:pt x="0" y="0"/>
                  </a:moveTo>
                  <a:lnTo>
                    <a:pt x="0" y="378290"/>
                  </a:lnTo>
                </a:path>
              </a:pathLst>
            </a:custGeom>
            <a:ln w="4768">
              <a:solidFill>
                <a:srgbClr val="000000"/>
              </a:solidFill>
            </a:ln>
          </p:spPr>
          <p:txBody>
            <a:bodyPr wrap="square" lIns="0" tIns="0" rIns="0" bIns="0" rtlCol="0"/>
            <a:lstStyle/>
            <a:p>
              <a:endParaRPr sz="1214"/>
            </a:p>
          </p:txBody>
        </p:sp>
        <p:sp>
          <p:nvSpPr>
            <p:cNvPr id="29" name="object 29"/>
            <p:cNvSpPr/>
            <p:nvPr/>
          </p:nvSpPr>
          <p:spPr>
            <a:xfrm>
              <a:off x="4392270" y="5405785"/>
              <a:ext cx="50165" cy="82550"/>
            </a:xfrm>
            <a:custGeom>
              <a:avLst/>
              <a:gdLst/>
              <a:ahLst/>
              <a:cxnLst/>
              <a:rect l="l" t="t" r="r" b="b"/>
              <a:pathLst>
                <a:path w="50164" h="82550">
                  <a:moveTo>
                    <a:pt x="49745" y="0"/>
                  </a:moveTo>
                  <a:lnTo>
                    <a:pt x="0" y="0"/>
                  </a:lnTo>
                  <a:lnTo>
                    <a:pt x="24872" y="82149"/>
                  </a:lnTo>
                  <a:lnTo>
                    <a:pt x="49745" y="0"/>
                  </a:lnTo>
                  <a:close/>
                </a:path>
              </a:pathLst>
            </a:custGeom>
            <a:solidFill>
              <a:srgbClr val="000000"/>
            </a:solidFill>
          </p:spPr>
          <p:txBody>
            <a:bodyPr wrap="square" lIns="0" tIns="0" rIns="0" bIns="0" rtlCol="0"/>
            <a:lstStyle/>
            <a:p>
              <a:endParaRPr sz="1214"/>
            </a:p>
          </p:txBody>
        </p:sp>
        <p:sp>
          <p:nvSpPr>
            <p:cNvPr id="30" name="object 30"/>
            <p:cNvSpPr/>
            <p:nvPr/>
          </p:nvSpPr>
          <p:spPr>
            <a:xfrm>
              <a:off x="4392270" y="5405785"/>
              <a:ext cx="50165" cy="82550"/>
            </a:xfrm>
            <a:custGeom>
              <a:avLst/>
              <a:gdLst/>
              <a:ahLst/>
              <a:cxnLst/>
              <a:rect l="l" t="t" r="r" b="b"/>
              <a:pathLst>
                <a:path w="50164" h="82550">
                  <a:moveTo>
                    <a:pt x="0" y="0"/>
                  </a:moveTo>
                  <a:lnTo>
                    <a:pt x="24872" y="82149"/>
                  </a:lnTo>
                  <a:lnTo>
                    <a:pt x="49745" y="0"/>
                  </a:lnTo>
                  <a:lnTo>
                    <a:pt x="0" y="0"/>
                  </a:lnTo>
                  <a:close/>
                </a:path>
              </a:pathLst>
            </a:custGeom>
            <a:ln w="4768">
              <a:solidFill>
                <a:srgbClr val="000000"/>
              </a:solidFill>
            </a:ln>
          </p:spPr>
          <p:txBody>
            <a:bodyPr wrap="square" lIns="0" tIns="0" rIns="0" bIns="0" rtlCol="0"/>
            <a:lstStyle/>
            <a:p>
              <a:endParaRPr sz="1214"/>
            </a:p>
          </p:txBody>
        </p:sp>
        <p:sp>
          <p:nvSpPr>
            <p:cNvPr id="31" name="object 31"/>
            <p:cNvSpPr/>
            <p:nvPr/>
          </p:nvSpPr>
          <p:spPr>
            <a:xfrm>
              <a:off x="4193772" y="5084731"/>
              <a:ext cx="447040" cy="346075"/>
            </a:xfrm>
            <a:custGeom>
              <a:avLst/>
              <a:gdLst/>
              <a:ahLst/>
              <a:cxnLst/>
              <a:rect l="l" t="t" r="r" b="b"/>
              <a:pathLst>
                <a:path w="447039" h="346075">
                  <a:moveTo>
                    <a:pt x="446741" y="0"/>
                  </a:moveTo>
                  <a:lnTo>
                    <a:pt x="0" y="0"/>
                  </a:lnTo>
                  <a:lnTo>
                    <a:pt x="0" y="345971"/>
                  </a:lnTo>
                  <a:lnTo>
                    <a:pt x="446741" y="345971"/>
                  </a:lnTo>
                  <a:lnTo>
                    <a:pt x="446741" y="0"/>
                  </a:lnTo>
                  <a:close/>
                </a:path>
              </a:pathLst>
            </a:custGeom>
            <a:solidFill>
              <a:srgbClr val="FFFFFF"/>
            </a:solidFill>
          </p:spPr>
          <p:txBody>
            <a:bodyPr wrap="square" lIns="0" tIns="0" rIns="0" bIns="0" rtlCol="0"/>
            <a:lstStyle/>
            <a:p>
              <a:endParaRPr sz="1214"/>
            </a:p>
          </p:txBody>
        </p:sp>
      </p:grpSp>
      <p:sp>
        <p:nvSpPr>
          <p:cNvPr id="32" name="object 32"/>
          <p:cNvSpPr txBox="1"/>
          <p:nvPr/>
        </p:nvSpPr>
        <p:spPr>
          <a:xfrm>
            <a:off x="3965730" y="3427567"/>
            <a:ext cx="318631" cy="206187"/>
          </a:xfrm>
          <a:prstGeom prst="rect">
            <a:avLst/>
          </a:prstGeom>
        </p:spPr>
        <p:txBody>
          <a:bodyPr vert="horz" wrap="square" lIns="0" tIns="8994" rIns="0" bIns="0" rtlCol="0">
            <a:spAutoFit/>
          </a:bodyPr>
          <a:lstStyle/>
          <a:p>
            <a:pPr marL="8565">
              <a:spcBef>
                <a:spcPts val="71"/>
              </a:spcBef>
            </a:pPr>
            <a:r>
              <a:rPr sz="1281" spc="57" dirty="0">
                <a:solidFill>
                  <a:srgbClr val="FF0000"/>
                </a:solidFill>
                <a:latin typeface="Trebuchet MS"/>
                <a:cs typeface="Trebuchet MS"/>
              </a:rPr>
              <a:t>F</a:t>
            </a:r>
            <a:r>
              <a:rPr sz="1281" i="1" spc="-34" dirty="0">
                <a:latin typeface="Trebuchet MS"/>
                <a:cs typeface="Trebuchet MS"/>
              </a:rPr>
              <a:t>a</a:t>
            </a:r>
            <a:r>
              <a:rPr sz="1281" spc="-74" dirty="0">
                <a:latin typeface="Trebuchet MS"/>
                <a:cs typeface="Trebuchet MS"/>
              </a:rPr>
              <a:t>:1</a:t>
            </a:r>
            <a:endParaRPr sz="1281">
              <a:latin typeface="Trebuchet MS"/>
              <a:cs typeface="Trebuchet MS"/>
            </a:endParaRPr>
          </a:p>
        </p:txBody>
      </p:sp>
      <p:grpSp>
        <p:nvGrpSpPr>
          <p:cNvPr id="33" name="object 33"/>
          <p:cNvGrpSpPr/>
          <p:nvPr/>
        </p:nvGrpSpPr>
        <p:grpSpPr>
          <a:xfrm>
            <a:off x="3897271" y="2800432"/>
            <a:ext cx="455677" cy="312207"/>
            <a:chOff x="4079568" y="4152245"/>
            <a:chExt cx="675640" cy="462915"/>
          </a:xfrm>
        </p:grpSpPr>
        <p:sp>
          <p:nvSpPr>
            <p:cNvPr id="34" name="object 34"/>
            <p:cNvSpPr/>
            <p:nvPr/>
          </p:nvSpPr>
          <p:spPr>
            <a:xfrm>
              <a:off x="4417143" y="4152245"/>
              <a:ext cx="0" cy="378460"/>
            </a:xfrm>
            <a:custGeom>
              <a:avLst/>
              <a:gdLst/>
              <a:ahLst/>
              <a:cxnLst/>
              <a:rect l="l" t="t" r="r" b="b"/>
              <a:pathLst>
                <a:path h="378460">
                  <a:moveTo>
                    <a:pt x="0" y="0"/>
                  </a:moveTo>
                  <a:lnTo>
                    <a:pt x="0" y="378291"/>
                  </a:lnTo>
                </a:path>
              </a:pathLst>
            </a:custGeom>
            <a:ln w="4768">
              <a:solidFill>
                <a:srgbClr val="000000"/>
              </a:solidFill>
            </a:ln>
          </p:spPr>
          <p:txBody>
            <a:bodyPr wrap="square" lIns="0" tIns="0" rIns="0" bIns="0" rtlCol="0"/>
            <a:lstStyle/>
            <a:p>
              <a:endParaRPr sz="1214"/>
            </a:p>
          </p:txBody>
        </p:sp>
        <p:sp>
          <p:nvSpPr>
            <p:cNvPr id="35" name="object 35"/>
            <p:cNvSpPr/>
            <p:nvPr/>
          </p:nvSpPr>
          <p:spPr>
            <a:xfrm>
              <a:off x="4392270" y="4530530"/>
              <a:ext cx="50165" cy="82550"/>
            </a:xfrm>
            <a:custGeom>
              <a:avLst/>
              <a:gdLst/>
              <a:ahLst/>
              <a:cxnLst/>
              <a:rect l="l" t="t" r="r" b="b"/>
              <a:pathLst>
                <a:path w="50164" h="82550">
                  <a:moveTo>
                    <a:pt x="49745" y="0"/>
                  </a:moveTo>
                  <a:lnTo>
                    <a:pt x="0" y="0"/>
                  </a:lnTo>
                  <a:lnTo>
                    <a:pt x="24872" y="82149"/>
                  </a:lnTo>
                  <a:lnTo>
                    <a:pt x="49745" y="0"/>
                  </a:lnTo>
                  <a:close/>
                </a:path>
              </a:pathLst>
            </a:custGeom>
            <a:solidFill>
              <a:srgbClr val="000000"/>
            </a:solidFill>
          </p:spPr>
          <p:txBody>
            <a:bodyPr wrap="square" lIns="0" tIns="0" rIns="0" bIns="0" rtlCol="0"/>
            <a:lstStyle/>
            <a:p>
              <a:endParaRPr sz="1214"/>
            </a:p>
          </p:txBody>
        </p:sp>
        <p:sp>
          <p:nvSpPr>
            <p:cNvPr id="36" name="object 36"/>
            <p:cNvSpPr/>
            <p:nvPr/>
          </p:nvSpPr>
          <p:spPr>
            <a:xfrm>
              <a:off x="4392270" y="4530530"/>
              <a:ext cx="50165" cy="82550"/>
            </a:xfrm>
            <a:custGeom>
              <a:avLst/>
              <a:gdLst/>
              <a:ahLst/>
              <a:cxnLst/>
              <a:rect l="l" t="t" r="r" b="b"/>
              <a:pathLst>
                <a:path w="50164" h="82550">
                  <a:moveTo>
                    <a:pt x="0" y="0"/>
                  </a:moveTo>
                  <a:lnTo>
                    <a:pt x="24872" y="82149"/>
                  </a:lnTo>
                  <a:lnTo>
                    <a:pt x="49745" y="0"/>
                  </a:lnTo>
                  <a:lnTo>
                    <a:pt x="0" y="0"/>
                  </a:lnTo>
                  <a:close/>
                </a:path>
              </a:pathLst>
            </a:custGeom>
            <a:ln w="4768">
              <a:solidFill>
                <a:srgbClr val="000000"/>
              </a:solidFill>
            </a:ln>
          </p:spPr>
          <p:txBody>
            <a:bodyPr wrap="square" lIns="0" tIns="0" rIns="0" bIns="0" rtlCol="0"/>
            <a:lstStyle/>
            <a:p>
              <a:endParaRPr sz="1214"/>
            </a:p>
          </p:txBody>
        </p:sp>
        <p:sp>
          <p:nvSpPr>
            <p:cNvPr id="37" name="object 37"/>
            <p:cNvSpPr/>
            <p:nvPr/>
          </p:nvSpPr>
          <p:spPr>
            <a:xfrm>
              <a:off x="4079568" y="4209476"/>
              <a:ext cx="675640" cy="346075"/>
            </a:xfrm>
            <a:custGeom>
              <a:avLst/>
              <a:gdLst/>
              <a:ahLst/>
              <a:cxnLst/>
              <a:rect l="l" t="t" r="r" b="b"/>
              <a:pathLst>
                <a:path w="675639" h="346075">
                  <a:moveTo>
                    <a:pt x="675149" y="0"/>
                  </a:moveTo>
                  <a:lnTo>
                    <a:pt x="0" y="0"/>
                  </a:lnTo>
                  <a:lnTo>
                    <a:pt x="0" y="345971"/>
                  </a:lnTo>
                  <a:lnTo>
                    <a:pt x="675149" y="345971"/>
                  </a:lnTo>
                  <a:lnTo>
                    <a:pt x="675149" y="0"/>
                  </a:lnTo>
                  <a:close/>
                </a:path>
              </a:pathLst>
            </a:custGeom>
            <a:solidFill>
              <a:srgbClr val="FFFFFF"/>
            </a:solidFill>
          </p:spPr>
          <p:txBody>
            <a:bodyPr wrap="square" lIns="0" tIns="0" rIns="0" bIns="0" rtlCol="0"/>
            <a:lstStyle/>
            <a:p>
              <a:endParaRPr sz="1214"/>
            </a:p>
          </p:txBody>
        </p:sp>
      </p:grpSp>
      <p:sp>
        <p:nvSpPr>
          <p:cNvPr id="38" name="object 38"/>
          <p:cNvSpPr txBox="1"/>
          <p:nvPr/>
        </p:nvSpPr>
        <p:spPr>
          <a:xfrm>
            <a:off x="3888705" y="2837262"/>
            <a:ext cx="472808" cy="206187"/>
          </a:xfrm>
          <a:prstGeom prst="rect">
            <a:avLst/>
          </a:prstGeom>
        </p:spPr>
        <p:txBody>
          <a:bodyPr vert="horz" wrap="square" lIns="0" tIns="8994" rIns="0" bIns="0" rtlCol="0">
            <a:spAutoFit/>
          </a:bodyPr>
          <a:lstStyle/>
          <a:p>
            <a:pPr marL="8565">
              <a:spcBef>
                <a:spcPts val="71"/>
              </a:spcBef>
            </a:pPr>
            <a:r>
              <a:rPr sz="1281" spc="57" dirty="0">
                <a:solidFill>
                  <a:srgbClr val="FF0000"/>
                </a:solidFill>
                <a:latin typeface="Trebuchet MS"/>
                <a:cs typeface="Trebuchet MS"/>
              </a:rPr>
              <a:t>F</a:t>
            </a:r>
            <a:r>
              <a:rPr sz="1281" spc="118" dirty="0">
                <a:latin typeface="Trebuchet MS"/>
                <a:cs typeface="Trebuchet MS"/>
              </a:rPr>
              <a:t>W</a:t>
            </a:r>
            <a:r>
              <a:rPr sz="1281" i="1" spc="-74" dirty="0">
                <a:latin typeface="Trebuchet MS"/>
                <a:cs typeface="Trebuchet MS"/>
              </a:rPr>
              <a:t>d</a:t>
            </a:r>
            <a:r>
              <a:rPr sz="1281" spc="-74" dirty="0">
                <a:latin typeface="Trebuchet MS"/>
                <a:cs typeface="Trebuchet MS"/>
              </a:rPr>
              <a:t>:1</a:t>
            </a:r>
            <a:endParaRPr sz="1281">
              <a:latin typeface="Trebuchet MS"/>
              <a:cs typeface="Trebuchet MS"/>
            </a:endParaRPr>
          </a:p>
        </p:txBody>
      </p:sp>
      <p:grpSp>
        <p:nvGrpSpPr>
          <p:cNvPr id="39" name="object 39"/>
          <p:cNvGrpSpPr/>
          <p:nvPr/>
        </p:nvGrpSpPr>
        <p:grpSpPr>
          <a:xfrm>
            <a:off x="3303845" y="2208414"/>
            <a:ext cx="798292" cy="316490"/>
            <a:chOff x="3199686" y="3274450"/>
            <a:chExt cx="1183640" cy="469265"/>
          </a:xfrm>
        </p:grpSpPr>
        <p:sp>
          <p:nvSpPr>
            <p:cNvPr id="40" name="object 40"/>
            <p:cNvSpPr/>
            <p:nvPr/>
          </p:nvSpPr>
          <p:spPr>
            <a:xfrm>
              <a:off x="3296343" y="3276990"/>
              <a:ext cx="303530" cy="398780"/>
            </a:xfrm>
            <a:custGeom>
              <a:avLst/>
              <a:gdLst/>
              <a:ahLst/>
              <a:cxnLst/>
              <a:rect l="l" t="t" r="r" b="b"/>
              <a:pathLst>
                <a:path w="303529" h="398779">
                  <a:moveTo>
                    <a:pt x="303176" y="0"/>
                  </a:moveTo>
                  <a:lnTo>
                    <a:pt x="0" y="398406"/>
                  </a:lnTo>
                </a:path>
              </a:pathLst>
            </a:custGeom>
            <a:ln w="4768">
              <a:solidFill>
                <a:srgbClr val="000000"/>
              </a:solidFill>
            </a:ln>
          </p:spPr>
          <p:txBody>
            <a:bodyPr wrap="square" lIns="0" tIns="0" rIns="0" bIns="0" rtlCol="0"/>
            <a:lstStyle/>
            <a:p>
              <a:endParaRPr sz="1214"/>
            </a:p>
          </p:txBody>
        </p:sp>
        <p:pic>
          <p:nvPicPr>
            <p:cNvPr id="41" name="object 41"/>
            <p:cNvPicPr/>
            <p:nvPr/>
          </p:nvPicPr>
          <p:blipFill>
            <a:blip r:embed="rId2" cstate="print"/>
            <a:stretch>
              <a:fillRect/>
            </a:stretch>
          </p:blipFill>
          <p:spPr>
            <a:xfrm>
              <a:off x="3244210" y="3657952"/>
              <a:ext cx="74309" cy="85204"/>
            </a:xfrm>
            <a:prstGeom prst="rect">
              <a:avLst/>
            </a:prstGeom>
          </p:spPr>
        </p:pic>
        <p:sp>
          <p:nvSpPr>
            <p:cNvPr id="42" name="object 42"/>
            <p:cNvSpPr/>
            <p:nvPr/>
          </p:nvSpPr>
          <p:spPr>
            <a:xfrm>
              <a:off x="3199686" y="3335895"/>
              <a:ext cx="447040" cy="346075"/>
            </a:xfrm>
            <a:custGeom>
              <a:avLst/>
              <a:gdLst/>
              <a:ahLst/>
              <a:cxnLst/>
              <a:rect l="l" t="t" r="r" b="b"/>
              <a:pathLst>
                <a:path w="447039" h="346075">
                  <a:moveTo>
                    <a:pt x="446741" y="0"/>
                  </a:moveTo>
                  <a:lnTo>
                    <a:pt x="0" y="0"/>
                  </a:lnTo>
                  <a:lnTo>
                    <a:pt x="0" y="345971"/>
                  </a:lnTo>
                  <a:lnTo>
                    <a:pt x="446741" y="345971"/>
                  </a:lnTo>
                  <a:lnTo>
                    <a:pt x="446741" y="0"/>
                  </a:lnTo>
                  <a:close/>
                </a:path>
              </a:pathLst>
            </a:custGeom>
            <a:solidFill>
              <a:srgbClr val="FFFFFF"/>
            </a:solidFill>
          </p:spPr>
          <p:txBody>
            <a:bodyPr wrap="square" lIns="0" tIns="0" rIns="0" bIns="0" rtlCol="0"/>
            <a:lstStyle/>
            <a:p>
              <a:endParaRPr sz="1214"/>
            </a:p>
          </p:txBody>
        </p:sp>
        <p:sp>
          <p:nvSpPr>
            <p:cNvPr id="43" name="object 43"/>
            <p:cNvSpPr/>
            <p:nvPr/>
          </p:nvSpPr>
          <p:spPr>
            <a:xfrm>
              <a:off x="3902703" y="3276990"/>
              <a:ext cx="303530" cy="398780"/>
            </a:xfrm>
            <a:custGeom>
              <a:avLst/>
              <a:gdLst/>
              <a:ahLst/>
              <a:cxnLst/>
              <a:rect l="l" t="t" r="r" b="b"/>
              <a:pathLst>
                <a:path w="303529" h="398779">
                  <a:moveTo>
                    <a:pt x="0" y="0"/>
                  </a:moveTo>
                  <a:lnTo>
                    <a:pt x="303165" y="398406"/>
                  </a:lnTo>
                </a:path>
              </a:pathLst>
            </a:custGeom>
            <a:ln w="4768">
              <a:solidFill>
                <a:srgbClr val="000000"/>
              </a:solidFill>
            </a:ln>
          </p:spPr>
          <p:txBody>
            <a:bodyPr wrap="square" lIns="0" tIns="0" rIns="0" bIns="0" rtlCol="0"/>
            <a:lstStyle/>
            <a:p>
              <a:endParaRPr sz="1214"/>
            </a:p>
          </p:txBody>
        </p:sp>
        <p:pic>
          <p:nvPicPr>
            <p:cNvPr id="44" name="object 44"/>
            <p:cNvPicPr/>
            <p:nvPr/>
          </p:nvPicPr>
          <p:blipFill>
            <a:blip r:embed="rId3" cstate="print"/>
            <a:stretch>
              <a:fillRect/>
            </a:stretch>
          </p:blipFill>
          <p:spPr>
            <a:xfrm>
              <a:off x="4183692" y="3657953"/>
              <a:ext cx="74307" cy="85203"/>
            </a:xfrm>
            <a:prstGeom prst="rect">
              <a:avLst/>
            </a:prstGeom>
          </p:spPr>
        </p:pic>
        <p:sp>
          <p:nvSpPr>
            <p:cNvPr id="45" name="object 45"/>
            <p:cNvSpPr/>
            <p:nvPr/>
          </p:nvSpPr>
          <p:spPr>
            <a:xfrm>
              <a:off x="3775173" y="3335895"/>
              <a:ext cx="608330" cy="346075"/>
            </a:xfrm>
            <a:custGeom>
              <a:avLst/>
              <a:gdLst/>
              <a:ahLst/>
              <a:cxnLst/>
              <a:rect l="l" t="t" r="r" b="b"/>
              <a:pathLst>
                <a:path w="608329" h="346075">
                  <a:moveTo>
                    <a:pt x="607971" y="0"/>
                  </a:moveTo>
                  <a:lnTo>
                    <a:pt x="0" y="0"/>
                  </a:lnTo>
                  <a:lnTo>
                    <a:pt x="0" y="345971"/>
                  </a:lnTo>
                  <a:lnTo>
                    <a:pt x="607971" y="345971"/>
                  </a:lnTo>
                  <a:lnTo>
                    <a:pt x="607971" y="0"/>
                  </a:lnTo>
                  <a:close/>
                </a:path>
              </a:pathLst>
            </a:custGeom>
            <a:solidFill>
              <a:srgbClr val="FFFFFF"/>
            </a:solidFill>
          </p:spPr>
          <p:txBody>
            <a:bodyPr wrap="square" lIns="0" tIns="0" rIns="0" bIns="0" rtlCol="0"/>
            <a:lstStyle/>
            <a:p>
              <a:endParaRPr sz="1214"/>
            </a:p>
          </p:txBody>
        </p:sp>
      </p:grpSp>
      <p:sp>
        <p:nvSpPr>
          <p:cNvPr id="46" name="object 46"/>
          <p:cNvSpPr txBox="1"/>
          <p:nvPr/>
        </p:nvSpPr>
        <p:spPr>
          <a:xfrm>
            <a:off x="3295280" y="2248085"/>
            <a:ext cx="815851" cy="206187"/>
          </a:xfrm>
          <a:prstGeom prst="rect">
            <a:avLst/>
          </a:prstGeom>
        </p:spPr>
        <p:txBody>
          <a:bodyPr vert="horz" wrap="square" lIns="0" tIns="8994" rIns="0" bIns="0" rtlCol="0">
            <a:spAutoFit/>
          </a:bodyPr>
          <a:lstStyle/>
          <a:p>
            <a:pPr marL="8565">
              <a:spcBef>
                <a:spcPts val="71"/>
              </a:spcBef>
              <a:tabLst>
                <a:tab pos="396554" algn="l"/>
              </a:tabLst>
            </a:pPr>
            <a:r>
              <a:rPr sz="1281" spc="57" dirty="0">
                <a:solidFill>
                  <a:srgbClr val="FF0000"/>
                </a:solidFill>
                <a:latin typeface="Trebuchet MS"/>
                <a:cs typeface="Trebuchet MS"/>
              </a:rPr>
              <a:t>F</a:t>
            </a:r>
            <a:r>
              <a:rPr sz="1281" i="1" spc="-34" dirty="0">
                <a:latin typeface="Trebuchet MS"/>
                <a:cs typeface="Trebuchet MS"/>
              </a:rPr>
              <a:t>a</a:t>
            </a:r>
            <a:r>
              <a:rPr sz="1281" spc="-74" dirty="0">
                <a:latin typeface="Trebuchet MS"/>
                <a:cs typeface="Trebuchet MS"/>
              </a:rPr>
              <a:t>:1	</a:t>
            </a:r>
            <a:r>
              <a:rPr sz="1281" spc="57" dirty="0">
                <a:solidFill>
                  <a:srgbClr val="FF0000"/>
                </a:solidFill>
                <a:latin typeface="Trebuchet MS"/>
                <a:cs typeface="Trebuchet MS"/>
              </a:rPr>
              <a:t>F</a:t>
            </a:r>
            <a:r>
              <a:rPr sz="1281" spc="-13" dirty="0">
                <a:solidFill>
                  <a:srgbClr val="FFA500"/>
                </a:solidFill>
                <a:latin typeface="Trebuchet MS"/>
                <a:cs typeface="Trebuchet MS"/>
              </a:rPr>
              <a:t>G</a:t>
            </a:r>
            <a:r>
              <a:rPr sz="1281" i="1" spc="-34" dirty="0">
                <a:latin typeface="Trebuchet MS"/>
                <a:cs typeface="Trebuchet MS"/>
              </a:rPr>
              <a:t>a</a:t>
            </a:r>
            <a:r>
              <a:rPr sz="1281" spc="-74" dirty="0">
                <a:latin typeface="Trebuchet MS"/>
                <a:cs typeface="Trebuchet MS"/>
              </a:rPr>
              <a:t>:1</a:t>
            </a:r>
            <a:endParaRPr sz="1281">
              <a:latin typeface="Trebuchet MS"/>
              <a:cs typeface="Trebuchet MS"/>
            </a:endParaRPr>
          </a:p>
        </p:txBody>
      </p:sp>
      <p:sp>
        <p:nvSpPr>
          <p:cNvPr id="47" name="object 47"/>
          <p:cNvSpPr/>
          <p:nvPr/>
        </p:nvSpPr>
        <p:spPr>
          <a:xfrm>
            <a:off x="5185747" y="1943024"/>
            <a:ext cx="573879" cy="265526"/>
          </a:xfrm>
          <a:custGeom>
            <a:avLst/>
            <a:gdLst/>
            <a:ahLst/>
            <a:cxnLst/>
            <a:rect l="l" t="t" r="r" b="b"/>
            <a:pathLst>
              <a:path w="850900" h="393700">
                <a:moveTo>
                  <a:pt x="0" y="0"/>
                </a:moveTo>
                <a:lnTo>
                  <a:pt x="0" y="393655"/>
                </a:lnTo>
                <a:lnTo>
                  <a:pt x="850471" y="393655"/>
                </a:lnTo>
                <a:lnTo>
                  <a:pt x="850471" y="0"/>
                </a:lnTo>
                <a:lnTo>
                  <a:pt x="0" y="0"/>
                </a:lnTo>
                <a:close/>
              </a:path>
            </a:pathLst>
          </a:custGeom>
          <a:ln w="4768">
            <a:solidFill>
              <a:srgbClr val="000000"/>
            </a:solidFill>
          </a:ln>
        </p:spPr>
        <p:txBody>
          <a:bodyPr wrap="square" lIns="0" tIns="0" rIns="0" bIns="0" rtlCol="0"/>
          <a:lstStyle/>
          <a:p>
            <a:endParaRPr sz="1214"/>
          </a:p>
        </p:txBody>
      </p:sp>
      <p:sp>
        <p:nvSpPr>
          <p:cNvPr id="48" name="object 48"/>
          <p:cNvSpPr txBox="1"/>
          <p:nvPr/>
        </p:nvSpPr>
        <p:spPr>
          <a:xfrm>
            <a:off x="5193262" y="1957335"/>
            <a:ext cx="558890" cy="206187"/>
          </a:xfrm>
          <a:prstGeom prst="rect">
            <a:avLst/>
          </a:prstGeom>
        </p:spPr>
        <p:txBody>
          <a:bodyPr vert="horz" wrap="square" lIns="0" tIns="8994" rIns="0" bIns="0" rtlCol="0">
            <a:spAutoFit/>
          </a:bodyPr>
          <a:lstStyle/>
          <a:p>
            <a:pPr marL="8565">
              <a:spcBef>
                <a:spcPts val="71"/>
              </a:spcBef>
            </a:pPr>
            <a:r>
              <a:rPr sz="1281" spc="51" dirty="0">
                <a:solidFill>
                  <a:srgbClr val="008000"/>
                </a:solidFill>
                <a:latin typeface="Trebuchet MS"/>
                <a:cs typeface="Trebuchet MS"/>
              </a:rPr>
              <a:t>C</a:t>
            </a:r>
            <a:r>
              <a:rPr sz="1281" spc="-641" dirty="0">
                <a:solidFill>
                  <a:srgbClr val="0000FF"/>
                </a:solidFill>
                <a:latin typeface="SimSun-ExtB"/>
                <a:cs typeface="SimSun-ExtB"/>
              </a:rPr>
              <a:t>ǁ</a:t>
            </a:r>
            <a:r>
              <a:rPr sz="1281" spc="57" dirty="0">
                <a:solidFill>
                  <a:srgbClr val="FF0000"/>
                </a:solidFill>
                <a:latin typeface="Trebuchet MS"/>
                <a:cs typeface="Trebuchet MS"/>
              </a:rPr>
              <a:t>F</a:t>
            </a:r>
            <a:r>
              <a:rPr sz="1281" spc="-13" dirty="0">
                <a:solidFill>
                  <a:srgbClr val="FFA500"/>
                </a:solidFill>
                <a:latin typeface="Trebuchet MS"/>
                <a:cs typeface="Trebuchet MS"/>
              </a:rPr>
              <a:t>G</a:t>
            </a:r>
            <a:r>
              <a:rPr sz="1281" spc="118" dirty="0">
                <a:latin typeface="Trebuchet MS"/>
                <a:cs typeface="Trebuchet MS"/>
              </a:rPr>
              <a:t>W</a:t>
            </a:r>
            <a:endParaRPr sz="1281">
              <a:latin typeface="Trebuchet MS"/>
              <a:cs typeface="Trebuchet MS"/>
            </a:endParaRPr>
          </a:p>
        </p:txBody>
      </p:sp>
      <p:grpSp>
        <p:nvGrpSpPr>
          <p:cNvPr id="49" name="object 49"/>
          <p:cNvGrpSpPr/>
          <p:nvPr/>
        </p:nvGrpSpPr>
        <p:grpSpPr>
          <a:xfrm>
            <a:off x="4734835" y="2531616"/>
            <a:ext cx="577305" cy="268952"/>
            <a:chOff x="5321438" y="3753668"/>
            <a:chExt cx="855980" cy="398780"/>
          </a:xfrm>
        </p:grpSpPr>
        <p:sp>
          <p:nvSpPr>
            <p:cNvPr id="50" name="object 50"/>
            <p:cNvSpPr/>
            <p:nvPr/>
          </p:nvSpPr>
          <p:spPr>
            <a:xfrm>
              <a:off x="5323978" y="3756208"/>
              <a:ext cx="850900" cy="393700"/>
            </a:xfrm>
            <a:custGeom>
              <a:avLst/>
              <a:gdLst/>
              <a:ahLst/>
              <a:cxnLst/>
              <a:rect l="l" t="t" r="r" b="b"/>
              <a:pathLst>
                <a:path w="850900" h="393700">
                  <a:moveTo>
                    <a:pt x="850471" y="0"/>
                  </a:moveTo>
                  <a:lnTo>
                    <a:pt x="0" y="0"/>
                  </a:lnTo>
                  <a:lnTo>
                    <a:pt x="0" y="393654"/>
                  </a:lnTo>
                  <a:lnTo>
                    <a:pt x="850471" y="393654"/>
                  </a:lnTo>
                  <a:lnTo>
                    <a:pt x="850471" y="0"/>
                  </a:lnTo>
                  <a:close/>
                </a:path>
              </a:pathLst>
            </a:custGeom>
            <a:solidFill>
              <a:srgbClr val="FF0000">
                <a:alpha val="19999"/>
              </a:srgbClr>
            </a:solidFill>
          </p:spPr>
          <p:txBody>
            <a:bodyPr wrap="square" lIns="0" tIns="0" rIns="0" bIns="0" rtlCol="0"/>
            <a:lstStyle/>
            <a:p>
              <a:endParaRPr sz="1214"/>
            </a:p>
          </p:txBody>
        </p:sp>
        <p:sp>
          <p:nvSpPr>
            <p:cNvPr id="51" name="object 51"/>
            <p:cNvSpPr/>
            <p:nvPr/>
          </p:nvSpPr>
          <p:spPr>
            <a:xfrm>
              <a:off x="5323978" y="3756208"/>
              <a:ext cx="850900" cy="393700"/>
            </a:xfrm>
            <a:custGeom>
              <a:avLst/>
              <a:gdLst/>
              <a:ahLst/>
              <a:cxnLst/>
              <a:rect l="l" t="t" r="r" b="b"/>
              <a:pathLst>
                <a:path w="850900" h="393700">
                  <a:moveTo>
                    <a:pt x="0" y="0"/>
                  </a:moveTo>
                  <a:lnTo>
                    <a:pt x="0" y="393654"/>
                  </a:lnTo>
                  <a:lnTo>
                    <a:pt x="850471" y="393654"/>
                  </a:lnTo>
                  <a:lnTo>
                    <a:pt x="850471" y="0"/>
                  </a:lnTo>
                  <a:lnTo>
                    <a:pt x="0" y="0"/>
                  </a:lnTo>
                  <a:close/>
                </a:path>
              </a:pathLst>
            </a:custGeom>
            <a:ln w="4768">
              <a:solidFill>
                <a:srgbClr val="000000"/>
              </a:solidFill>
            </a:ln>
          </p:spPr>
          <p:txBody>
            <a:bodyPr wrap="square" lIns="0" tIns="0" rIns="0" bIns="0" rtlCol="0"/>
            <a:lstStyle/>
            <a:p>
              <a:endParaRPr sz="1214"/>
            </a:p>
          </p:txBody>
        </p:sp>
      </p:grpSp>
      <p:sp>
        <p:nvSpPr>
          <p:cNvPr id="52" name="object 52"/>
          <p:cNvSpPr txBox="1"/>
          <p:nvPr/>
        </p:nvSpPr>
        <p:spPr>
          <a:xfrm>
            <a:off x="4744063" y="2547640"/>
            <a:ext cx="558890" cy="206187"/>
          </a:xfrm>
          <a:prstGeom prst="rect">
            <a:avLst/>
          </a:prstGeom>
        </p:spPr>
        <p:txBody>
          <a:bodyPr vert="horz" wrap="square" lIns="0" tIns="8994" rIns="0" bIns="0" rtlCol="0">
            <a:spAutoFit/>
          </a:bodyPr>
          <a:lstStyle/>
          <a:p>
            <a:pPr marL="8565">
              <a:spcBef>
                <a:spcPts val="71"/>
              </a:spcBef>
            </a:pPr>
            <a:r>
              <a:rPr sz="1281" spc="57" dirty="0">
                <a:solidFill>
                  <a:srgbClr val="FF0000"/>
                </a:solidFill>
                <a:latin typeface="Trebuchet MS"/>
                <a:cs typeface="Trebuchet MS"/>
              </a:rPr>
              <a:t>F</a:t>
            </a:r>
            <a:r>
              <a:rPr sz="1281" spc="51" dirty="0">
                <a:solidFill>
                  <a:srgbClr val="008000"/>
                </a:solidFill>
                <a:latin typeface="Trebuchet MS"/>
                <a:cs typeface="Trebuchet MS"/>
              </a:rPr>
              <a:t>C</a:t>
            </a:r>
            <a:r>
              <a:rPr sz="1281" spc="-641" dirty="0">
                <a:solidFill>
                  <a:srgbClr val="0000FF"/>
                </a:solidFill>
                <a:latin typeface="SimSun-ExtB"/>
                <a:cs typeface="SimSun-ExtB"/>
              </a:rPr>
              <a:t>ǁ</a:t>
            </a:r>
            <a:r>
              <a:rPr sz="1281" spc="-13" dirty="0">
                <a:solidFill>
                  <a:srgbClr val="FFA500"/>
                </a:solidFill>
                <a:latin typeface="Trebuchet MS"/>
                <a:cs typeface="Trebuchet MS"/>
              </a:rPr>
              <a:t>G</a:t>
            </a:r>
            <a:r>
              <a:rPr sz="1281" spc="118" dirty="0">
                <a:latin typeface="Trebuchet MS"/>
                <a:cs typeface="Trebuchet MS"/>
              </a:rPr>
              <a:t>W</a:t>
            </a:r>
            <a:endParaRPr sz="1281">
              <a:latin typeface="Trebuchet MS"/>
              <a:cs typeface="Trebuchet MS"/>
            </a:endParaRPr>
          </a:p>
        </p:txBody>
      </p:sp>
      <p:sp>
        <p:nvSpPr>
          <p:cNvPr id="53" name="object 53"/>
          <p:cNvSpPr txBox="1"/>
          <p:nvPr/>
        </p:nvSpPr>
        <p:spPr>
          <a:xfrm>
            <a:off x="5634947" y="2533328"/>
            <a:ext cx="573879" cy="220457"/>
          </a:xfrm>
          <a:prstGeom prst="rect">
            <a:avLst/>
          </a:prstGeom>
          <a:ln w="4768">
            <a:solidFill>
              <a:srgbClr val="000000"/>
            </a:solidFill>
          </a:ln>
        </p:spPr>
        <p:txBody>
          <a:bodyPr vert="horz" wrap="square" lIns="0" tIns="23126" rIns="0" bIns="0" rtlCol="0">
            <a:spAutoFit/>
          </a:bodyPr>
          <a:lstStyle/>
          <a:p>
            <a:pPr marL="15845">
              <a:spcBef>
                <a:spcPts val="182"/>
              </a:spcBef>
            </a:pPr>
            <a:r>
              <a:rPr sz="1281" spc="-88" dirty="0">
                <a:solidFill>
                  <a:srgbClr val="FF0000"/>
                </a:solidFill>
                <a:latin typeface="Trebuchet MS"/>
                <a:cs typeface="Trebuchet MS"/>
              </a:rPr>
              <a:t>F</a:t>
            </a:r>
            <a:r>
              <a:rPr sz="1281" spc="-88" dirty="0">
                <a:solidFill>
                  <a:srgbClr val="008000"/>
                </a:solidFill>
                <a:latin typeface="Trebuchet MS"/>
                <a:cs typeface="Trebuchet MS"/>
              </a:rPr>
              <a:t>C</a:t>
            </a:r>
            <a:r>
              <a:rPr sz="1281" spc="-88" dirty="0">
                <a:solidFill>
                  <a:srgbClr val="FFA500"/>
                </a:solidFill>
                <a:latin typeface="Trebuchet MS"/>
                <a:cs typeface="Trebuchet MS"/>
              </a:rPr>
              <a:t>G</a:t>
            </a:r>
            <a:r>
              <a:rPr sz="1281" spc="-88" dirty="0">
                <a:solidFill>
                  <a:srgbClr val="0000FF"/>
                </a:solidFill>
                <a:latin typeface="SimSun-ExtB"/>
                <a:cs typeface="SimSun-ExtB"/>
              </a:rPr>
              <a:t>ǁ</a:t>
            </a:r>
            <a:r>
              <a:rPr sz="1281" spc="-88" dirty="0">
                <a:latin typeface="Trebuchet MS"/>
                <a:cs typeface="Trebuchet MS"/>
              </a:rPr>
              <a:t>W</a:t>
            </a:r>
            <a:endParaRPr sz="1281">
              <a:latin typeface="Trebuchet MS"/>
              <a:cs typeface="Trebuchet MS"/>
            </a:endParaRPr>
          </a:p>
        </p:txBody>
      </p:sp>
      <p:sp>
        <p:nvSpPr>
          <p:cNvPr id="54" name="object 54"/>
          <p:cNvSpPr txBox="1"/>
          <p:nvPr/>
        </p:nvSpPr>
        <p:spPr>
          <a:xfrm>
            <a:off x="5634947" y="3123634"/>
            <a:ext cx="573879" cy="220457"/>
          </a:xfrm>
          <a:prstGeom prst="rect">
            <a:avLst/>
          </a:prstGeom>
          <a:ln w="4768">
            <a:solidFill>
              <a:srgbClr val="000000"/>
            </a:solidFill>
          </a:ln>
        </p:spPr>
        <p:txBody>
          <a:bodyPr vert="horz" wrap="square" lIns="0" tIns="23126" rIns="0" bIns="0" rtlCol="0">
            <a:spAutoFit/>
          </a:bodyPr>
          <a:lstStyle/>
          <a:p>
            <a:pPr marL="15845">
              <a:spcBef>
                <a:spcPts val="182"/>
              </a:spcBef>
            </a:pPr>
            <a:r>
              <a:rPr sz="1281" spc="-88" dirty="0">
                <a:solidFill>
                  <a:srgbClr val="FFA500"/>
                </a:solidFill>
                <a:latin typeface="Trebuchet MS"/>
                <a:cs typeface="Trebuchet MS"/>
              </a:rPr>
              <a:t>G</a:t>
            </a:r>
            <a:r>
              <a:rPr sz="1281" spc="-88" dirty="0">
                <a:solidFill>
                  <a:srgbClr val="0000FF"/>
                </a:solidFill>
                <a:latin typeface="SimSun-ExtB"/>
                <a:cs typeface="SimSun-ExtB"/>
              </a:rPr>
              <a:t>ǁ</a:t>
            </a:r>
            <a:r>
              <a:rPr sz="1281" spc="-88" dirty="0">
                <a:solidFill>
                  <a:srgbClr val="FF0000"/>
                </a:solidFill>
                <a:latin typeface="Trebuchet MS"/>
                <a:cs typeface="Trebuchet MS"/>
              </a:rPr>
              <a:t>F</a:t>
            </a:r>
            <a:r>
              <a:rPr sz="1281" spc="-88" dirty="0">
                <a:solidFill>
                  <a:srgbClr val="008000"/>
                </a:solidFill>
                <a:latin typeface="Trebuchet MS"/>
                <a:cs typeface="Trebuchet MS"/>
              </a:rPr>
              <a:t>C</a:t>
            </a:r>
            <a:r>
              <a:rPr sz="1281" spc="-88" dirty="0">
                <a:latin typeface="Trebuchet MS"/>
                <a:cs typeface="Trebuchet MS"/>
              </a:rPr>
              <a:t>W</a:t>
            </a:r>
            <a:endParaRPr sz="1281">
              <a:latin typeface="Trebuchet MS"/>
              <a:cs typeface="Trebuchet MS"/>
            </a:endParaRPr>
          </a:p>
        </p:txBody>
      </p:sp>
      <p:sp>
        <p:nvSpPr>
          <p:cNvPr id="55" name="object 55"/>
          <p:cNvSpPr txBox="1"/>
          <p:nvPr/>
        </p:nvSpPr>
        <p:spPr>
          <a:xfrm>
            <a:off x="5634947" y="3713938"/>
            <a:ext cx="573879" cy="220457"/>
          </a:xfrm>
          <a:prstGeom prst="rect">
            <a:avLst/>
          </a:prstGeom>
          <a:ln w="4768">
            <a:solidFill>
              <a:srgbClr val="000000"/>
            </a:solidFill>
          </a:ln>
        </p:spPr>
        <p:txBody>
          <a:bodyPr vert="horz" wrap="square" lIns="0" tIns="23126" rIns="0" bIns="0" rtlCol="0">
            <a:spAutoFit/>
          </a:bodyPr>
          <a:lstStyle/>
          <a:p>
            <a:pPr marL="15845">
              <a:spcBef>
                <a:spcPts val="182"/>
              </a:spcBef>
            </a:pPr>
            <a:r>
              <a:rPr sz="1281" spc="-88" dirty="0">
                <a:solidFill>
                  <a:srgbClr val="FF0000"/>
                </a:solidFill>
                <a:latin typeface="Trebuchet MS"/>
                <a:cs typeface="Trebuchet MS"/>
              </a:rPr>
              <a:t>F</a:t>
            </a:r>
            <a:r>
              <a:rPr sz="1281" spc="-88" dirty="0">
                <a:solidFill>
                  <a:srgbClr val="FFA500"/>
                </a:solidFill>
                <a:latin typeface="Trebuchet MS"/>
                <a:cs typeface="Trebuchet MS"/>
              </a:rPr>
              <a:t>G</a:t>
            </a:r>
            <a:r>
              <a:rPr sz="1281" spc="-88" dirty="0">
                <a:solidFill>
                  <a:srgbClr val="0000FF"/>
                </a:solidFill>
                <a:latin typeface="SimSun-ExtB"/>
                <a:cs typeface="SimSun-ExtB"/>
              </a:rPr>
              <a:t>ǁ</a:t>
            </a:r>
            <a:r>
              <a:rPr sz="1281" spc="-88" dirty="0">
                <a:solidFill>
                  <a:srgbClr val="008000"/>
                </a:solidFill>
                <a:latin typeface="Trebuchet MS"/>
                <a:cs typeface="Trebuchet MS"/>
              </a:rPr>
              <a:t>C</a:t>
            </a:r>
            <a:r>
              <a:rPr sz="1281" spc="-88" dirty="0">
                <a:latin typeface="Trebuchet MS"/>
                <a:cs typeface="Trebuchet MS"/>
              </a:rPr>
              <a:t>W</a:t>
            </a:r>
            <a:endParaRPr sz="1281">
              <a:latin typeface="Trebuchet MS"/>
              <a:cs typeface="Trebuchet MS"/>
            </a:endParaRPr>
          </a:p>
        </p:txBody>
      </p:sp>
      <p:grpSp>
        <p:nvGrpSpPr>
          <p:cNvPr id="56" name="object 56"/>
          <p:cNvGrpSpPr/>
          <p:nvPr/>
        </p:nvGrpSpPr>
        <p:grpSpPr>
          <a:xfrm>
            <a:off x="5633234" y="4302531"/>
            <a:ext cx="577305" cy="268952"/>
            <a:chOff x="6653509" y="6379431"/>
            <a:chExt cx="855980" cy="398780"/>
          </a:xfrm>
        </p:grpSpPr>
        <p:sp>
          <p:nvSpPr>
            <p:cNvPr id="57" name="object 57"/>
            <p:cNvSpPr/>
            <p:nvPr/>
          </p:nvSpPr>
          <p:spPr>
            <a:xfrm>
              <a:off x="6656049" y="6381971"/>
              <a:ext cx="850900" cy="393700"/>
            </a:xfrm>
            <a:custGeom>
              <a:avLst/>
              <a:gdLst/>
              <a:ahLst/>
              <a:cxnLst/>
              <a:rect l="l" t="t" r="r" b="b"/>
              <a:pathLst>
                <a:path w="850900" h="393700">
                  <a:moveTo>
                    <a:pt x="850471" y="0"/>
                  </a:moveTo>
                  <a:lnTo>
                    <a:pt x="0" y="0"/>
                  </a:lnTo>
                  <a:lnTo>
                    <a:pt x="0" y="393655"/>
                  </a:lnTo>
                  <a:lnTo>
                    <a:pt x="850471" y="393655"/>
                  </a:lnTo>
                  <a:lnTo>
                    <a:pt x="850471" y="0"/>
                  </a:lnTo>
                  <a:close/>
                </a:path>
              </a:pathLst>
            </a:custGeom>
            <a:solidFill>
              <a:srgbClr val="007F00">
                <a:alpha val="19999"/>
              </a:srgbClr>
            </a:solidFill>
          </p:spPr>
          <p:txBody>
            <a:bodyPr wrap="square" lIns="0" tIns="0" rIns="0" bIns="0" rtlCol="0"/>
            <a:lstStyle/>
            <a:p>
              <a:endParaRPr sz="1214"/>
            </a:p>
          </p:txBody>
        </p:sp>
        <p:sp>
          <p:nvSpPr>
            <p:cNvPr id="58" name="object 58"/>
            <p:cNvSpPr/>
            <p:nvPr/>
          </p:nvSpPr>
          <p:spPr>
            <a:xfrm>
              <a:off x="6656049" y="6381971"/>
              <a:ext cx="850900" cy="393700"/>
            </a:xfrm>
            <a:custGeom>
              <a:avLst/>
              <a:gdLst/>
              <a:ahLst/>
              <a:cxnLst/>
              <a:rect l="l" t="t" r="r" b="b"/>
              <a:pathLst>
                <a:path w="850900" h="393700">
                  <a:moveTo>
                    <a:pt x="0" y="0"/>
                  </a:moveTo>
                  <a:lnTo>
                    <a:pt x="0" y="393655"/>
                  </a:lnTo>
                  <a:lnTo>
                    <a:pt x="850471" y="393655"/>
                  </a:lnTo>
                  <a:lnTo>
                    <a:pt x="850471" y="0"/>
                  </a:lnTo>
                  <a:lnTo>
                    <a:pt x="0" y="0"/>
                  </a:lnTo>
                  <a:close/>
                </a:path>
              </a:pathLst>
            </a:custGeom>
            <a:ln w="4768">
              <a:solidFill>
                <a:srgbClr val="000000"/>
              </a:solidFill>
            </a:ln>
          </p:spPr>
          <p:txBody>
            <a:bodyPr wrap="square" lIns="0" tIns="0" rIns="0" bIns="0" rtlCol="0"/>
            <a:lstStyle/>
            <a:p>
              <a:endParaRPr sz="1214"/>
            </a:p>
          </p:txBody>
        </p:sp>
      </p:grpSp>
      <p:sp>
        <p:nvSpPr>
          <p:cNvPr id="59" name="object 59"/>
          <p:cNvSpPr txBox="1"/>
          <p:nvPr/>
        </p:nvSpPr>
        <p:spPr>
          <a:xfrm>
            <a:off x="5642461" y="4318554"/>
            <a:ext cx="558890" cy="206187"/>
          </a:xfrm>
          <a:prstGeom prst="rect">
            <a:avLst/>
          </a:prstGeom>
        </p:spPr>
        <p:txBody>
          <a:bodyPr vert="horz" wrap="square" lIns="0" tIns="8994" rIns="0" bIns="0" rtlCol="0">
            <a:spAutoFit/>
          </a:bodyPr>
          <a:lstStyle/>
          <a:p>
            <a:pPr marL="8565">
              <a:spcBef>
                <a:spcPts val="71"/>
              </a:spcBef>
            </a:pPr>
            <a:r>
              <a:rPr sz="1281" spc="-641" dirty="0">
                <a:solidFill>
                  <a:srgbClr val="0000FF"/>
                </a:solidFill>
                <a:latin typeface="SimSun-ExtB"/>
                <a:cs typeface="SimSun-ExtB"/>
              </a:rPr>
              <a:t>ǁ</a:t>
            </a:r>
            <a:r>
              <a:rPr sz="1281" spc="57" dirty="0">
                <a:solidFill>
                  <a:srgbClr val="FF0000"/>
                </a:solidFill>
                <a:latin typeface="Trebuchet MS"/>
                <a:cs typeface="Trebuchet MS"/>
              </a:rPr>
              <a:t>F</a:t>
            </a:r>
            <a:r>
              <a:rPr sz="1281" spc="51" dirty="0">
                <a:solidFill>
                  <a:srgbClr val="008000"/>
                </a:solidFill>
                <a:latin typeface="Trebuchet MS"/>
                <a:cs typeface="Trebuchet MS"/>
              </a:rPr>
              <a:t>C</a:t>
            </a:r>
            <a:r>
              <a:rPr sz="1281" spc="-13" dirty="0">
                <a:solidFill>
                  <a:srgbClr val="FFA500"/>
                </a:solidFill>
                <a:latin typeface="Trebuchet MS"/>
                <a:cs typeface="Trebuchet MS"/>
              </a:rPr>
              <a:t>G</a:t>
            </a:r>
            <a:r>
              <a:rPr sz="1281" spc="118" dirty="0">
                <a:latin typeface="Trebuchet MS"/>
                <a:cs typeface="Trebuchet MS"/>
              </a:rPr>
              <a:t>W</a:t>
            </a:r>
            <a:endParaRPr sz="1281">
              <a:latin typeface="Trebuchet MS"/>
              <a:cs typeface="Trebuchet MS"/>
            </a:endParaRPr>
          </a:p>
        </p:txBody>
      </p:sp>
      <p:grpSp>
        <p:nvGrpSpPr>
          <p:cNvPr id="60" name="object 60"/>
          <p:cNvGrpSpPr/>
          <p:nvPr/>
        </p:nvGrpSpPr>
        <p:grpSpPr>
          <a:xfrm>
            <a:off x="5716723" y="3981042"/>
            <a:ext cx="410281" cy="312207"/>
            <a:chOff x="6777299" y="5902754"/>
            <a:chExt cx="608330" cy="462915"/>
          </a:xfrm>
        </p:grpSpPr>
        <p:sp>
          <p:nvSpPr>
            <p:cNvPr id="61" name="object 61"/>
            <p:cNvSpPr/>
            <p:nvPr/>
          </p:nvSpPr>
          <p:spPr>
            <a:xfrm>
              <a:off x="7081284" y="5902754"/>
              <a:ext cx="0" cy="378460"/>
            </a:xfrm>
            <a:custGeom>
              <a:avLst/>
              <a:gdLst/>
              <a:ahLst/>
              <a:cxnLst/>
              <a:rect l="l" t="t" r="r" b="b"/>
              <a:pathLst>
                <a:path h="378460">
                  <a:moveTo>
                    <a:pt x="0" y="0"/>
                  </a:moveTo>
                  <a:lnTo>
                    <a:pt x="0" y="378290"/>
                  </a:lnTo>
                </a:path>
              </a:pathLst>
            </a:custGeom>
            <a:ln w="4768">
              <a:solidFill>
                <a:srgbClr val="000000"/>
              </a:solidFill>
            </a:ln>
          </p:spPr>
          <p:txBody>
            <a:bodyPr wrap="square" lIns="0" tIns="0" rIns="0" bIns="0" rtlCol="0"/>
            <a:lstStyle/>
            <a:p>
              <a:endParaRPr sz="1214"/>
            </a:p>
          </p:txBody>
        </p:sp>
        <p:sp>
          <p:nvSpPr>
            <p:cNvPr id="62" name="object 62"/>
            <p:cNvSpPr/>
            <p:nvPr/>
          </p:nvSpPr>
          <p:spPr>
            <a:xfrm>
              <a:off x="7056412" y="6281039"/>
              <a:ext cx="50165" cy="82550"/>
            </a:xfrm>
            <a:custGeom>
              <a:avLst/>
              <a:gdLst/>
              <a:ahLst/>
              <a:cxnLst/>
              <a:rect l="l" t="t" r="r" b="b"/>
              <a:pathLst>
                <a:path w="50165" h="82550">
                  <a:moveTo>
                    <a:pt x="49744" y="0"/>
                  </a:moveTo>
                  <a:lnTo>
                    <a:pt x="0" y="0"/>
                  </a:lnTo>
                  <a:lnTo>
                    <a:pt x="24872" y="82149"/>
                  </a:lnTo>
                  <a:lnTo>
                    <a:pt x="49744" y="0"/>
                  </a:lnTo>
                  <a:close/>
                </a:path>
              </a:pathLst>
            </a:custGeom>
            <a:solidFill>
              <a:srgbClr val="000000"/>
            </a:solidFill>
          </p:spPr>
          <p:txBody>
            <a:bodyPr wrap="square" lIns="0" tIns="0" rIns="0" bIns="0" rtlCol="0"/>
            <a:lstStyle/>
            <a:p>
              <a:endParaRPr sz="1214"/>
            </a:p>
          </p:txBody>
        </p:sp>
        <p:sp>
          <p:nvSpPr>
            <p:cNvPr id="63" name="object 63"/>
            <p:cNvSpPr/>
            <p:nvPr/>
          </p:nvSpPr>
          <p:spPr>
            <a:xfrm>
              <a:off x="7056412" y="6281039"/>
              <a:ext cx="50165" cy="82550"/>
            </a:xfrm>
            <a:custGeom>
              <a:avLst/>
              <a:gdLst/>
              <a:ahLst/>
              <a:cxnLst/>
              <a:rect l="l" t="t" r="r" b="b"/>
              <a:pathLst>
                <a:path w="50165" h="82550">
                  <a:moveTo>
                    <a:pt x="0" y="0"/>
                  </a:moveTo>
                  <a:lnTo>
                    <a:pt x="24872" y="82149"/>
                  </a:lnTo>
                  <a:lnTo>
                    <a:pt x="49744" y="0"/>
                  </a:lnTo>
                  <a:lnTo>
                    <a:pt x="0" y="0"/>
                  </a:lnTo>
                  <a:close/>
                </a:path>
              </a:pathLst>
            </a:custGeom>
            <a:ln w="4768">
              <a:solidFill>
                <a:srgbClr val="000000"/>
              </a:solidFill>
            </a:ln>
          </p:spPr>
          <p:txBody>
            <a:bodyPr wrap="square" lIns="0" tIns="0" rIns="0" bIns="0" rtlCol="0"/>
            <a:lstStyle/>
            <a:p>
              <a:endParaRPr sz="1214"/>
            </a:p>
          </p:txBody>
        </p:sp>
        <p:sp>
          <p:nvSpPr>
            <p:cNvPr id="64" name="object 64"/>
            <p:cNvSpPr/>
            <p:nvPr/>
          </p:nvSpPr>
          <p:spPr>
            <a:xfrm>
              <a:off x="6777299" y="5959985"/>
              <a:ext cx="608330" cy="346075"/>
            </a:xfrm>
            <a:custGeom>
              <a:avLst/>
              <a:gdLst/>
              <a:ahLst/>
              <a:cxnLst/>
              <a:rect l="l" t="t" r="r" b="b"/>
              <a:pathLst>
                <a:path w="608329" h="346075">
                  <a:moveTo>
                    <a:pt x="607971" y="0"/>
                  </a:moveTo>
                  <a:lnTo>
                    <a:pt x="0" y="0"/>
                  </a:lnTo>
                  <a:lnTo>
                    <a:pt x="0" y="345971"/>
                  </a:lnTo>
                  <a:lnTo>
                    <a:pt x="607971" y="345971"/>
                  </a:lnTo>
                  <a:lnTo>
                    <a:pt x="607971" y="0"/>
                  </a:lnTo>
                  <a:close/>
                </a:path>
              </a:pathLst>
            </a:custGeom>
            <a:solidFill>
              <a:srgbClr val="FFFFFF"/>
            </a:solidFill>
          </p:spPr>
          <p:txBody>
            <a:bodyPr wrap="square" lIns="0" tIns="0" rIns="0" bIns="0" rtlCol="0"/>
            <a:lstStyle/>
            <a:p>
              <a:endParaRPr sz="1214"/>
            </a:p>
          </p:txBody>
        </p:sp>
      </p:grpSp>
      <p:sp>
        <p:nvSpPr>
          <p:cNvPr id="65" name="object 65"/>
          <p:cNvSpPr txBox="1"/>
          <p:nvPr/>
        </p:nvSpPr>
        <p:spPr>
          <a:xfrm>
            <a:off x="5708157" y="4017871"/>
            <a:ext cx="427412" cy="206187"/>
          </a:xfrm>
          <a:prstGeom prst="rect">
            <a:avLst/>
          </a:prstGeom>
        </p:spPr>
        <p:txBody>
          <a:bodyPr vert="horz" wrap="square" lIns="0" tIns="8994" rIns="0" bIns="0" rtlCol="0">
            <a:spAutoFit/>
          </a:bodyPr>
          <a:lstStyle/>
          <a:p>
            <a:pPr marL="8565">
              <a:spcBef>
                <a:spcPts val="71"/>
              </a:spcBef>
            </a:pPr>
            <a:r>
              <a:rPr sz="1281" spc="57" dirty="0">
                <a:solidFill>
                  <a:srgbClr val="FF0000"/>
                </a:solidFill>
                <a:latin typeface="Trebuchet MS"/>
                <a:cs typeface="Trebuchet MS"/>
              </a:rPr>
              <a:t>F</a:t>
            </a:r>
            <a:r>
              <a:rPr sz="1281" spc="-13" dirty="0">
                <a:solidFill>
                  <a:srgbClr val="FFA500"/>
                </a:solidFill>
                <a:latin typeface="Trebuchet MS"/>
                <a:cs typeface="Trebuchet MS"/>
              </a:rPr>
              <a:t>G</a:t>
            </a:r>
            <a:r>
              <a:rPr sz="1281" i="1" spc="-74" dirty="0">
                <a:latin typeface="Trebuchet MS"/>
                <a:cs typeface="Trebuchet MS"/>
              </a:rPr>
              <a:t>d</a:t>
            </a:r>
            <a:r>
              <a:rPr sz="1281" spc="-74" dirty="0">
                <a:latin typeface="Trebuchet MS"/>
                <a:cs typeface="Trebuchet MS"/>
              </a:rPr>
              <a:t>:1</a:t>
            </a:r>
            <a:endParaRPr sz="1281">
              <a:latin typeface="Trebuchet MS"/>
              <a:cs typeface="Trebuchet MS"/>
            </a:endParaRPr>
          </a:p>
        </p:txBody>
      </p:sp>
      <p:grpSp>
        <p:nvGrpSpPr>
          <p:cNvPr id="66" name="object 66"/>
          <p:cNvGrpSpPr/>
          <p:nvPr/>
        </p:nvGrpSpPr>
        <p:grpSpPr>
          <a:xfrm>
            <a:off x="5771092" y="3390737"/>
            <a:ext cx="301501" cy="312207"/>
            <a:chOff x="6857913" y="5027499"/>
            <a:chExt cx="447040" cy="462915"/>
          </a:xfrm>
        </p:grpSpPr>
        <p:sp>
          <p:nvSpPr>
            <p:cNvPr id="67" name="object 67"/>
            <p:cNvSpPr/>
            <p:nvPr/>
          </p:nvSpPr>
          <p:spPr>
            <a:xfrm>
              <a:off x="7081284" y="5027499"/>
              <a:ext cx="0" cy="378460"/>
            </a:xfrm>
            <a:custGeom>
              <a:avLst/>
              <a:gdLst/>
              <a:ahLst/>
              <a:cxnLst/>
              <a:rect l="l" t="t" r="r" b="b"/>
              <a:pathLst>
                <a:path h="378460">
                  <a:moveTo>
                    <a:pt x="0" y="0"/>
                  </a:moveTo>
                  <a:lnTo>
                    <a:pt x="0" y="378290"/>
                  </a:lnTo>
                </a:path>
              </a:pathLst>
            </a:custGeom>
            <a:ln w="4768">
              <a:solidFill>
                <a:srgbClr val="000000"/>
              </a:solidFill>
            </a:ln>
          </p:spPr>
          <p:txBody>
            <a:bodyPr wrap="square" lIns="0" tIns="0" rIns="0" bIns="0" rtlCol="0"/>
            <a:lstStyle/>
            <a:p>
              <a:endParaRPr sz="1214"/>
            </a:p>
          </p:txBody>
        </p:sp>
        <p:sp>
          <p:nvSpPr>
            <p:cNvPr id="68" name="object 68"/>
            <p:cNvSpPr/>
            <p:nvPr/>
          </p:nvSpPr>
          <p:spPr>
            <a:xfrm>
              <a:off x="7056412" y="5405785"/>
              <a:ext cx="50165" cy="82550"/>
            </a:xfrm>
            <a:custGeom>
              <a:avLst/>
              <a:gdLst/>
              <a:ahLst/>
              <a:cxnLst/>
              <a:rect l="l" t="t" r="r" b="b"/>
              <a:pathLst>
                <a:path w="50165" h="82550">
                  <a:moveTo>
                    <a:pt x="49744" y="0"/>
                  </a:moveTo>
                  <a:lnTo>
                    <a:pt x="0" y="0"/>
                  </a:lnTo>
                  <a:lnTo>
                    <a:pt x="24872" y="82149"/>
                  </a:lnTo>
                  <a:lnTo>
                    <a:pt x="49744" y="0"/>
                  </a:lnTo>
                  <a:close/>
                </a:path>
              </a:pathLst>
            </a:custGeom>
            <a:solidFill>
              <a:srgbClr val="000000"/>
            </a:solidFill>
          </p:spPr>
          <p:txBody>
            <a:bodyPr wrap="square" lIns="0" tIns="0" rIns="0" bIns="0" rtlCol="0"/>
            <a:lstStyle/>
            <a:p>
              <a:endParaRPr sz="1214"/>
            </a:p>
          </p:txBody>
        </p:sp>
        <p:sp>
          <p:nvSpPr>
            <p:cNvPr id="69" name="object 69"/>
            <p:cNvSpPr/>
            <p:nvPr/>
          </p:nvSpPr>
          <p:spPr>
            <a:xfrm>
              <a:off x="7056412" y="5405785"/>
              <a:ext cx="50165" cy="82550"/>
            </a:xfrm>
            <a:custGeom>
              <a:avLst/>
              <a:gdLst/>
              <a:ahLst/>
              <a:cxnLst/>
              <a:rect l="l" t="t" r="r" b="b"/>
              <a:pathLst>
                <a:path w="50165" h="82550">
                  <a:moveTo>
                    <a:pt x="0" y="0"/>
                  </a:moveTo>
                  <a:lnTo>
                    <a:pt x="24872" y="82149"/>
                  </a:lnTo>
                  <a:lnTo>
                    <a:pt x="49744" y="0"/>
                  </a:lnTo>
                  <a:lnTo>
                    <a:pt x="0" y="0"/>
                  </a:lnTo>
                  <a:close/>
                </a:path>
              </a:pathLst>
            </a:custGeom>
            <a:ln w="4768">
              <a:solidFill>
                <a:srgbClr val="000000"/>
              </a:solidFill>
            </a:ln>
          </p:spPr>
          <p:txBody>
            <a:bodyPr wrap="square" lIns="0" tIns="0" rIns="0" bIns="0" rtlCol="0"/>
            <a:lstStyle/>
            <a:p>
              <a:endParaRPr sz="1214"/>
            </a:p>
          </p:txBody>
        </p:sp>
        <p:sp>
          <p:nvSpPr>
            <p:cNvPr id="70" name="object 70"/>
            <p:cNvSpPr/>
            <p:nvPr/>
          </p:nvSpPr>
          <p:spPr>
            <a:xfrm>
              <a:off x="6857913" y="5084731"/>
              <a:ext cx="447040" cy="346075"/>
            </a:xfrm>
            <a:custGeom>
              <a:avLst/>
              <a:gdLst/>
              <a:ahLst/>
              <a:cxnLst/>
              <a:rect l="l" t="t" r="r" b="b"/>
              <a:pathLst>
                <a:path w="447040" h="346075">
                  <a:moveTo>
                    <a:pt x="446741" y="0"/>
                  </a:moveTo>
                  <a:lnTo>
                    <a:pt x="0" y="0"/>
                  </a:lnTo>
                  <a:lnTo>
                    <a:pt x="0" y="345971"/>
                  </a:lnTo>
                  <a:lnTo>
                    <a:pt x="446741" y="345971"/>
                  </a:lnTo>
                  <a:lnTo>
                    <a:pt x="446741" y="0"/>
                  </a:lnTo>
                  <a:close/>
                </a:path>
              </a:pathLst>
            </a:custGeom>
            <a:solidFill>
              <a:srgbClr val="FFFFFF"/>
            </a:solidFill>
          </p:spPr>
          <p:txBody>
            <a:bodyPr wrap="square" lIns="0" tIns="0" rIns="0" bIns="0" rtlCol="0"/>
            <a:lstStyle/>
            <a:p>
              <a:endParaRPr sz="1214"/>
            </a:p>
          </p:txBody>
        </p:sp>
      </p:grpSp>
      <p:sp>
        <p:nvSpPr>
          <p:cNvPr id="71" name="object 71"/>
          <p:cNvSpPr txBox="1"/>
          <p:nvPr/>
        </p:nvSpPr>
        <p:spPr>
          <a:xfrm>
            <a:off x="5762527" y="3427567"/>
            <a:ext cx="318631" cy="206187"/>
          </a:xfrm>
          <a:prstGeom prst="rect">
            <a:avLst/>
          </a:prstGeom>
        </p:spPr>
        <p:txBody>
          <a:bodyPr vert="horz" wrap="square" lIns="0" tIns="8994" rIns="0" bIns="0" rtlCol="0">
            <a:spAutoFit/>
          </a:bodyPr>
          <a:lstStyle/>
          <a:p>
            <a:pPr marL="8565">
              <a:spcBef>
                <a:spcPts val="71"/>
              </a:spcBef>
            </a:pPr>
            <a:r>
              <a:rPr sz="1281" spc="57" dirty="0">
                <a:solidFill>
                  <a:srgbClr val="FF0000"/>
                </a:solidFill>
                <a:latin typeface="Trebuchet MS"/>
                <a:cs typeface="Trebuchet MS"/>
              </a:rPr>
              <a:t>F</a:t>
            </a:r>
            <a:r>
              <a:rPr sz="1281" i="1" spc="-34" dirty="0">
                <a:latin typeface="Trebuchet MS"/>
                <a:cs typeface="Trebuchet MS"/>
              </a:rPr>
              <a:t>a</a:t>
            </a:r>
            <a:r>
              <a:rPr sz="1281" spc="-74" dirty="0">
                <a:latin typeface="Trebuchet MS"/>
                <a:cs typeface="Trebuchet MS"/>
              </a:rPr>
              <a:t>:1</a:t>
            </a:r>
            <a:endParaRPr sz="1281">
              <a:latin typeface="Trebuchet MS"/>
              <a:cs typeface="Trebuchet MS"/>
            </a:endParaRPr>
          </a:p>
        </p:txBody>
      </p:sp>
      <p:grpSp>
        <p:nvGrpSpPr>
          <p:cNvPr id="72" name="object 72"/>
          <p:cNvGrpSpPr/>
          <p:nvPr/>
        </p:nvGrpSpPr>
        <p:grpSpPr>
          <a:xfrm>
            <a:off x="5718989" y="2800432"/>
            <a:ext cx="405570" cy="312207"/>
            <a:chOff x="6780658" y="4152245"/>
            <a:chExt cx="601345" cy="462915"/>
          </a:xfrm>
        </p:grpSpPr>
        <p:sp>
          <p:nvSpPr>
            <p:cNvPr id="73" name="object 73"/>
            <p:cNvSpPr/>
            <p:nvPr/>
          </p:nvSpPr>
          <p:spPr>
            <a:xfrm>
              <a:off x="7081284" y="4152245"/>
              <a:ext cx="0" cy="378460"/>
            </a:xfrm>
            <a:custGeom>
              <a:avLst/>
              <a:gdLst/>
              <a:ahLst/>
              <a:cxnLst/>
              <a:rect l="l" t="t" r="r" b="b"/>
              <a:pathLst>
                <a:path h="378460">
                  <a:moveTo>
                    <a:pt x="0" y="0"/>
                  </a:moveTo>
                  <a:lnTo>
                    <a:pt x="0" y="378291"/>
                  </a:lnTo>
                </a:path>
              </a:pathLst>
            </a:custGeom>
            <a:ln w="4768">
              <a:solidFill>
                <a:srgbClr val="000000"/>
              </a:solidFill>
            </a:ln>
          </p:spPr>
          <p:txBody>
            <a:bodyPr wrap="square" lIns="0" tIns="0" rIns="0" bIns="0" rtlCol="0"/>
            <a:lstStyle/>
            <a:p>
              <a:endParaRPr sz="1214"/>
            </a:p>
          </p:txBody>
        </p:sp>
        <p:sp>
          <p:nvSpPr>
            <p:cNvPr id="74" name="object 74"/>
            <p:cNvSpPr/>
            <p:nvPr/>
          </p:nvSpPr>
          <p:spPr>
            <a:xfrm>
              <a:off x="7056412" y="4530530"/>
              <a:ext cx="50165" cy="82550"/>
            </a:xfrm>
            <a:custGeom>
              <a:avLst/>
              <a:gdLst/>
              <a:ahLst/>
              <a:cxnLst/>
              <a:rect l="l" t="t" r="r" b="b"/>
              <a:pathLst>
                <a:path w="50165" h="82550">
                  <a:moveTo>
                    <a:pt x="49744" y="0"/>
                  </a:moveTo>
                  <a:lnTo>
                    <a:pt x="0" y="0"/>
                  </a:lnTo>
                  <a:lnTo>
                    <a:pt x="24872" y="82149"/>
                  </a:lnTo>
                  <a:lnTo>
                    <a:pt x="49744" y="0"/>
                  </a:lnTo>
                  <a:close/>
                </a:path>
              </a:pathLst>
            </a:custGeom>
            <a:solidFill>
              <a:srgbClr val="000000"/>
            </a:solidFill>
          </p:spPr>
          <p:txBody>
            <a:bodyPr wrap="square" lIns="0" tIns="0" rIns="0" bIns="0" rtlCol="0"/>
            <a:lstStyle/>
            <a:p>
              <a:endParaRPr sz="1214"/>
            </a:p>
          </p:txBody>
        </p:sp>
        <p:sp>
          <p:nvSpPr>
            <p:cNvPr id="75" name="object 75"/>
            <p:cNvSpPr/>
            <p:nvPr/>
          </p:nvSpPr>
          <p:spPr>
            <a:xfrm>
              <a:off x="7056412" y="4530530"/>
              <a:ext cx="50165" cy="82550"/>
            </a:xfrm>
            <a:custGeom>
              <a:avLst/>
              <a:gdLst/>
              <a:ahLst/>
              <a:cxnLst/>
              <a:rect l="l" t="t" r="r" b="b"/>
              <a:pathLst>
                <a:path w="50165" h="82550">
                  <a:moveTo>
                    <a:pt x="0" y="0"/>
                  </a:moveTo>
                  <a:lnTo>
                    <a:pt x="24872" y="82149"/>
                  </a:lnTo>
                  <a:lnTo>
                    <a:pt x="49744" y="0"/>
                  </a:lnTo>
                  <a:lnTo>
                    <a:pt x="0" y="0"/>
                  </a:lnTo>
                  <a:close/>
                </a:path>
              </a:pathLst>
            </a:custGeom>
            <a:ln w="4768">
              <a:solidFill>
                <a:srgbClr val="000000"/>
              </a:solidFill>
            </a:ln>
          </p:spPr>
          <p:txBody>
            <a:bodyPr wrap="square" lIns="0" tIns="0" rIns="0" bIns="0" rtlCol="0"/>
            <a:lstStyle/>
            <a:p>
              <a:endParaRPr sz="1214"/>
            </a:p>
          </p:txBody>
        </p:sp>
        <p:sp>
          <p:nvSpPr>
            <p:cNvPr id="76" name="object 76"/>
            <p:cNvSpPr/>
            <p:nvPr/>
          </p:nvSpPr>
          <p:spPr>
            <a:xfrm>
              <a:off x="6780658" y="4209476"/>
              <a:ext cx="601345" cy="346075"/>
            </a:xfrm>
            <a:custGeom>
              <a:avLst/>
              <a:gdLst/>
              <a:ahLst/>
              <a:cxnLst/>
              <a:rect l="l" t="t" r="r" b="b"/>
              <a:pathLst>
                <a:path w="601345" h="346075">
                  <a:moveTo>
                    <a:pt x="601251" y="0"/>
                  </a:moveTo>
                  <a:lnTo>
                    <a:pt x="0" y="0"/>
                  </a:lnTo>
                  <a:lnTo>
                    <a:pt x="0" y="345971"/>
                  </a:lnTo>
                  <a:lnTo>
                    <a:pt x="601251" y="345971"/>
                  </a:lnTo>
                  <a:lnTo>
                    <a:pt x="601251" y="0"/>
                  </a:lnTo>
                  <a:close/>
                </a:path>
              </a:pathLst>
            </a:custGeom>
            <a:solidFill>
              <a:srgbClr val="FFFFFF"/>
            </a:solidFill>
          </p:spPr>
          <p:txBody>
            <a:bodyPr wrap="square" lIns="0" tIns="0" rIns="0" bIns="0" rtlCol="0"/>
            <a:lstStyle/>
            <a:p>
              <a:endParaRPr sz="1214"/>
            </a:p>
          </p:txBody>
        </p:sp>
      </p:grpSp>
      <p:sp>
        <p:nvSpPr>
          <p:cNvPr id="77" name="object 77"/>
          <p:cNvSpPr txBox="1"/>
          <p:nvPr/>
        </p:nvSpPr>
        <p:spPr>
          <a:xfrm>
            <a:off x="5710423" y="2837262"/>
            <a:ext cx="423129" cy="206187"/>
          </a:xfrm>
          <a:prstGeom prst="rect">
            <a:avLst/>
          </a:prstGeom>
        </p:spPr>
        <p:txBody>
          <a:bodyPr vert="horz" wrap="square" lIns="0" tIns="8994" rIns="0" bIns="0" rtlCol="0">
            <a:spAutoFit/>
          </a:bodyPr>
          <a:lstStyle/>
          <a:p>
            <a:pPr marL="8565">
              <a:spcBef>
                <a:spcPts val="71"/>
              </a:spcBef>
            </a:pPr>
            <a:r>
              <a:rPr sz="1281" spc="57" dirty="0">
                <a:solidFill>
                  <a:srgbClr val="FF0000"/>
                </a:solidFill>
                <a:latin typeface="Trebuchet MS"/>
                <a:cs typeface="Trebuchet MS"/>
              </a:rPr>
              <a:t>F</a:t>
            </a:r>
            <a:r>
              <a:rPr sz="1281" spc="51" dirty="0">
                <a:solidFill>
                  <a:srgbClr val="008000"/>
                </a:solidFill>
                <a:latin typeface="Trebuchet MS"/>
                <a:cs typeface="Trebuchet MS"/>
              </a:rPr>
              <a:t>C</a:t>
            </a:r>
            <a:r>
              <a:rPr sz="1281" i="1" spc="-74" dirty="0">
                <a:latin typeface="Trebuchet MS"/>
                <a:cs typeface="Trebuchet MS"/>
              </a:rPr>
              <a:t>d</a:t>
            </a:r>
            <a:r>
              <a:rPr sz="1281" spc="-74" dirty="0">
                <a:latin typeface="Trebuchet MS"/>
                <a:cs typeface="Trebuchet MS"/>
              </a:rPr>
              <a:t>:1</a:t>
            </a:r>
            <a:endParaRPr sz="1281">
              <a:latin typeface="Trebuchet MS"/>
              <a:cs typeface="Trebuchet MS"/>
            </a:endParaRPr>
          </a:p>
        </p:txBody>
      </p:sp>
      <p:grpSp>
        <p:nvGrpSpPr>
          <p:cNvPr id="78" name="object 78"/>
          <p:cNvGrpSpPr/>
          <p:nvPr/>
        </p:nvGrpSpPr>
        <p:grpSpPr>
          <a:xfrm>
            <a:off x="5100643" y="2208414"/>
            <a:ext cx="798292" cy="316490"/>
            <a:chOff x="5863827" y="3274450"/>
            <a:chExt cx="1183640" cy="469265"/>
          </a:xfrm>
        </p:grpSpPr>
        <p:sp>
          <p:nvSpPr>
            <p:cNvPr id="79" name="object 79"/>
            <p:cNvSpPr/>
            <p:nvPr/>
          </p:nvSpPr>
          <p:spPr>
            <a:xfrm>
              <a:off x="5960484" y="3276990"/>
              <a:ext cx="303530" cy="398780"/>
            </a:xfrm>
            <a:custGeom>
              <a:avLst/>
              <a:gdLst/>
              <a:ahLst/>
              <a:cxnLst/>
              <a:rect l="l" t="t" r="r" b="b"/>
              <a:pathLst>
                <a:path w="303529" h="398779">
                  <a:moveTo>
                    <a:pt x="303176" y="0"/>
                  </a:moveTo>
                  <a:lnTo>
                    <a:pt x="0" y="398406"/>
                  </a:lnTo>
                </a:path>
              </a:pathLst>
            </a:custGeom>
            <a:ln w="4768">
              <a:solidFill>
                <a:srgbClr val="000000"/>
              </a:solidFill>
            </a:ln>
          </p:spPr>
          <p:txBody>
            <a:bodyPr wrap="square" lIns="0" tIns="0" rIns="0" bIns="0" rtlCol="0"/>
            <a:lstStyle/>
            <a:p>
              <a:endParaRPr sz="1214"/>
            </a:p>
          </p:txBody>
        </p:sp>
        <p:pic>
          <p:nvPicPr>
            <p:cNvPr id="80" name="object 80"/>
            <p:cNvPicPr/>
            <p:nvPr/>
          </p:nvPicPr>
          <p:blipFill>
            <a:blip r:embed="rId4" cstate="print"/>
            <a:stretch>
              <a:fillRect/>
            </a:stretch>
          </p:blipFill>
          <p:spPr>
            <a:xfrm>
              <a:off x="5908351" y="3657952"/>
              <a:ext cx="74309" cy="85204"/>
            </a:xfrm>
            <a:prstGeom prst="rect">
              <a:avLst/>
            </a:prstGeom>
          </p:spPr>
        </p:pic>
        <p:sp>
          <p:nvSpPr>
            <p:cNvPr id="81" name="object 81"/>
            <p:cNvSpPr/>
            <p:nvPr/>
          </p:nvSpPr>
          <p:spPr>
            <a:xfrm>
              <a:off x="5863827" y="3335895"/>
              <a:ext cx="447040" cy="346075"/>
            </a:xfrm>
            <a:custGeom>
              <a:avLst/>
              <a:gdLst/>
              <a:ahLst/>
              <a:cxnLst/>
              <a:rect l="l" t="t" r="r" b="b"/>
              <a:pathLst>
                <a:path w="447039" h="346075">
                  <a:moveTo>
                    <a:pt x="446741" y="0"/>
                  </a:moveTo>
                  <a:lnTo>
                    <a:pt x="0" y="0"/>
                  </a:lnTo>
                  <a:lnTo>
                    <a:pt x="0" y="345971"/>
                  </a:lnTo>
                  <a:lnTo>
                    <a:pt x="446741" y="345971"/>
                  </a:lnTo>
                  <a:lnTo>
                    <a:pt x="446741" y="0"/>
                  </a:lnTo>
                  <a:close/>
                </a:path>
              </a:pathLst>
            </a:custGeom>
            <a:solidFill>
              <a:srgbClr val="FFFFFF"/>
            </a:solidFill>
          </p:spPr>
          <p:txBody>
            <a:bodyPr wrap="square" lIns="0" tIns="0" rIns="0" bIns="0" rtlCol="0"/>
            <a:lstStyle/>
            <a:p>
              <a:endParaRPr sz="1214"/>
            </a:p>
          </p:txBody>
        </p:sp>
        <p:sp>
          <p:nvSpPr>
            <p:cNvPr id="82" name="object 82"/>
            <p:cNvSpPr/>
            <p:nvPr/>
          </p:nvSpPr>
          <p:spPr>
            <a:xfrm>
              <a:off x="6566844" y="3276990"/>
              <a:ext cx="303530" cy="398780"/>
            </a:xfrm>
            <a:custGeom>
              <a:avLst/>
              <a:gdLst/>
              <a:ahLst/>
              <a:cxnLst/>
              <a:rect l="l" t="t" r="r" b="b"/>
              <a:pathLst>
                <a:path w="303529" h="398779">
                  <a:moveTo>
                    <a:pt x="0" y="0"/>
                  </a:moveTo>
                  <a:lnTo>
                    <a:pt x="303165" y="398406"/>
                  </a:lnTo>
                </a:path>
              </a:pathLst>
            </a:custGeom>
            <a:ln w="4768">
              <a:solidFill>
                <a:srgbClr val="000000"/>
              </a:solidFill>
            </a:ln>
          </p:spPr>
          <p:txBody>
            <a:bodyPr wrap="square" lIns="0" tIns="0" rIns="0" bIns="0" rtlCol="0"/>
            <a:lstStyle/>
            <a:p>
              <a:endParaRPr sz="1214"/>
            </a:p>
          </p:txBody>
        </p:sp>
        <p:pic>
          <p:nvPicPr>
            <p:cNvPr id="83" name="object 83"/>
            <p:cNvPicPr/>
            <p:nvPr/>
          </p:nvPicPr>
          <p:blipFill>
            <a:blip r:embed="rId5" cstate="print"/>
            <a:stretch>
              <a:fillRect/>
            </a:stretch>
          </p:blipFill>
          <p:spPr>
            <a:xfrm>
              <a:off x="6847833" y="3657953"/>
              <a:ext cx="74307" cy="85203"/>
            </a:xfrm>
            <a:prstGeom prst="rect">
              <a:avLst/>
            </a:prstGeom>
          </p:spPr>
        </p:pic>
        <p:sp>
          <p:nvSpPr>
            <p:cNvPr id="84" name="object 84"/>
            <p:cNvSpPr/>
            <p:nvPr/>
          </p:nvSpPr>
          <p:spPr>
            <a:xfrm>
              <a:off x="6439315" y="3335895"/>
              <a:ext cx="608330" cy="346075"/>
            </a:xfrm>
            <a:custGeom>
              <a:avLst/>
              <a:gdLst/>
              <a:ahLst/>
              <a:cxnLst/>
              <a:rect l="l" t="t" r="r" b="b"/>
              <a:pathLst>
                <a:path w="608329" h="346075">
                  <a:moveTo>
                    <a:pt x="607971" y="0"/>
                  </a:moveTo>
                  <a:lnTo>
                    <a:pt x="0" y="0"/>
                  </a:lnTo>
                  <a:lnTo>
                    <a:pt x="0" y="345971"/>
                  </a:lnTo>
                  <a:lnTo>
                    <a:pt x="607971" y="345971"/>
                  </a:lnTo>
                  <a:lnTo>
                    <a:pt x="607971" y="0"/>
                  </a:lnTo>
                  <a:close/>
                </a:path>
              </a:pathLst>
            </a:custGeom>
            <a:solidFill>
              <a:srgbClr val="FFFFFF"/>
            </a:solidFill>
          </p:spPr>
          <p:txBody>
            <a:bodyPr wrap="square" lIns="0" tIns="0" rIns="0" bIns="0" rtlCol="0"/>
            <a:lstStyle/>
            <a:p>
              <a:endParaRPr sz="1214"/>
            </a:p>
          </p:txBody>
        </p:sp>
      </p:grpSp>
      <p:sp>
        <p:nvSpPr>
          <p:cNvPr id="85" name="object 85"/>
          <p:cNvSpPr txBox="1"/>
          <p:nvPr/>
        </p:nvSpPr>
        <p:spPr>
          <a:xfrm>
            <a:off x="5092078" y="2248085"/>
            <a:ext cx="815851" cy="206187"/>
          </a:xfrm>
          <a:prstGeom prst="rect">
            <a:avLst/>
          </a:prstGeom>
        </p:spPr>
        <p:txBody>
          <a:bodyPr vert="horz" wrap="square" lIns="0" tIns="8994" rIns="0" bIns="0" rtlCol="0">
            <a:spAutoFit/>
          </a:bodyPr>
          <a:lstStyle/>
          <a:p>
            <a:pPr marL="8565">
              <a:spcBef>
                <a:spcPts val="71"/>
              </a:spcBef>
              <a:tabLst>
                <a:tab pos="396554" algn="l"/>
              </a:tabLst>
            </a:pPr>
            <a:r>
              <a:rPr sz="1281" spc="57" dirty="0">
                <a:solidFill>
                  <a:srgbClr val="FF0000"/>
                </a:solidFill>
                <a:latin typeface="Trebuchet MS"/>
                <a:cs typeface="Trebuchet MS"/>
              </a:rPr>
              <a:t>F</a:t>
            </a:r>
            <a:r>
              <a:rPr sz="1281" i="1" spc="-34" dirty="0">
                <a:latin typeface="Trebuchet MS"/>
                <a:cs typeface="Trebuchet MS"/>
              </a:rPr>
              <a:t>a</a:t>
            </a:r>
            <a:r>
              <a:rPr sz="1281" spc="-74" dirty="0">
                <a:latin typeface="Trebuchet MS"/>
                <a:cs typeface="Trebuchet MS"/>
              </a:rPr>
              <a:t>:1	</a:t>
            </a:r>
            <a:r>
              <a:rPr sz="1281" spc="57" dirty="0">
                <a:solidFill>
                  <a:srgbClr val="FF0000"/>
                </a:solidFill>
                <a:latin typeface="Trebuchet MS"/>
                <a:cs typeface="Trebuchet MS"/>
              </a:rPr>
              <a:t>F</a:t>
            </a:r>
            <a:r>
              <a:rPr sz="1281" spc="-13" dirty="0">
                <a:solidFill>
                  <a:srgbClr val="FFA500"/>
                </a:solidFill>
                <a:latin typeface="Trebuchet MS"/>
                <a:cs typeface="Trebuchet MS"/>
              </a:rPr>
              <a:t>G</a:t>
            </a:r>
            <a:r>
              <a:rPr sz="1281" i="1" spc="-34" dirty="0">
                <a:latin typeface="Trebuchet MS"/>
                <a:cs typeface="Trebuchet MS"/>
              </a:rPr>
              <a:t>a</a:t>
            </a:r>
            <a:r>
              <a:rPr sz="1281" spc="-74" dirty="0">
                <a:latin typeface="Trebuchet MS"/>
                <a:cs typeface="Trebuchet MS"/>
              </a:rPr>
              <a:t>:1</a:t>
            </a:r>
            <a:endParaRPr sz="1281">
              <a:latin typeface="Trebuchet MS"/>
              <a:cs typeface="Trebuchet MS"/>
            </a:endParaRPr>
          </a:p>
        </p:txBody>
      </p:sp>
      <p:grpSp>
        <p:nvGrpSpPr>
          <p:cNvPr id="86" name="object 86"/>
          <p:cNvGrpSpPr/>
          <p:nvPr/>
        </p:nvGrpSpPr>
        <p:grpSpPr>
          <a:xfrm>
            <a:off x="3887857" y="1618109"/>
            <a:ext cx="483943" cy="319060"/>
            <a:chOff x="4065610" y="2399196"/>
            <a:chExt cx="717550" cy="473075"/>
          </a:xfrm>
        </p:grpSpPr>
        <p:sp>
          <p:nvSpPr>
            <p:cNvPr id="87" name="object 87"/>
            <p:cNvSpPr/>
            <p:nvPr/>
          </p:nvSpPr>
          <p:spPr>
            <a:xfrm>
              <a:off x="4136646" y="2401736"/>
              <a:ext cx="643890" cy="422909"/>
            </a:xfrm>
            <a:custGeom>
              <a:avLst/>
              <a:gdLst/>
              <a:ahLst/>
              <a:cxnLst/>
              <a:rect l="l" t="t" r="r" b="b"/>
              <a:pathLst>
                <a:path w="643889" h="422910">
                  <a:moveTo>
                    <a:pt x="643355" y="0"/>
                  </a:moveTo>
                  <a:lnTo>
                    <a:pt x="0" y="422719"/>
                  </a:lnTo>
                </a:path>
              </a:pathLst>
            </a:custGeom>
            <a:ln w="4768">
              <a:solidFill>
                <a:srgbClr val="000000"/>
              </a:solidFill>
            </a:ln>
          </p:spPr>
          <p:txBody>
            <a:bodyPr wrap="square" lIns="0" tIns="0" rIns="0" bIns="0" rtlCol="0"/>
            <a:lstStyle/>
            <a:p>
              <a:endParaRPr sz="1214"/>
            </a:p>
          </p:txBody>
        </p:sp>
        <p:pic>
          <p:nvPicPr>
            <p:cNvPr id="88" name="object 88"/>
            <p:cNvPicPr/>
            <p:nvPr/>
          </p:nvPicPr>
          <p:blipFill>
            <a:blip r:embed="rId6" cstate="print"/>
            <a:stretch>
              <a:fillRect/>
            </a:stretch>
          </p:blipFill>
          <p:spPr>
            <a:xfrm>
              <a:off x="4065610" y="2801288"/>
              <a:ext cx="87073" cy="70659"/>
            </a:xfrm>
            <a:prstGeom prst="rect">
              <a:avLst/>
            </a:prstGeom>
          </p:spPr>
        </p:pic>
        <p:sp>
          <p:nvSpPr>
            <p:cNvPr id="89" name="object 89"/>
            <p:cNvSpPr/>
            <p:nvPr/>
          </p:nvSpPr>
          <p:spPr>
            <a:xfrm>
              <a:off x="4123372" y="2462664"/>
              <a:ext cx="601345" cy="346075"/>
            </a:xfrm>
            <a:custGeom>
              <a:avLst/>
              <a:gdLst/>
              <a:ahLst/>
              <a:cxnLst/>
              <a:rect l="l" t="t" r="r" b="b"/>
              <a:pathLst>
                <a:path w="601345" h="346075">
                  <a:moveTo>
                    <a:pt x="601251" y="0"/>
                  </a:moveTo>
                  <a:lnTo>
                    <a:pt x="0" y="0"/>
                  </a:lnTo>
                  <a:lnTo>
                    <a:pt x="0" y="345971"/>
                  </a:lnTo>
                  <a:lnTo>
                    <a:pt x="601251" y="345971"/>
                  </a:lnTo>
                  <a:lnTo>
                    <a:pt x="601251" y="0"/>
                  </a:lnTo>
                  <a:close/>
                </a:path>
              </a:pathLst>
            </a:custGeom>
            <a:solidFill>
              <a:srgbClr val="FFFFFF"/>
            </a:solidFill>
          </p:spPr>
          <p:txBody>
            <a:bodyPr wrap="square" lIns="0" tIns="0" rIns="0" bIns="0" rtlCol="0"/>
            <a:lstStyle/>
            <a:p>
              <a:endParaRPr sz="1214"/>
            </a:p>
          </p:txBody>
        </p:sp>
      </p:grpSp>
      <p:sp>
        <p:nvSpPr>
          <p:cNvPr id="90" name="object 90"/>
          <p:cNvSpPr txBox="1"/>
          <p:nvPr/>
        </p:nvSpPr>
        <p:spPr>
          <a:xfrm>
            <a:off x="3918248" y="1659145"/>
            <a:ext cx="423129" cy="206187"/>
          </a:xfrm>
          <a:prstGeom prst="rect">
            <a:avLst/>
          </a:prstGeom>
        </p:spPr>
        <p:txBody>
          <a:bodyPr vert="horz" wrap="square" lIns="0" tIns="8994" rIns="0" bIns="0" rtlCol="0">
            <a:spAutoFit/>
          </a:bodyPr>
          <a:lstStyle/>
          <a:p>
            <a:pPr marL="8565">
              <a:spcBef>
                <a:spcPts val="71"/>
              </a:spcBef>
            </a:pPr>
            <a:r>
              <a:rPr sz="1281" spc="57" dirty="0">
                <a:solidFill>
                  <a:srgbClr val="FF0000"/>
                </a:solidFill>
                <a:latin typeface="Trebuchet MS"/>
                <a:cs typeface="Trebuchet MS"/>
              </a:rPr>
              <a:t>F</a:t>
            </a:r>
            <a:r>
              <a:rPr sz="1281" spc="51" dirty="0">
                <a:solidFill>
                  <a:srgbClr val="008000"/>
                </a:solidFill>
                <a:latin typeface="Trebuchet MS"/>
                <a:cs typeface="Trebuchet MS"/>
              </a:rPr>
              <a:t>C</a:t>
            </a:r>
            <a:r>
              <a:rPr sz="1281" i="1" spc="-74" dirty="0">
                <a:latin typeface="Trebuchet MS"/>
                <a:cs typeface="Trebuchet MS"/>
              </a:rPr>
              <a:t>d</a:t>
            </a:r>
            <a:r>
              <a:rPr sz="1281" spc="-74" dirty="0">
                <a:latin typeface="Trebuchet MS"/>
                <a:cs typeface="Trebuchet MS"/>
              </a:rPr>
              <a:t>:1</a:t>
            </a:r>
            <a:endParaRPr sz="1281">
              <a:latin typeface="Trebuchet MS"/>
              <a:cs typeface="Trebuchet MS"/>
            </a:endParaRPr>
          </a:p>
        </p:txBody>
      </p:sp>
      <p:grpSp>
        <p:nvGrpSpPr>
          <p:cNvPr id="91" name="object 91"/>
          <p:cNvGrpSpPr/>
          <p:nvPr/>
        </p:nvGrpSpPr>
        <p:grpSpPr>
          <a:xfrm>
            <a:off x="4776909" y="1618109"/>
            <a:ext cx="483515" cy="319060"/>
            <a:chOff x="5383822" y="2399196"/>
            <a:chExt cx="716915" cy="473075"/>
          </a:xfrm>
        </p:grpSpPr>
        <p:sp>
          <p:nvSpPr>
            <p:cNvPr id="92" name="object 92"/>
            <p:cNvSpPr/>
            <p:nvPr/>
          </p:nvSpPr>
          <p:spPr>
            <a:xfrm>
              <a:off x="5386362" y="2401736"/>
              <a:ext cx="643890" cy="422909"/>
            </a:xfrm>
            <a:custGeom>
              <a:avLst/>
              <a:gdLst/>
              <a:ahLst/>
              <a:cxnLst/>
              <a:rect l="l" t="t" r="r" b="b"/>
              <a:pathLst>
                <a:path w="643889" h="422910">
                  <a:moveTo>
                    <a:pt x="0" y="0"/>
                  </a:moveTo>
                  <a:lnTo>
                    <a:pt x="643343" y="422719"/>
                  </a:lnTo>
                </a:path>
              </a:pathLst>
            </a:custGeom>
            <a:ln w="4768">
              <a:solidFill>
                <a:srgbClr val="000000"/>
              </a:solidFill>
            </a:ln>
          </p:spPr>
          <p:txBody>
            <a:bodyPr wrap="square" lIns="0" tIns="0" rIns="0" bIns="0" rtlCol="0"/>
            <a:lstStyle/>
            <a:p>
              <a:endParaRPr sz="1214"/>
            </a:p>
          </p:txBody>
        </p:sp>
        <p:pic>
          <p:nvPicPr>
            <p:cNvPr id="93" name="object 93"/>
            <p:cNvPicPr/>
            <p:nvPr/>
          </p:nvPicPr>
          <p:blipFill>
            <a:blip r:embed="rId7" cstate="print"/>
            <a:stretch>
              <a:fillRect/>
            </a:stretch>
          </p:blipFill>
          <p:spPr>
            <a:xfrm>
              <a:off x="6013655" y="2801279"/>
              <a:ext cx="87085" cy="70668"/>
            </a:xfrm>
            <a:prstGeom prst="rect">
              <a:avLst/>
            </a:prstGeom>
          </p:spPr>
        </p:pic>
        <p:sp>
          <p:nvSpPr>
            <p:cNvPr id="94" name="object 94"/>
            <p:cNvSpPr/>
            <p:nvPr/>
          </p:nvSpPr>
          <p:spPr>
            <a:xfrm>
              <a:off x="5404785" y="2462664"/>
              <a:ext cx="675640" cy="346075"/>
            </a:xfrm>
            <a:custGeom>
              <a:avLst/>
              <a:gdLst/>
              <a:ahLst/>
              <a:cxnLst/>
              <a:rect l="l" t="t" r="r" b="b"/>
              <a:pathLst>
                <a:path w="675639" h="346075">
                  <a:moveTo>
                    <a:pt x="675149" y="0"/>
                  </a:moveTo>
                  <a:lnTo>
                    <a:pt x="0" y="0"/>
                  </a:lnTo>
                  <a:lnTo>
                    <a:pt x="0" y="345971"/>
                  </a:lnTo>
                  <a:lnTo>
                    <a:pt x="675149" y="345971"/>
                  </a:lnTo>
                  <a:lnTo>
                    <a:pt x="675149" y="0"/>
                  </a:lnTo>
                  <a:close/>
                </a:path>
              </a:pathLst>
            </a:custGeom>
            <a:solidFill>
              <a:srgbClr val="FFFFFF"/>
            </a:solidFill>
          </p:spPr>
          <p:txBody>
            <a:bodyPr wrap="square" lIns="0" tIns="0" rIns="0" bIns="0" rtlCol="0"/>
            <a:lstStyle/>
            <a:p>
              <a:endParaRPr sz="1214"/>
            </a:p>
          </p:txBody>
        </p:sp>
      </p:grpSp>
      <p:sp>
        <p:nvSpPr>
          <p:cNvPr id="95" name="object 95"/>
          <p:cNvSpPr txBox="1"/>
          <p:nvPr/>
        </p:nvSpPr>
        <p:spPr>
          <a:xfrm>
            <a:off x="4782482" y="1659145"/>
            <a:ext cx="472808" cy="206187"/>
          </a:xfrm>
          <a:prstGeom prst="rect">
            <a:avLst/>
          </a:prstGeom>
        </p:spPr>
        <p:txBody>
          <a:bodyPr vert="horz" wrap="square" lIns="0" tIns="8994" rIns="0" bIns="0" rtlCol="0">
            <a:spAutoFit/>
          </a:bodyPr>
          <a:lstStyle/>
          <a:p>
            <a:pPr marL="8565">
              <a:spcBef>
                <a:spcPts val="71"/>
              </a:spcBef>
            </a:pPr>
            <a:r>
              <a:rPr sz="1281" spc="57" dirty="0">
                <a:solidFill>
                  <a:srgbClr val="FF0000"/>
                </a:solidFill>
                <a:latin typeface="Trebuchet MS"/>
                <a:cs typeface="Trebuchet MS"/>
              </a:rPr>
              <a:t>F</a:t>
            </a:r>
            <a:r>
              <a:rPr sz="1281" spc="118" dirty="0">
                <a:latin typeface="Trebuchet MS"/>
                <a:cs typeface="Trebuchet MS"/>
              </a:rPr>
              <a:t>W</a:t>
            </a:r>
            <a:r>
              <a:rPr sz="1281" i="1" spc="-74" dirty="0">
                <a:latin typeface="Trebuchet MS"/>
                <a:cs typeface="Trebuchet MS"/>
              </a:rPr>
              <a:t>d</a:t>
            </a:r>
            <a:r>
              <a:rPr sz="1281" spc="-74" dirty="0">
                <a:latin typeface="Trebuchet MS"/>
                <a:cs typeface="Trebuchet MS"/>
              </a:rPr>
              <a:t>:1</a:t>
            </a:r>
            <a:endParaRPr sz="1281">
              <a:latin typeface="Trebuchet MS"/>
              <a:cs typeface="Trebuchet MS"/>
            </a:endParaRPr>
          </a:p>
        </p:txBody>
      </p:sp>
      <p:grpSp>
        <p:nvGrpSpPr>
          <p:cNvPr id="96" name="object 96"/>
          <p:cNvGrpSpPr/>
          <p:nvPr/>
        </p:nvGrpSpPr>
        <p:grpSpPr>
          <a:xfrm>
            <a:off x="4423494" y="1029517"/>
            <a:ext cx="301501" cy="312207"/>
            <a:chOff x="4859808" y="1526481"/>
            <a:chExt cx="447040" cy="462915"/>
          </a:xfrm>
        </p:grpSpPr>
        <p:sp>
          <p:nvSpPr>
            <p:cNvPr id="97" name="object 97"/>
            <p:cNvSpPr/>
            <p:nvPr/>
          </p:nvSpPr>
          <p:spPr>
            <a:xfrm>
              <a:off x="5083178" y="1526481"/>
              <a:ext cx="0" cy="378460"/>
            </a:xfrm>
            <a:custGeom>
              <a:avLst/>
              <a:gdLst/>
              <a:ahLst/>
              <a:cxnLst/>
              <a:rect l="l" t="t" r="r" b="b"/>
              <a:pathLst>
                <a:path h="378460">
                  <a:moveTo>
                    <a:pt x="0" y="0"/>
                  </a:moveTo>
                  <a:lnTo>
                    <a:pt x="0" y="378290"/>
                  </a:lnTo>
                </a:path>
              </a:pathLst>
            </a:custGeom>
            <a:ln w="4768">
              <a:solidFill>
                <a:srgbClr val="000000"/>
              </a:solidFill>
            </a:ln>
          </p:spPr>
          <p:txBody>
            <a:bodyPr wrap="square" lIns="0" tIns="0" rIns="0" bIns="0" rtlCol="0"/>
            <a:lstStyle/>
            <a:p>
              <a:endParaRPr sz="1214"/>
            </a:p>
          </p:txBody>
        </p:sp>
        <p:sp>
          <p:nvSpPr>
            <p:cNvPr id="98" name="object 98"/>
            <p:cNvSpPr/>
            <p:nvPr/>
          </p:nvSpPr>
          <p:spPr>
            <a:xfrm>
              <a:off x="5058306" y="1904767"/>
              <a:ext cx="50165" cy="82550"/>
            </a:xfrm>
            <a:custGeom>
              <a:avLst/>
              <a:gdLst/>
              <a:ahLst/>
              <a:cxnLst/>
              <a:rect l="l" t="t" r="r" b="b"/>
              <a:pathLst>
                <a:path w="50164" h="82550">
                  <a:moveTo>
                    <a:pt x="49745" y="0"/>
                  </a:moveTo>
                  <a:lnTo>
                    <a:pt x="0" y="0"/>
                  </a:lnTo>
                  <a:lnTo>
                    <a:pt x="24872" y="82149"/>
                  </a:lnTo>
                  <a:lnTo>
                    <a:pt x="49745" y="0"/>
                  </a:lnTo>
                  <a:close/>
                </a:path>
              </a:pathLst>
            </a:custGeom>
            <a:solidFill>
              <a:srgbClr val="000000"/>
            </a:solidFill>
          </p:spPr>
          <p:txBody>
            <a:bodyPr wrap="square" lIns="0" tIns="0" rIns="0" bIns="0" rtlCol="0"/>
            <a:lstStyle/>
            <a:p>
              <a:endParaRPr sz="1214"/>
            </a:p>
          </p:txBody>
        </p:sp>
        <p:sp>
          <p:nvSpPr>
            <p:cNvPr id="99" name="object 99"/>
            <p:cNvSpPr/>
            <p:nvPr/>
          </p:nvSpPr>
          <p:spPr>
            <a:xfrm>
              <a:off x="5058306" y="1904767"/>
              <a:ext cx="50165" cy="82550"/>
            </a:xfrm>
            <a:custGeom>
              <a:avLst/>
              <a:gdLst/>
              <a:ahLst/>
              <a:cxnLst/>
              <a:rect l="l" t="t" r="r" b="b"/>
              <a:pathLst>
                <a:path w="50164" h="82550">
                  <a:moveTo>
                    <a:pt x="0" y="0"/>
                  </a:moveTo>
                  <a:lnTo>
                    <a:pt x="24872" y="82149"/>
                  </a:lnTo>
                  <a:lnTo>
                    <a:pt x="49745" y="0"/>
                  </a:lnTo>
                  <a:lnTo>
                    <a:pt x="0" y="0"/>
                  </a:lnTo>
                  <a:close/>
                </a:path>
              </a:pathLst>
            </a:custGeom>
            <a:ln w="4768">
              <a:solidFill>
                <a:srgbClr val="000000"/>
              </a:solidFill>
            </a:ln>
          </p:spPr>
          <p:txBody>
            <a:bodyPr wrap="square" lIns="0" tIns="0" rIns="0" bIns="0" rtlCol="0"/>
            <a:lstStyle/>
            <a:p>
              <a:endParaRPr sz="1214"/>
            </a:p>
          </p:txBody>
        </p:sp>
        <p:sp>
          <p:nvSpPr>
            <p:cNvPr id="100" name="object 100"/>
            <p:cNvSpPr/>
            <p:nvPr/>
          </p:nvSpPr>
          <p:spPr>
            <a:xfrm>
              <a:off x="4859808" y="1583713"/>
              <a:ext cx="447040" cy="346075"/>
            </a:xfrm>
            <a:custGeom>
              <a:avLst/>
              <a:gdLst/>
              <a:ahLst/>
              <a:cxnLst/>
              <a:rect l="l" t="t" r="r" b="b"/>
              <a:pathLst>
                <a:path w="447039" h="346075">
                  <a:moveTo>
                    <a:pt x="446741" y="0"/>
                  </a:moveTo>
                  <a:lnTo>
                    <a:pt x="0" y="0"/>
                  </a:lnTo>
                  <a:lnTo>
                    <a:pt x="0" y="345971"/>
                  </a:lnTo>
                  <a:lnTo>
                    <a:pt x="446741" y="345971"/>
                  </a:lnTo>
                  <a:lnTo>
                    <a:pt x="446741" y="0"/>
                  </a:lnTo>
                  <a:close/>
                </a:path>
              </a:pathLst>
            </a:custGeom>
            <a:solidFill>
              <a:srgbClr val="FFFFFF"/>
            </a:solidFill>
          </p:spPr>
          <p:txBody>
            <a:bodyPr wrap="square" lIns="0" tIns="0" rIns="0" bIns="0" rtlCol="0"/>
            <a:lstStyle/>
            <a:p>
              <a:endParaRPr sz="1214"/>
            </a:p>
          </p:txBody>
        </p:sp>
      </p:grpSp>
      <p:sp>
        <p:nvSpPr>
          <p:cNvPr id="101" name="object 101"/>
          <p:cNvSpPr txBox="1"/>
          <p:nvPr/>
        </p:nvSpPr>
        <p:spPr>
          <a:xfrm>
            <a:off x="4294863" y="961395"/>
            <a:ext cx="558890" cy="581579"/>
          </a:xfrm>
          <a:prstGeom prst="rect">
            <a:avLst/>
          </a:prstGeom>
        </p:spPr>
        <p:txBody>
          <a:bodyPr vert="horz" wrap="square" lIns="0" tIns="8137" rIns="0" bIns="0" rtlCol="0">
            <a:spAutoFit/>
          </a:bodyPr>
          <a:lstStyle/>
          <a:p>
            <a:pPr marL="8565" marR="3426" indent="119908">
              <a:lnSpc>
                <a:spcPct val="154000"/>
              </a:lnSpc>
              <a:spcBef>
                <a:spcPts val="64"/>
              </a:spcBef>
            </a:pPr>
            <a:r>
              <a:rPr sz="1281" spc="-30" dirty="0">
                <a:solidFill>
                  <a:srgbClr val="FF0000"/>
                </a:solidFill>
                <a:latin typeface="Trebuchet MS"/>
                <a:cs typeface="Trebuchet MS"/>
              </a:rPr>
              <a:t>F</a:t>
            </a:r>
            <a:r>
              <a:rPr sz="1281" i="1" spc="-30" dirty="0">
                <a:latin typeface="Trebuchet MS"/>
                <a:cs typeface="Trebuchet MS"/>
              </a:rPr>
              <a:t>a</a:t>
            </a:r>
            <a:r>
              <a:rPr sz="1281" spc="-30" dirty="0">
                <a:latin typeface="Trebuchet MS"/>
                <a:cs typeface="Trebuchet MS"/>
              </a:rPr>
              <a:t>:1 </a:t>
            </a:r>
            <a:r>
              <a:rPr sz="1281" spc="-27" dirty="0">
                <a:latin typeface="Trebuchet MS"/>
                <a:cs typeface="Trebuchet MS"/>
              </a:rPr>
              <a:t> </a:t>
            </a:r>
            <a:r>
              <a:rPr sz="1281" spc="57" dirty="0">
                <a:solidFill>
                  <a:srgbClr val="FF0000"/>
                </a:solidFill>
                <a:latin typeface="Trebuchet MS"/>
                <a:cs typeface="Trebuchet MS"/>
              </a:rPr>
              <a:t>F</a:t>
            </a:r>
            <a:r>
              <a:rPr sz="1281" spc="51" dirty="0">
                <a:solidFill>
                  <a:srgbClr val="008000"/>
                </a:solidFill>
                <a:latin typeface="Trebuchet MS"/>
                <a:cs typeface="Trebuchet MS"/>
              </a:rPr>
              <a:t>C</a:t>
            </a:r>
            <a:r>
              <a:rPr sz="1281" spc="118" dirty="0">
                <a:latin typeface="Trebuchet MS"/>
                <a:cs typeface="Trebuchet MS"/>
              </a:rPr>
              <a:t>W</a:t>
            </a:r>
            <a:r>
              <a:rPr sz="1281" spc="-641" dirty="0">
                <a:solidFill>
                  <a:srgbClr val="0000FF"/>
                </a:solidFill>
                <a:latin typeface="SimSun-ExtB"/>
                <a:cs typeface="SimSun-ExtB"/>
              </a:rPr>
              <a:t>ǁ</a:t>
            </a:r>
            <a:r>
              <a:rPr sz="1281" spc="-10" dirty="0">
                <a:solidFill>
                  <a:srgbClr val="FFA500"/>
                </a:solidFill>
                <a:latin typeface="Trebuchet MS"/>
                <a:cs typeface="Trebuchet MS"/>
              </a:rPr>
              <a:t>G</a:t>
            </a:r>
            <a:endParaRPr sz="1281">
              <a:latin typeface="Trebuchet MS"/>
              <a:cs typeface="Trebuchet MS"/>
            </a:endParaRPr>
          </a:p>
        </p:txBody>
      </p:sp>
      <p:grpSp>
        <p:nvGrpSpPr>
          <p:cNvPr id="102" name="object 102"/>
          <p:cNvGrpSpPr/>
          <p:nvPr/>
        </p:nvGrpSpPr>
        <p:grpSpPr>
          <a:xfrm>
            <a:off x="6531634" y="760701"/>
            <a:ext cx="577305" cy="268952"/>
            <a:chOff x="7985580" y="1127904"/>
            <a:chExt cx="855980" cy="398780"/>
          </a:xfrm>
        </p:grpSpPr>
        <p:sp>
          <p:nvSpPr>
            <p:cNvPr id="103" name="object 103"/>
            <p:cNvSpPr/>
            <p:nvPr/>
          </p:nvSpPr>
          <p:spPr>
            <a:xfrm>
              <a:off x="7988120" y="1130444"/>
              <a:ext cx="850900" cy="393700"/>
            </a:xfrm>
            <a:custGeom>
              <a:avLst/>
              <a:gdLst/>
              <a:ahLst/>
              <a:cxnLst/>
              <a:rect l="l" t="t" r="r" b="b"/>
              <a:pathLst>
                <a:path w="850900" h="393700">
                  <a:moveTo>
                    <a:pt x="850471" y="0"/>
                  </a:moveTo>
                  <a:lnTo>
                    <a:pt x="0" y="0"/>
                  </a:lnTo>
                  <a:lnTo>
                    <a:pt x="0" y="393655"/>
                  </a:lnTo>
                  <a:lnTo>
                    <a:pt x="850471" y="393655"/>
                  </a:lnTo>
                  <a:lnTo>
                    <a:pt x="850471" y="0"/>
                  </a:lnTo>
                  <a:close/>
                </a:path>
              </a:pathLst>
            </a:custGeom>
            <a:solidFill>
              <a:srgbClr val="FF0000">
                <a:alpha val="19999"/>
              </a:srgbClr>
            </a:solidFill>
          </p:spPr>
          <p:txBody>
            <a:bodyPr wrap="square" lIns="0" tIns="0" rIns="0" bIns="0" rtlCol="0"/>
            <a:lstStyle/>
            <a:p>
              <a:endParaRPr sz="1214"/>
            </a:p>
          </p:txBody>
        </p:sp>
        <p:sp>
          <p:nvSpPr>
            <p:cNvPr id="104" name="object 104"/>
            <p:cNvSpPr/>
            <p:nvPr/>
          </p:nvSpPr>
          <p:spPr>
            <a:xfrm>
              <a:off x="7988120" y="1130444"/>
              <a:ext cx="850900" cy="393700"/>
            </a:xfrm>
            <a:custGeom>
              <a:avLst/>
              <a:gdLst/>
              <a:ahLst/>
              <a:cxnLst/>
              <a:rect l="l" t="t" r="r" b="b"/>
              <a:pathLst>
                <a:path w="850900" h="393700">
                  <a:moveTo>
                    <a:pt x="0" y="0"/>
                  </a:moveTo>
                  <a:lnTo>
                    <a:pt x="0" y="393655"/>
                  </a:lnTo>
                  <a:lnTo>
                    <a:pt x="850471" y="393655"/>
                  </a:lnTo>
                  <a:lnTo>
                    <a:pt x="850471" y="0"/>
                  </a:lnTo>
                  <a:lnTo>
                    <a:pt x="0" y="0"/>
                  </a:lnTo>
                  <a:close/>
                </a:path>
              </a:pathLst>
            </a:custGeom>
            <a:ln w="4768">
              <a:solidFill>
                <a:srgbClr val="000000"/>
              </a:solidFill>
            </a:ln>
          </p:spPr>
          <p:txBody>
            <a:bodyPr wrap="square" lIns="0" tIns="0" rIns="0" bIns="0" rtlCol="0"/>
            <a:lstStyle/>
            <a:p>
              <a:endParaRPr sz="1214"/>
            </a:p>
          </p:txBody>
        </p:sp>
      </p:grpSp>
      <p:sp>
        <p:nvSpPr>
          <p:cNvPr id="105" name="object 105"/>
          <p:cNvSpPr txBox="1"/>
          <p:nvPr/>
        </p:nvSpPr>
        <p:spPr>
          <a:xfrm>
            <a:off x="6540861" y="776725"/>
            <a:ext cx="558890" cy="206187"/>
          </a:xfrm>
          <a:prstGeom prst="rect">
            <a:avLst/>
          </a:prstGeom>
        </p:spPr>
        <p:txBody>
          <a:bodyPr vert="horz" wrap="square" lIns="0" tIns="8994" rIns="0" bIns="0" rtlCol="0">
            <a:spAutoFit/>
          </a:bodyPr>
          <a:lstStyle/>
          <a:p>
            <a:pPr marL="8565">
              <a:spcBef>
                <a:spcPts val="71"/>
              </a:spcBef>
            </a:pPr>
            <a:r>
              <a:rPr sz="1281" spc="51" dirty="0">
                <a:solidFill>
                  <a:srgbClr val="008000"/>
                </a:solidFill>
                <a:latin typeface="Trebuchet MS"/>
                <a:cs typeface="Trebuchet MS"/>
              </a:rPr>
              <a:t>C</a:t>
            </a:r>
            <a:r>
              <a:rPr sz="1281" spc="-13" dirty="0">
                <a:solidFill>
                  <a:srgbClr val="FFA500"/>
                </a:solidFill>
                <a:latin typeface="Trebuchet MS"/>
                <a:cs typeface="Trebuchet MS"/>
              </a:rPr>
              <a:t>G</a:t>
            </a:r>
            <a:r>
              <a:rPr sz="1281" spc="-641" dirty="0">
                <a:solidFill>
                  <a:srgbClr val="0000FF"/>
                </a:solidFill>
                <a:latin typeface="SimSun-ExtB"/>
                <a:cs typeface="SimSun-ExtB"/>
              </a:rPr>
              <a:t>ǁ</a:t>
            </a:r>
            <a:r>
              <a:rPr sz="1281" spc="57" dirty="0">
                <a:solidFill>
                  <a:srgbClr val="FF0000"/>
                </a:solidFill>
                <a:latin typeface="Trebuchet MS"/>
                <a:cs typeface="Trebuchet MS"/>
              </a:rPr>
              <a:t>F</a:t>
            </a:r>
            <a:r>
              <a:rPr sz="1281" spc="118" dirty="0">
                <a:latin typeface="Trebuchet MS"/>
                <a:cs typeface="Trebuchet MS"/>
              </a:rPr>
              <a:t>W</a:t>
            </a:r>
            <a:endParaRPr sz="1281">
              <a:latin typeface="Trebuchet MS"/>
              <a:cs typeface="Trebuchet MS"/>
            </a:endParaRPr>
          </a:p>
        </p:txBody>
      </p:sp>
      <p:grpSp>
        <p:nvGrpSpPr>
          <p:cNvPr id="106" name="object 106"/>
          <p:cNvGrpSpPr/>
          <p:nvPr/>
        </p:nvGrpSpPr>
        <p:grpSpPr>
          <a:xfrm>
            <a:off x="2625633" y="379049"/>
            <a:ext cx="1662109" cy="441544"/>
            <a:chOff x="2194090" y="562021"/>
            <a:chExt cx="2464435" cy="654685"/>
          </a:xfrm>
        </p:grpSpPr>
        <p:sp>
          <p:nvSpPr>
            <p:cNvPr id="107" name="object 107"/>
            <p:cNvSpPr/>
            <p:nvPr/>
          </p:nvSpPr>
          <p:spPr>
            <a:xfrm>
              <a:off x="2275910" y="564405"/>
              <a:ext cx="2379980" cy="625475"/>
            </a:xfrm>
            <a:custGeom>
              <a:avLst/>
              <a:gdLst/>
              <a:ahLst/>
              <a:cxnLst/>
              <a:rect l="l" t="t" r="r" b="b"/>
              <a:pathLst>
                <a:path w="2379979" h="625475">
                  <a:moveTo>
                    <a:pt x="2379656" y="0"/>
                  </a:moveTo>
                  <a:lnTo>
                    <a:pt x="0" y="625432"/>
                  </a:lnTo>
                </a:path>
              </a:pathLst>
            </a:custGeom>
            <a:ln w="4768">
              <a:solidFill>
                <a:srgbClr val="000000"/>
              </a:solidFill>
            </a:ln>
          </p:spPr>
          <p:txBody>
            <a:bodyPr wrap="square" lIns="0" tIns="0" rIns="0" bIns="0" rtlCol="0"/>
            <a:lstStyle/>
            <a:p>
              <a:endParaRPr sz="1214"/>
            </a:p>
          </p:txBody>
        </p:sp>
        <p:sp>
          <p:nvSpPr>
            <p:cNvPr id="108" name="object 108"/>
            <p:cNvSpPr/>
            <p:nvPr/>
          </p:nvSpPr>
          <p:spPr>
            <a:xfrm>
              <a:off x="2196474" y="1165784"/>
              <a:ext cx="86360" cy="48260"/>
            </a:xfrm>
            <a:custGeom>
              <a:avLst/>
              <a:gdLst/>
              <a:ahLst/>
              <a:cxnLst/>
              <a:rect l="l" t="t" r="r" b="b"/>
              <a:pathLst>
                <a:path w="86360" h="48259">
                  <a:moveTo>
                    <a:pt x="73117" y="0"/>
                  </a:moveTo>
                  <a:lnTo>
                    <a:pt x="0" y="44930"/>
                  </a:lnTo>
                  <a:lnTo>
                    <a:pt x="85760" y="48103"/>
                  </a:lnTo>
                  <a:lnTo>
                    <a:pt x="73117" y="0"/>
                  </a:lnTo>
                  <a:close/>
                </a:path>
              </a:pathLst>
            </a:custGeom>
            <a:solidFill>
              <a:srgbClr val="000000"/>
            </a:solidFill>
          </p:spPr>
          <p:txBody>
            <a:bodyPr wrap="square" lIns="0" tIns="0" rIns="0" bIns="0" rtlCol="0"/>
            <a:lstStyle/>
            <a:p>
              <a:endParaRPr sz="1214"/>
            </a:p>
          </p:txBody>
        </p:sp>
        <p:sp>
          <p:nvSpPr>
            <p:cNvPr id="109" name="object 109"/>
            <p:cNvSpPr/>
            <p:nvPr/>
          </p:nvSpPr>
          <p:spPr>
            <a:xfrm>
              <a:off x="2196474" y="1165784"/>
              <a:ext cx="86360" cy="48260"/>
            </a:xfrm>
            <a:custGeom>
              <a:avLst/>
              <a:gdLst/>
              <a:ahLst/>
              <a:cxnLst/>
              <a:rect l="l" t="t" r="r" b="b"/>
              <a:pathLst>
                <a:path w="86360" h="48259">
                  <a:moveTo>
                    <a:pt x="73117" y="0"/>
                  </a:moveTo>
                  <a:lnTo>
                    <a:pt x="0" y="44930"/>
                  </a:lnTo>
                  <a:lnTo>
                    <a:pt x="85760" y="48103"/>
                  </a:lnTo>
                  <a:lnTo>
                    <a:pt x="73117" y="0"/>
                  </a:lnTo>
                  <a:close/>
                </a:path>
              </a:pathLst>
            </a:custGeom>
            <a:ln w="4768">
              <a:solidFill>
                <a:srgbClr val="000000"/>
              </a:solidFill>
            </a:ln>
          </p:spPr>
          <p:txBody>
            <a:bodyPr wrap="square" lIns="0" tIns="0" rIns="0" bIns="0" rtlCol="0"/>
            <a:lstStyle/>
            <a:p>
              <a:endParaRPr sz="1214"/>
            </a:p>
          </p:txBody>
        </p:sp>
      </p:grpSp>
      <p:sp>
        <p:nvSpPr>
          <p:cNvPr id="110" name="object 110"/>
          <p:cNvSpPr txBox="1"/>
          <p:nvPr/>
        </p:nvSpPr>
        <p:spPr>
          <a:xfrm>
            <a:off x="3245175" y="481237"/>
            <a:ext cx="423129" cy="206187"/>
          </a:xfrm>
          <a:prstGeom prst="rect">
            <a:avLst/>
          </a:prstGeom>
        </p:spPr>
        <p:txBody>
          <a:bodyPr vert="horz" wrap="square" lIns="0" tIns="8994" rIns="0" bIns="0" rtlCol="0">
            <a:spAutoFit/>
          </a:bodyPr>
          <a:lstStyle/>
          <a:p>
            <a:pPr marL="8565">
              <a:spcBef>
                <a:spcPts val="71"/>
              </a:spcBef>
            </a:pPr>
            <a:r>
              <a:rPr sz="1281" spc="57" dirty="0">
                <a:solidFill>
                  <a:srgbClr val="FF0000"/>
                </a:solidFill>
                <a:latin typeface="Trebuchet MS"/>
                <a:cs typeface="Trebuchet MS"/>
              </a:rPr>
              <a:t>F</a:t>
            </a:r>
            <a:r>
              <a:rPr sz="1281" spc="51" dirty="0">
                <a:solidFill>
                  <a:srgbClr val="008000"/>
                </a:solidFill>
                <a:latin typeface="Trebuchet MS"/>
                <a:cs typeface="Trebuchet MS"/>
              </a:rPr>
              <a:t>C</a:t>
            </a:r>
            <a:r>
              <a:rPr sz="1281" i="1" spc="-74" dirty="0">
                <a:latin typeface="Trebuchet MS"/>
                <a:cs typeface="Trebuchet MS"/>
              </a:rPr>
              <a:t>d</a:t>
            </a:r>
            <a:r>
              <a:rPr sz="1281" spc="-74" dirty="0">
                <a:latin typeface="Trebuchet MS"/>
                <a:cs typeface="Trebuchet MS"/>
              </a:rPr>
              <a:t>:1</a:t>
            </a:r>
            <a:endParaRPr sz="1281">
              <a:latin typeface="Trebuchet MS"/>
              <a:cs typeface="Trebuchet MS"/>
            </a:endParaRPr>
          </a:p>
        </p:txBody>
      </p:sp>
      <p:grpSp>
        <p:nvGrpSpPr>
          <p:cNvPr id="111" name="object 111"/>
          <p:cNvGrpSpPr/>
          <p:nvPr/>
        </p:nvGrpSpPr>
        <p:grpSpPr>
          <a:xfrm>
            <a:off x="4369124" y="439213"/>
            <a:ext cx="410281" cy="312207"/>
            <a:chOff x="4779193" y="651227"/>
            <a:chExt cx="608330" cy="462915"/>
          </a:xfrm>
        </p:grpSpPr>
        <p:sp>
          <p:nvSpPr>
            <p:cNvPr id="112" name="object 112"/>
            <p:cNvSpPr/>
            <p:nvPr/>
          </p:nvSpPr>
          <p:spPr>
            <a:xfrm>
              <a:off x="5083178" y="651227"/>
              <a:ext cx="0" cy="378460"/>
            </a:xfrm>
            <a:custGeom>
              <a:avLst/>
              <a:gdLst/>
              <a:ahLst/>
              <a:cxnLst/>
              <a:rect l="l" t="t" r="r" b="b"/>
              <a:pathLst>
                <a:path h="378459">
                  <a:moveTo>
                    <a:pt x="0" y="0"/>
                  </a:moveTo>
                  <a:lnTo>
                    <a:pt x="0" y="378290"/>
                  </a:lnTo>
                </a:path>
              </a:pathLst>
            </a:custGeom>
            <a:ln w="4768">
              <a:solidFill>
                <a:srgbClr val="000000"/>
              </a:solidFill>
            </a:ln>
          </p:spPr>
          <p:txBody>
            <a:bodyPr wrap="square" lIns="0" tIns="0" rIns="0" bIns="0" rtlCol="0"/>
            <a:lstStyle/>
            <a:p>
              <a:endParaRPr sz="1214"/>
            </a:p>
          </p:txBody>
        </p:sp>
        <p:sp>
          <p:nvSpPr>
            <p:cNvPr id="113" name="object 113"/>
            <p:cNvSpPr/>
            <p:nvPr/>
          </p:nvSpPr>
          <p:spPr>
            <a:xfrm>
              <a:off x="5058306" y="1029512"/>
              <a:ext cx="50165" cy="82550"/>
            </a:xfrm>
            <a:custGeom>
              <a:avLst/>
              <a:gdLst/>
              <a:ahLst/>
              <a:cxnLst/>
              <a:rect l="l" t="t" r="r" b="b"/>
              <a:pathLst>
                <a:path w="50164" h="82550">
                  <a:moveTo>
                    <a:pt x="49745" y="0"/>
                  </a:moveTo>
                  <a:lnTo>
                    <a:pt x="0" y="0"/>
                  </a:lnTo>
                  <a:lnTo>
                    <a:pt x="24872" y="82149"/>
                  </a:lnTo>
                  <a:lnTo>
                    <a:pt x="49745" y="0"/>
                  </a:lnTo>
                  <a:close/>
                </a:path>
              </a:pathLst>
            </a:custGeom>
            <a:solidFill>
              <a:srgbClr val="000000"/>
            </a:solidFill>
          </p:spPr>
          <p:txBody>
            <a:bodyPr wrap="square" lIns="0" tIns="0" rIns="0" bIns="0" rtlCol="0"/>
            <a:lstStyle/>
            <a:p>
              <a:endParaRPr sz="1214"/>
            </a:p>
          </p:txBody>
        </p:sp>
        <p:sp>
          <p:nvSpPr>
            <p:cNvPr id="114" name="object 114"/>
            <p:cNvSpPr/>
            <p:nvPr/>
          </p:nvSpPr>
          <p:spPr>
            <a:xfrm>
              <a:off x="5058306" y="1029512"/>
              <a:ext cx="50165" cy="82550"/>
            </a:xfrm>
            <a:custGeom>
              <a:avLst/>
              <a:gdLst/>
              <a:ahLst/>
              <a:cxnLst/>
              <a:rect l="l" t="t" r="r" b="b"/>
              <a:pathLst>
                <a:path w="50164" h="82550">
                  <a:moveTo>
                    <a:pt x="0" y="0"/>
                  </a:moveTo>
                  <a:lnTo>
                    <a:pt x="24872" y="82149"/>
                  </a:lnTo>
                  <a:lnTo>
                    <a:pt x="49745" y="0"/>
                  </a:lnTo>
                  <a:lnTo>
                    <a:pt x="0" y="0"/>
                  </a:lnTo>
                  <a:close/>
                </a:path>
              </a:pathLst>
            </a:custGeom>
            <a:ln w="4768">
              <a:solidFill>
                <a:srgbClr val="000000"/>
              </a:solidFill>
            </a:ln>
          </p:spPr>
          <p:txBody>
            <a:bodyPr wrap="square" lIns="0" tIns="0" rIns="0" bIns="0" rtlCol="0"/>
            <a:lstStyle/>
            <a:p>
              <a:endParaRPr sz="1214"/>
            </a:p>
          </p:txBody>
        </p:sp>
        <p:sp>
          <p:nvSpPr>
            <p:cNvPr id="115" name="object 115"/>
            <p:cNvSpPr/>
            <p:nvPr/>
          </p:nvSpPr>
          <p:spPr>
            <a:xfrm>
              <a:off x="4779193" y="708459"/>
              <a:ext cx="608330" cy="346075"/>
            </a:xfrm>
            <a:custGeom>
              <a:avLst/>
              <a:gdLst/>
              <a:ahLst/>
              <a:cxnLst/>
              <a:rect l="l" t="t" r="r" b="b"/>
              <a:pathLst>
                <a:path w="608329" h="346075">
                  <a:moveTo>
                    <a:pt x="607971" y="0"/>
                  </a:moveTo>
                  <a:lnTo>
                    <a:pt x="0" y="0"/>
                  </a:lnTo>
                  <a:lnTo>
                    <a:pt x="0" y="345971"/>
                  </a:lnTo>
                  <a:lnTo>
                    <a:pt x="607971" y="345971"/>
                  </a:lnTo>
                  <a:lnTo>
                    <a:pt x="607971" y="0"/>
                  </a:lnTo>
                  <a:close/>
                </a:path>
              </a:pathLst>
            </a:custGeom>
            <a:solidFill>
              <a:srgbClr val="FFFFFF"/>
            </a:solidFill>
          </p:spPr>
          <p:txBody>
            <a:bodyPr wrap="square" lIns="0" tIns="0" rIns="0" bIns="0" rtlCol="0"/>
            <a:lstStyle/>
            <a:p>
              <a:endParaRPr sz="1214"/>
            </a:p>
          </p:txBody>
        </p:sp>
      </p:grpSp>
      <p:sp>
        <p:nvSpPr>
          <p:cNvPr id="116" name="object 116"/>
          <p:cNvSpPr txBox="1"/>
          <p:nvPr/>
        </p:nvSpPr>
        <p:spPr>
          <a:xfrm>
            <a:off x="4360559" y="476041"/>
            <a:ext cx="427412" cy="206187"/>
          </a:xfrm>
          <a:prstGeom prst="rect">
            <a:avLst/>
          </a:prstGeom>
        </p:spPr>
        <p:txBody>
          <a:bodyPr vert="horz" wrap="square" lIns="0" tIns="8994" rIns="0" bIns="0" rtlCol="0">
            <a:spAutoFit/>
          </a:bodyPr>
          <a:lstStyle/>
          <a:p>
            <a:pPr marL="8565">
              <a:spcBef>
                <a:spcPts val="71"/>
              </a:spcBef>
            </a:pPr>
            <a:r>
              <a:rPr sz="1281" spc="57" dirty="0">
                <a:solidFill>
                  <a:srgbClr val="FF0000"/>
                </a:solidFill>
                <a:latin typeface="Trebuchet MS"/>
                <a:cs typeface="Trebuchet MS"/>
              </a:rPr>
              <a:t>F</a:t>
            </a:r>
            <a:r>
              <a:rPr sz="1281" spc="-13" dirty="0">
                <a:solidFill>
                  <a:srgbClr val="FFA500"/>
                </a:solidFill>
                <a:latin typeface="Trebuchet MS"/>
                <a:cs typeface="Trebuchet MS"/>
              </a:rPr>
              <a:t>G</a:t>
            </a:r>
            <a:r>
              <a:rPr sz="1281" i="1" spc="-74" dirty="0">
                <a:latin typeface="Trebuchet MS"/>
                <a:cs typeface="Trebuchet MS"/>
              </a:rPr>
              <a:t>d</a:t>
            </a:r>
            <a:r>
              <a:rPr sz="1281" spc="-74" dirty="0">
                <a:latin typeface="Trebuchet MS"/>
                <a:cs typeface="Trebuchet MS"/>
              </a:rPr>
              <a:t>:1</a:t>
            </a:r>
            <a:endParaRPr sz="1281" dirty="0">
              <a:latin typeface="Trebuchet MS"/>
              <a:cs typeface="Trebuchet MS"/>
            </a:endParaRPr>
          </a:p>
        </p:txBody>
      </p:sp>
      <p:grpSp>
        <p:nvGrpSpPr>
          <p:cNvPr id="117" name="object 117"/>
          <p:cNvGrpSpPr/>
          <p:nvPr/>
        </p:nvGrpSpPr>
        <p:grpSpPr>
          <a:xfrm>
            <a:off x="4860933" y="379047"/>
            <a:ext cx="1662109" cy="441544"/>
            <a:chOff x="5508406" y="562018"/>
            <a:chExt cx="2464435" cy="654685"/>
          </a:xfrm>
        </p:grpSpPr>
        <p:sp>
          <p:nvSpPr>
            <p:cNvPr id="118" name="object 118"/>
            <p:cNvSpPr/>
            <p:nvPr/>
          </p:nvSpPr>
          <p:spPr>
            <a:xfrm>
              <a:off x="5510790" y="564402"/>
              <a:ext cx="2379980" cy="625475"/>
            </a:xfrm>
            <a:custGeom>
              <a:avLst/>
              <a:gdLst/>
              <a:ahLst/>
              <a:cxnLst/>
              <a:rect l="l" t="t" r="r" b="b"/>
              <a:pathLst>
                <a:path w="2379979" h="625475">
                  <a:moveTo>
                    <a:pt x="0" y="0"/>
                  </a:moveTo>
                  <a:lnTo>
                    <a:pt x="2379656" y="625438"/>
                  </a:lnTo>
                </a:path>
              </a:pathLst>
            </a:custGeom>
            <a:ln w="4768">
              <a:solidFill>
                <a:srgbClr val="000000"/>
              </a:solidFill>
            </a:ln>
          </p:spPr>
          <p:txBody>
            <a:bodyPr wrap="square" lIns="0" tIns="0" rIns="0" bIns="0" rtlCol="0"/>
            <a:lstStyle/>
            <a:p>
              <a:endParaRPr sz="1214"/>
            </a:p>
          </p:txBody>
        </p:sp>
        <p:sp>
          <p:nvSpPr>
            <p:cNvPr id="119" name="object 119"/>
            <p:cNvSpPr/>
            <p:nvPr/>
          </p:nvSpPr>
          <p:spPr>
            <a:xfrm>
              <a:off x="7884122" y="1165787"/>
              <a:ext cx="86360" cy="48260"/>
            </a:xfrm>
            <a:custGeom>
              <a:avLst/>
              <a:gdLst/>
              <a:ahLst/>
              <a:cxnLst/>
              <a:rect l="l" t="t" r="r" b="b"/>
              <a:pathLst>
                <a:path w="86359" h="48259">
                  <a:moveTo>
                    <a:pt x="12643" y="0"/>
                  </a:moveTo>
                  <a:lnTo>
                    <a:pt x="0" y="48103"/>
                  </a:lnTo>
                  <a:lnTo>
                    <a:pt x="85760" y="44930"/>
                  </a:lnTo>
                  <a:lnTo>
                    <a:pt x="12643" y="0"/>
                  </a:lnTo>
                  <a:close/>
                </a:path>
              </a:pathLst>
            </a:custGeom>
            <a:solidFill>
              <a:srgbClr val="000000"/>
            </a:solidFill>
          </p:spPr>
          <p:txBody>
            <a:bodyPr wrap="square" lIns="0" tIns="0" rIns="0" bIns="0" rtlCol="0"/>
            <a:lstStyle/>
            <a:p>
              <a:endParaRPr sz="1214"/>
            </a:p>
          </p:txBody>
        </p:sp>
        <p:sp>
          <p:nvSpPr>
            <p:cNvPr id="120" name="object 120"/>
            <p:cNvSpPr/>
            <p:nvPr/>
          </p:nvSpPr>
          <p:spPr>
            <a:xfrm>
              <a:off x="7884122" y="1165787"/>
              <a:ext cx="86360" cy="48260"/>
            </a:xfrm>
            <a:custGeom>
              <a:avLst/>
              <a:gdLst/>
              <a:ahLst/>
              <a:cxnLst/>
              <a:rect l="l" t="t" r="r" b="b"/>
              <a:pathLst>
                <a:path w="86359" h="48259">
                  <a:moveTo>
                    <a:pt x="0" y="48103"/>
                  </a:moveTo>
                  <a:lnTo>
                    <a:pt x="85760" y="44930"/>
                  </a:lnTo>
                  <a:lnTo>
                    <a:pt x="12643" y="0"/>
                  </a:lnTo>
                  <a:lnTo>
                    <a:pt x="0" y="48103"/>
                  </a:lnTo>
                  <a:close/>
                </a:path>
              </a:pathLst>
            </a:custGeom>
            <a:ln w="4768">
              <a:solidFill>
                <a:srgbClr val="000000"/>
              </a:solidFill>
            </a:ln>
          </p:spPr>
          <p:txBody>
            <a:bodyPr wrap="square" lIns="0" tIns="0" rIns="0" bIns="0" rtlCol="0"/>
            <a:lstStyle/>
            <a:p>
              <a:endParaRPr sz="1214"/>
            </a:p>
          </p:txBody>
        </p:sp>
      </p:grpSp>
      <p:sp>
        <p:nvSpPr>
          <p:cNvPr id="121" name="object 121"/>
          <p:cNvSpPr txBox="1"/>
          <p:nvPr/>
        </p:nvSpPr>
        <p:spPr>
          <a:xfrm>
            <a:off x="5455555" y="481237"/>
            <a:ext cx="472808" cy="206187"/>
          </a:xfrm>
          <a:prstGeom prst="rect">
            <a:avLst/>
          </a:prstGeom>
        </p:spPr>
        <p:txBody>
          <a:bodyPr vert="horz" wrap="square" lIns="0" tIns="8994" rIns="0" bIns="0" rtlCol="0">
            <a:spAutoFit/>
          </a:bodyPr>
          <a:lstStyle/>
          <a:p>
            <a:pPr marL="8565">
              <a:spcBef>
                <a:spcPts val="71"/>
              </a:spcBef>
            </a:pPr>
            <a:r>
              <a:rPr sz="1281" spc="57" dirty="0">
                <a:solidFill>
                  <a:srgbClr val="FF0000"/>
                </a:solidFill>
                <a:latin typeface="Trebuchet MS"/>
                <a:cs typeface="Trebuchet MS"/>
              </a:rPr>
              <a:t>F</a:t>
            </a:r>
            <a:r>
              <a:rPr sz="1281" spc="118" dirty="0">
                <a:latin typeface="Trebuchet MS"/>
                <a:cs typeface="Trebuchet MS"/>
              </a:rPr>
              <a:t>W</a:t>
            </a:r>
            <a:r>
              <a:rPr sz="1281" i="1" spc="-74" dirty="0">
                <a:latin typeface="Trebuchet MS"/>
                <a:cs typeface="Trebuchet MS"/>
              </a:rPr>
              <a:t>d</a:t>
            </a:r>
            <a:r>
              <a:rPr sz="1281" spc="-74" dirty="0">
                <a:latin typeface="Trebuchet MS"/>
                <a:cs typeface="Trebuchet MS"/>
              </a:rPr>
              <a:t>:1</a:t>
            </a:r>
            <a:endParaRPr sz="1281">
              <a:latin typeface="Trebuchet MS"/>
              <a:cs typeface="Trebuchet M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6"/>
          <p:cNvSpPr txBox="1">
            <a:spLocks noGrp="1"/>
          </p:cNvSpPr>
          <p:nvPr>
            <p:ph type="ctrTitle"/>
          </p:nvPr>
        </p:nvSpPr>
        <p:spPr>
          <a:xfrm>
            <a:off x="777000" y="2043704"/>
            <a:ext cx="7590000" cy="1056092"/>
          </a:xfrm>
          <a:prstGeom prst="rect">
            <a:avLst/>
          </a:prstGeom>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300" b="1" dirty="0">
                <a:solidFill>
                  <a:srgbClr val="0070C0"/>
                </a:solidFill>
                <a:ea typeface="Lato Light"/>
                <a:cs typeface="Lato Light"/>
                <a:sym typeface="Lato Light"/>
              </a:rPr>
              <a:t>Search (I)</a:t>
            </a:r>
            <a:endParaRPr sz="3300" b="1" dirty="0">
              <a:solidFill>
                <a:srgbClr val="0070C0"/>
              </a:solidFill>
              <a:ea typeface="Lato Light"/>
              <a:cs typeface="Lato Light"/>
              <a:sym typeface="Lato Light"/>
            </a:endParaRPr>
          </a:p>
        </p:txBody>
      </p:sp>
      <p:sp>
        <p:nvSpPr>
          <p:cNvPr id="2" name="Date Placeholder 1">
            <a:extLst>
              <a:ext uri="{FF2B5EF4-FFF2-40B4-BE49-F238E27FC236}">
                <a16:creationId xmlns:a16="http://schemas.microsoft.com/office/drawing/2014/main" id="{D1B138E8-7B97-31C0-0E36-89650A2813F7}"/>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4930C8D5-A716-A0C2-9ED0-DC956693E52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22B015-6B07-20CC-8BEF-47D5C38F6E66}"/>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1E7F2389-01EA-5AFC-0E67-E233659A926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
        <p:nvSpPr>
          <p:cNvPr id="6" name="Title 1">
            <a:extLst>
              <a:ext uri="{FF2B5EF4-FFF2-40B4-BE49-F238E27FC236}">
                <a16:creationId xmlns:a16="http://schemas.microsoft.com/office/drawing/2014/main" id="{31BADE03-0DD8-BB80-E221-0BB80AC2EF56}"/>
              </a:ext>
            </a:extLst>
          </p:cNvPr>
          <p:cNvSpPr txBox="1">
            <a:spLocks/>
          </p:cNvSpPr>
          <p:nvPr/>
        </p:nvSpPr>
        <p:spPr>
          <a:xfrm>
            <a:off x="349250" y="376237"/>
            <a:ext cx="4222750" cy="615156"/>
          </a:xfrm>
          <a:prstGeom prst="rect">
            <a:avLst/>
          </a:prstGeom>
        </p:spPr>
        <p:txBody>
          <a:bodyPr/>
          <a:lstStyle>
            <a:lvl1pPr algn="l" defTabSz="6858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pc="-81" dirty="0"/>
              <a:t>Components of well defined Search problem</a:t>
            </a:r>
            <a:endParaRPr lang="en-US" dirty="0"/>
          </a:p>
        </p:txBody>
      </p:sp>
      <p:sp>
        <p:nvSpPr>
          <p:cNvPr id="32" name="TextBox 31">
            <a:extLst>
              <a:ext uri="{FF2B5EF4-FFF2-40B4-BE49-F238E27FC236}">
                <a16:creationId xmlns:a16="http://schemas.microsoft.com/office/drawing/2014/main" id="{8ECB89D2-6FC1-5AA7-E3E6-11A8CDF556AF}"/>
              </a:ext>
            </a:extLst>
          </p:cNvPr>
          <p:cNvSpPr txBox="1"/>
          <p:nvPr/>
        </p:nvSpPr>
        <p:spPr>
          <a:xfrm>
            <a:off x="349250" y="1005849"/>
            <a:ext cx="3321192" cy="3221395"/>
          </a:xfrm>
          <a:prstGeom prst="rect">
            <a:avLst/>
          </a:prstGeom>
          <a:noFill/>
        </p:spPr>
        <p:txBody>
          <a:bodyPr wrap="square" rtlCol="0">
            <a:spAutoFit/>
          </a:bodyPr>
          <a:lstStyle/>
          <a:p>
            <a:pPr marL="12065" marR="6350" algn="just">
              <a:spcBef>
                <a:spcPts val="65"/>
              </a:spcBef>
              <a:tabLst>
                <a:tab pos="220345" algn="l"/>
              </a:tabLst>
            </a:pPr>
            <a:endParaRPr lang="en-US" dirty="0"/>
          </a:p>
          <a:p>
            <a:pPr marL="12065" marR="6350" algn="just">
              <a:spcBef>
                <a:spcPts val="65"/>
              </a:spcBef>
              <a:tabLst>
                <a:tab pos="220345" algn="l"/>
              </a:tabLst>
            </a:pPr>
            <a:r>
              <a:rPr lang="en-US" dirty="0"/>
              <a:t>Definition: search problem</a:t>
            </a:r>
          </a:p>
          <a:p>
            <a:pPr marL="323215" indent="-285750">
              <a:lnSpc>
                <a:spcPct val="100000"/>
              </a:lnSpc>
              <a:spcBef>
                <a:spcPts val="615"/>
              </a:spcBef>
              <a:buFont typeface="Arial" panose="020B0604020202020204" pitchFamily="34" charset="0"/>
              <a:buChar char="•"/>
              <a:tabLst>
                <a:tab pos="296545" algn="l"/>
              </a:tabLst>
            </a:pPr>
            <a:r>
              <a:rPr lang="en-US" dirty="0">
                <a:latin typeface="Cascadia Code" panose="020B0609020000020004" pitchFamily="49" charset="0"/>
                <a:cs typeface="Cascadia Code" panose="020B0609020000020004" pitchFamily="49" charset="0"/>
              </a:rPr>
              <a:t>sstart</a:t>
            </a:r>
            <a:r>
              <a:rPr lang="en-US" dirty="0"/>
              <a:t>: starting state</a:t>
            </a:r>
          </a:p>
          <a:p>
            <a:pPr marL="323215" indent="-285750">
              <a:lnSpc>
                <a:spcPct val="100000"/>
              </a:lnSpc>
              <a:spcBef>
                <a:spcPts val="520"/>
              </a:spcBef>
              <a:buFont typeface="Arial" panose="020B0604020202020204" pitchFamily="34" charset="0"/>
              <a:buChar char="•"/>
              <a:tabLst>
                <a:tab pos="296545" algn="l"/>
              </a:tabLst>
            </a:pPr>
            <a:r>
              <a:rPr lang="en-US" dirty="0">
                <a:latin typeface="Cascadia Code" panose="020B0609020000020004" pitchFamily="49" charset="0"/>
                <a:cs typeface="Cascadia Code" panose="020B0609020000020004" pitchFamily="49" charset="0"/>
              </a:rPr>
              <a:t>Actions(s)</a:t>
            </a:r>
            <a:r>
              <a:rPr lang="en-US" dirty="0"/>
              <a:t>: possible actions</a:t>
            </a:r>
          </a:p>
          <a:p>
            <a:pPr marL="323215" indent="-285750">
              <a:lnSpc>
                <a:spcPct val="100000"/>
              </a:lnSpc>
              <a:spcBef>
                <a:spcPts val="505"/>
              </a:spcBef>
              <a:buFont typeface="Arial" panose="020B0604020202020204" pitchFamily="34" charset="0"/>
              <a:buChar char="•"/>
              <a:tabLst>
                <a:tab pos="296545" algn="l"/>
              </a:tabLst>
            </a:pPr>
            <a:r>
              <a:rPr lang="en-US" dirty="0">
                <a:latin typeface="Cascadia Code" panose="020B0609020000020004" pitchFamily="49" charset="0"/>
                <a:cs typeface="Cascadia Code" panose="020B0609020000020004" pitchFamily="49" charset="0"/>
              </a:rPr>
              <a:t>Cost(s,a)</a:t>
            </a:r>
            <a:r>
              <a:rPr lang="en-US" dirty="0"/>
              <a:t>: action cost</a:t>
            </a:r>
          </a:p>
          <a:p>
            <a:pPr marL="323215" indent="-285750">
              <a:lnSpc>
                <a:spcPct val="100000"/>
              </a:lnSpc>
              <a:spcBef>
                <a:spcPts val="505"/>
              </a:spcBef>
              <a:buFont typeface="Arial" panose="020B0604020202020204" pitchFamily="34" charset="0"/>
              <a:buChar char="•"/>
              <a:tabLst>
                <a:tab pos="296545" algn="l"/>
              </a:tabLst>
            </a:pPr>
            <a:r>
              <a:rPr lang="en-US" dirty="0">
                <a:latin typeface="Cascadia Code" panose="020B0609020000020004" pitchFamily="49" charset="0"/>
                <a:cs typeface="Cascadia Code" panose="020B0609020000020004" pitchFamily="49" charset="0"/>
              </a:rPr>
              <a:t>Succ(s,a)</a:t>
            </a:r>
            <a:r>
              <a:rPr lang="en-US" dirty="0"/>
              <a:t>: successor</a:t>
            </a:r>
          </a:p>
          <a:p>
            <a:pPr marL="323215" indent="-285750">
              <a:lnSpc>
                <a:spcPct val="100000"/>
              </a:lnSpc>
              <a:spcBef>
                <a:spcPts val="505"/>
              </a:spcBef>
              <a:buFont typeface="Arial" panose="020B0604020202020204" pitchFamily="34" charset="0"/>
              <a:buChar char="•"/>
              <a:tabLst>
                <a:tab pos="296545" algn="l"/>
              </a:tabLst>
            </a:pPr>
            <a:r>
              <a:rPr lang="en-US" dirty="0">
                <a:latin typeface="Cascadia Code" panose="020B0609020000020004" pitchFamily="49" charset="0"/>
                <a:cs typeface="Cascadia Code" panose="020B0609020000020004" pitchFamily="49" charset="0"/>
              </a:rPr>
              <a:t>IsEnd(s)</a:t>
            </a:r>
            <a:r>
              <a:rPr lang="en-US" dirty="0"/>
              <a:t>: reached end state?</a:t>
            </a:r>
          </a:p>
          <a:p>
            <a:pPr marL="12065" marR="6350" algn="just">
              <a:spcBef>
                <a:spcPts val="65"/>
              </a:spcBef>
              <a:tabLst>
                <a:tab pos="220345" algn="l"/>
              </a:tabLst>
            </a:pPr>
            <a:endParaRPr lang="en-US" dirty="0"/>
          </a:p>
        </p:txBody>
      </p:sp>
      <p:sp>
        <p:nvSpPr>
          <p:cNvPr id="4" name="object 3">
            <a:extLst>
              <a:ext uri="{FF2B5EF4-FFF2-40B4-BE49-F238E27FC236}">
                <a16:creationId xmlns:a16="http://schemas.microsoft.com/office/drawing/2014/main" id="{E97F3690-5380-2967-246A-C613CE8A8F52}"/>
              </a:ext>
            </a:extLst>
          </p:cNvPr>
          <p:cNvSpPr/>
          <p:nvPr/>
        </p:nvSpPr>
        <p:spPr>
          <a:xfrm>
            <a:off x="6010733" y="248695"/>
            <a:ext cx="567055" cy="262890"/>
          </a:xfrm>
          <a:custGeom>
            <a:avLst/>
            <a:gdLst/>
            <a:ahLst/>
            <a:cxnLst/>
            <a:rect l="l" t="t" r="r" b="b"/>
            <a:pathLst>
              <a:path w="567055" h="262890">
                <a:moveTo>
                  <a:pt x="0" y="0"/>
                </a:moveTo>
                <a:lnTo>
                  <a:pt x="0" y="262436"/>
                </a:lnTo>
                <a:lnTo>
                  <a:pt x="566980" y="262436"/>
                </a:lnTo>
                <a:lnTo>
                  <a:pt x="566980" y="0"/>
                </a:lnTo>
                <a:lnTo>
                  <a:pt x="0" y="0"/>
                </a:lnTo>
                <a:close/>
              </a:path>
            </a:pathLst>
          </a:custGeom>
          <a:ln w="3178">
            <a:solidFill>
              <a:srgbClr val="000000"/>
            </a:solidFill>
          </a:ln>
        </p:spPr>
        <p:txBody>
          <a:bodyPr wrap="square" lIns="0" tIns="0" rIns="0" bIns="0" rtlCol="0"/>
          <a:lstStyle/>
          <a:p>
            <a:endParaRPr/>
          </a:p>
        </p:txBody>
      </p:sp>
      <p:sp>
        <p:nvSpPr>
          <p:cNvPr id="5" name="object 4">
            <a:extLst>
              <a:ext uri="{FF2B5EF4-FFF2-40B4-BE49-F238E27FC236}">
                <a16:creationId xmlns:a16="http://schemas.microsoft.com/office/drawing/2014/main" id="{9BC9C179-E1BC-9AC0-6CB2-F0AE22CCCFEA}"/>
              </a:ext>
            </a:extLst>
          </p:cNvPr>
          <p:cNvSpPr txBox="1"/>
          <p:nvPr/>
        </p:nvSpPr>
        <p:spPr>
          <a:xfrm>
            <a:off x="6013928" y="258607"/>
            <a:ext cx="560705" cy="219075"/>
          </a:xfrm>
          <a:prstGeom prst="rect">
            <a:avLst/>
          </a:prstGeom>
        </p:spPr>
        <p:txBody>
          <a:bodyPr vert="horz" wrap="square" lIns="0" tIns="15240" rIns="0" bIns="0" rtlCol="0">
            <a:spAutoFit/>
          </a:bodyPr>
          <a:lstStyle/>
          <a:p>
            <a:pPr marL="12700">
              <a:lnSpc>
                <a:spcPct val="100000"/>
              </a:lnSpc>
              <a:spcBef>
                <a:spcPts val="120"/>
              </a:spcBef>
            </a:pPr>
            <a:r>
              <a:rPr sz="1250" spc="65" dirty="0">
                <a:solidFill>
                  <a:srgbClr val="FF0000"/>
                </a:solidFill>
                <a:latin typeface="Trebuchet MS"/>
                <a:cs typeface="Trebuchet MS"/>
              </a:rPr>
              <a:t>F</a:t>
            </a:r>
            <a:r>
              <a:rPr sz="1250" spc="55" dirty="0">
                <a:solidFill>
                  <a:srgbClr val="008000"/>
                </a:solidFill>
                <a:latin typeface="Trebuchet MS"/>
                <a:cs typeface="Trebuchet MS"/>
              </a:rPr>
              <a:t>C</a:t>
            </a:r>
            <a:r>
              <a:rPr sz="1250" spc="-5" dirty="0">
                <a:solidFill>
                  <a:srgbClr val="FFA500"/>
                </a:solidFill>
                <a:latin typeface="Trebuchet MS"/>
                <a:cs typeface="Trebuchet MS"/>
              </a:rPr>
              <a:t>G</a:t>
            </a:r>
            <a:r>
              <a:rPr sz="1250" spc="130" dirty="0">
                <a:latin typeface="Trebuchet MS"/>
                <a:cs typeface="Trebuchet MS"/>
              </a:rPr>
              <a:t>W</a:t>
            </a:r>
            <a:r>
              <a:rPr sz="1250" spc="-620" dirty="0">
                <a:solidFill>
                  <a:srgbClr val="0000FF"/>
                </a:solidFill>
                <a:latin typeface="SimSun-ExtB"/>
                <a:cs typeface="SimSun-ExtB"/>
              </a:rPr>
              <a:t>ǁ</a:t>
            </a:r>
            <a:endParaRPr sz="1250">
              <a:latin typeface="SimSun-ExtB"/>
              <a:cs typeface="SimSun-ExtB"/>
            </a:endParaRPr>
          </a:p>
        </p:txBody>
      </p:sp>
      <p:grpSp>
        <p:nvGrpSpPr>
          <p:cNvPr id="7" name="object 5">
            <a:extLst>
              <a:ext uri="{FF2B5EF4-FFF2-40B4-BE49-F238E27FC236}">
                <a16:creationId xmlns:a16="http://schemas.microsoft.com/office/drawing/2014/main" id="{EF344703-2224-52F6-72D4-882325601389}"/>
              </a:ext>
            </a:extLst>
          </p:cNvPr>
          <p:cNvGrpSpPr/>
          <p:nvPr/>
        </p:nvGrpSpPr>
        <p:grpSpPr>
          <a:xfrm>
            <a:off x="3789028" y="830611"/>
            <a:ext cx="570230" cy="266065"/>
            <a:chOff x="251291" y="1909719"/>
            <a:chExt cx="570230" cy="266065"/>
          </a:xfrm>
        </p:grpSpPr>
        <p:sp>
          <p:nvSpPr>
            <p:cNvPr id="8" name="object 6">
              <a:extLst>
                <a:ext uri="{FF2B5EF4-FFF2-40B4-BE49-F238E27FC236}">
                  <a16:creationId xmlns:a16="http://schemas.microsoft.com/office/drawing/2014/main" id="{72B34DFB-6B14-3505-C844-EFF75CE4FF5F}"/>
                </a:ext>
              </a:extLst>
            </p:cNvPr>
            <p:cNvSpPr/>
            <p:nvPr/>
          </p:nvSpPr>
          <p:spPr>
            <a:xfrm>
              <a:off x="252878" y="1911306"/>
              <a:ext cx="567055" cy="262890"/>
            </a:xfrm>
            <a:custGeom>
              <a:avLst/>
              <a:gdLst/>
              <a:ahLst/>
              <a:cxnLst/>
              <a:rect l="l" t="t" r="r" b="b"/>
              <a:pathLst>
                <a:path w="567055" h="262889">
                  <a:moveTo>
                    <a:pt x="566980" y="0"/>
                  </a:moveTo>
                  <a:lnTo>
                    <a:pt x="0" y="0"/>
                  </a:lnTo>
                  <a:lnTo>
                    <a:pt x="0" y="262436"/>
                  </a:lnTo>
                  <a:lnTo>
                    <a:pt x="566980" y="262436"/>
                  </a:lnTo>
                  <a:lnTo>
                    <a:pt x="566980" y="0"/>
                  </a:lnTo>
                  <a:close/>
                </a:path>
              </a:pathLst>
            </a:custGeom>
            <a:solidFill>
              <a:srgbClr val="FF0000">
                <a:alpha val="19999"/>
              </a:srgbClr>
            </a:solidFill>
          </p:spPr>
          <p:txBody>
            <a:bodyPr wrap="square" lIns="0" tIns="0" rIns="0" bIns="0" rtlCol="0"/>
            <a:lstStyle/>
            <a:p>
              <a:endParaRPr/>
            </a:p>
          </p:txBody>
        </p:sp>
        <p:sp>
          <p:nvSpPr>
            <p:cNvPr id="9" name="object 7">
              <a:extLst>
                <a:ext uri="{FF2B5EF4-FFF2-40B4-BE49-F238E27FC236}">
                  <a16:creationId xmlns:a16="http://schemas.microsoft.com/office/drawing/2014/main" id="{7EC99DC9-37E1-A315-5F77-15EAD1836768}"/>
                </a:ext>
              </a:extLst>
            </p:cNvPr>
            <p:cNvSpPr/>
            <p:nvPr/>
          </p:nvSpPr>
          <p:spPr>
            <a:xfrm>
              <a:off x="252878" y="1911306"/>
              <a:ext cx="567055" cy="262890"/>
            </a:xfrm>
            <a:custGeom>
              <a:avLst/>
              <a:gdLst/>
              <a:ahLst/>
              <a:cxnLst/>
              <a:rect l="l" t="t" r="r" b="b"/>
              <a:pathLst>
                <a:path w="567055" h="262889">
                  <a:moveTo>
                    <a:pt x="0" y="0"/>
                  </a:moveTo>
                  <a:lnTo>
                    <a:pt x="0" y="262436"/>
                  </a:lnTo>
                  <a:lnTo>
                    <a:pt x="566980" y="262436"/>
                  </a:lnTo>
                  <a:lnTo>
                    <a:pt x="566980" y="0"/>
                  </a:lnTo>
                  <a:lnTo>
                    <a:pt x="0" y="0"/>
                  </a:lnTo>
                  <a:close/>
                </a:path>
              </a:pathLst>
            </a:custGeom>
            <a:ln w="3178">
              <a:solidFill>
                <a:srgbClr val="000000"/>
              </a:solidFill>
            </a:ln>
          </p:spPr>
          <p:txBody>
            <a:bodyPr wrap="square" lIns="0" tIns="0" rIns="0" bIns="0" rtlCol="0"/>
            <a:lstStyle/>
            <a:p>
              <a:endParaRPr/>
            </a:p>
          </p:txBody>
        </p:sp>
      </p:grpSp>
      <p:sp>
        <p:nvSpPr>
          <p:cNvPr id="10" name="object 8">
            <a:extLst>
              <a:ext uri="{FF2B5EF4-FFF2-40B4-BE49-F238E27FC236}">
                <a16:creationId xmlns:a16="http://schemas.microsoft.com/office/drawing/2014/main" id="{ABA9D485-C69F-8C39-EB66-AA87114F6253}"/>
              </a:ext>
            </a:extLst>
          </p:cNvPr>
          <p:cNvSpPr txBox="1"/>
          <p:nvPr/>
        </p:nvSpPr>
        <p:spPr>
          <a:xfrm>
            <a:off x="3793810" y="842110"/>
            <a:ext cx="560705" cy="219075"/>
          </a:xfrm>
          <a:prstGeom prst="rect">
            <a:avLst/>
          </a:prstGeom>
        </p:spPr>
        <p:txBody>
          <a:bodyPr vert="horz" wrap="square" lIns="0" tIns="15240" rIns="0" bIns="0" rtlCol="0">
            <a:spAutoFit/>
          </a:bodyPr>
          <a:lstStyle/>
          <a:p>
            <a:pPr marL="12700">
              <a:lnSpc>
                <a:spcPct val="100000"/>
              </a:lnSpc>
              <a:spcBef>
                <a:spcPts val="120"/>
              </a:spcBef>
            </a:pPr>
            <a:r>
              <a:rPr sz="1250" spc="-5" dirty="0">
                <a:solidFill>
                  <a:srgbClr val="FFA500"/>
                </a:solidFill>
                <a:latin typeface="Trebuchet MS"/>
                <a:cs typeface="Trebuchet MS"/>
              </a:rPr>
              <a:t>G</a:t>
            </a:r>
            <a:r>
              <a:rPr sz="1250" spc="130" dirty="0">
                <a:latin typeface="Trebuchet MS"/>
                <a:cs typeface="Trebuchet MS"/>
              </a:rPr>
              <a:t>W</a:t>
            </a:r>
            <a:r>
              <a:rPr sz="1250" spc="-620" dirty="0">
                <a:solidFill>
                  <a:srgbClr val="0000FF"/>
                </a:solidFill>
                <a:latin typeface="SimSun-ExtB"/>
                <a:cs typeface="SimSun-ExtB"/>
              </a:rPr>
              <a:t>ǁ</a:t>
            </a:r>
            <a:r>
              <a:rPr sz="1250" spc="65" dirty="0">
                <a:solidFill>
                  <a:srgbClr val="FF0000"/>
                </a:solidFill>
                <a:latin typeface="Trebuchet MS"/>
                <a:cs typeface="Trebuchet MS"/>
              </a:rPr>
              <a:t>F</a:t>
            </a:r>
            <a:r>
              <a:rPr sz="1250" spc="60" dirty="0">
                <a:solidFill>
                  <a:srgbClr val="008000"/>
                </a:solidFill>
                <a:latin typeface="Trebuchet MS"/>
                <a:cs typeface="Trebuchet MS"/>
              </a:rPr>
              <a:t>C</a:t>
            </a:r>
            <a:endParaRPr sz="1250" dirty="0">
              <a:latin typeface="Trebuchet MS"/>
              <a:cs typeface="Trebuchet MS"/>
            </a:endParaRPr>
          </a:p>
        </p:txBody>
      </p:sp>
      <p:sp>
        <p:nvSpPr>
          <p:cNvPr id="11" name="object 9">
            <a:extLst>
              <a:ext uri="{FF2B5EF4-FFF2-40B4-BE49-F238E27FC236}">
                <a16:creationId xmlns:a16="http://schemas.microsoft.com/office/drawing/2014/main" id="{78353F02-8A70-14EB-CB31-AB49537D6881}"/>
              </a:ext>
            </a:extLst>
          </p:cNvPr>
          <p:cNvSpPr/>
          <p:nvPr/>
        </p:nvSpPr>
        <p:spPr>
          <a:xfrm>
            <a:off x="6010733" y="832198"/>
            <a:ext cx="567055" cy="262890"/>
          </a:xfrm>
          <a:custGeom>
            <a:avLst/>
            <a:gdLst/>
            <a:ahLst/>
            <a:cxnLst/>
            <a:rect l="l" t="t" r="r" b="b"/>
            <a:pathLst>
              <a:path w="567055" h="262889">
                <a:moveTo>
                  <a:pt x="0" y="0"/>
                </a:moveTo>
                <a:lnTo>
                  <a:pt x="0" y="262436"/>
                </a:lnTo>
                <a:lnTo>
                  <a:pt x="566980" y="262436"/>
                </a:lnTo>
                <a:lnTo>
                  <a:pt x="566980" y="0"/>
                </a:lnTo>
                <a:lnTo>
                  <a:pt x="0" y="0"/>
                </a:lnTo>
                <a:close/>
              </a:path>
            </a:pathLst>
          </a:custGeom>
          <a:ln w="3178">
            <a:solidFill>
              <a:srgbClr val="000000"/>
            </a:solidFill>
          </a:ln>
        </p:spPr>
        <p:txBody>
          <a:bodyPr wrap="square" lIns="0" tIns="0" rIns="0" bIns="0" rtlCol="0"/>
          <a:lstStyle/>
          <a:p>
            <a:endParaRPr/>
          </a:p>
        </p:txBody>
      </p:sp>
      <p:sp>
        <p:nvSpPr>
          <p:cNvPr id="12" name="object 10">
            <a:extLst>
              <a:ext uri="{FF2B5EF4-FFF2-40B4-BE49-F238E27FC236}">
                <a16:creationId xmlns:a16="http://schemas.microsoft.com/office/drawing/2014/main" id="{3E96D33C-189C-A7CC-EBF4-9F51642A39F1}"/>
              </a:ext>
            </a:extLst>
          </p:cNvPr>
          <p:cNvSpPr txBox="1"/>
          <p:nvPr/>
        </p:nvSpPr>
        <p:spPr>
          <a:xfrm>
            <a:off x="6013928" y="842110"/>
            <a:ext cx="560705" cy="219075"/>
          </a:xfrm>
          <a:prstGeom prst="rect">
            <a:avLst/>
          </a:prstGeom>
        </p:spPr>
        <p:txBody>
          <a:bodyPr vert="horz" wrap="square" lIns="0" tIns="15240" rIns="0" bIns="0" rtlCol="0">
            <a:spAutoFit/>
          </a:bodyPr>
          <a:lstStyle/>
          <a:p>
            <a:pPr marL="12700">
              <a:lnSpc>
                <a:spcPct val="100000"/>
              </a:lnSpc>
              <a:spcBef>
                <a:spcPts val="120"/>
              </a:spcBef>
            </a:pPr>
            <a:r>
              <a:rPr sz="1250" spc="55" dirty="0">
                <a:solidFill>
                  <a:srgbClr val="008000"/>
                </a:solidFill>
                <a:latin typeface="Trebuchet MS"/>
                <a:cs typeface="Trebuchet MS"/>
              </a:rPr>
              <a:t>C</a:t>
            </a:r>
            <a:r>
              <a:rPr sz="1250" spc="130" dirty="0">
                <a:latin typeface="Trebuchet MS"/>
                <a:cs typeface="Trebuchet MS"/>
              </a:rPr>
              <a:t>W</a:t>
            </a:r>
            <a:r>
              <a:rPr sz="1250" spc="-620" dirty="0">
                <a:solidFill>
                  <a:srgbClr val="0000FF"/>
                </a:solidFill>
                <a:latin typeface="SimSun-ExtB"/>
                <a:cs typeface="SimSun-ExtB"/>
              </a:rPr>
              <a:t>ǁ</a:t>
            </a:r>
            <a:r>
              <a:rPr sz="1250" spc="65" dirty="0">
                <a:solidFill>
                  <a:srgbClr val="FF0000"/>
                </a:solidFill>
                <a:latin typeface="Trebuchet MS"/>
                <a:cs typeface="Trebuchet MS"/>
              </a:rPr>
              <a:t>F</a:t>
            </a:r>
            <a:r>
              <a:rPr sz="1250" dirty="0">
                <a:solidFill>
                  <a:srgbClr val="FFA500"/>
                </a:solidFill>
                <a:latin typeface="Trebuchet MS"/>
                <a:cs typeface="Trebuchet MS"/>
              </a:rPr>
              <a:t>G</a:t>
            </a:r>
            <a:endParaRPr sz="1250">
              <a:latin typeface="Trebuchet MS"/>
              <a:cs typeface="Trebuchet MS"/>
            </a:endParaRPr>
          </a:p>
        </p:txBody>
      </p:sp>
      <p:sp>
        <p:nvSpPr>
          <p:cNvPr id="13" name="object 11">
            <a:extLst>
              <a:ext uri="{FF2B5EF4-FFF2-40B4-BE49-F238E27FC236}">
                <a16:creationId xmlns:a16="http://schemas.microsoft.com/office/drawing/2014/main" id="{9662D224-0852-79C3-832B-9464EE1419A0}"/>
              </a:ext>
            </a:extLst>
          </p:cNvPr>
          <p:cNvSpPr/>
          <p:nvPr/>
        </p:nvSpPr>
        <p:spPr>
          <a:xfrm>
            <a:off x="5122686" y="1415701"/>
            <a:ext cx="1455420" cy="846455"/>
          </a:xfrm>
          <a:custGeom>
            <a:avLst/>
            <a:gdLst/>
            <a:ahLst/>
            <a:cxnLst/>
            <a:rect l="l" t="t" r="r" b="b"/>
            <a:pathLst>
              <a:path w="1455420" h="846454">
                <a:moveTo>
                  <a:pt x="888047" y="0"/>
                </a:moveTo>
                <a:lnTo>
                  <a:pt x="888047" y="262436"/>
                </a:lnTo>
                <a:lnTo>
                  <a:pt x="1455027" y="262436"/>
                </a:lnTo>
                <a:lnTo>
                  <a:pt x="1455027" y="0"/>
                </a:lnTo>
                <a:lnTo>
                  <a:pt x="888047" y="0"/>
                </a:lnTo>
                <a:close/>
              </a:path>
              <a:path w="1455420" h="846454">
                <a:moveTo>
                  <a:pt x="0" y="583503"/>
                </a:moveTo>
                <a:lnTo>
                  <a:pt x="0" y="845939"/>
                </a:lnTo>
                <a:lnTo>
                  <a:pt x="566980" y="845939"/>
                </a:lnTo>
                <a:lnTo>
                  <a:pt x="566980" y="583503"/>
                </a:lnTo>
                <a:lnTo>
                  <a:pt x="0" y="583503"/>
                </a:lnTo>
                <a:close/>
              </a:path>
            </a:pathLst>
          </a:custGeom>
          <a:ln w="3178">
            <a:solidFill>
              <a:srgbClr val="000000"/>
            </a:solidFill>
          </a:ln>
        </p:spPr>
        <p:txBody>
          <a:bodyPr wrap="square" lIns="0" tIns="0" rIns="0" bIns="0" rtlCol="0"/>
          <a:lstStyle/>
          <a:p>
            <a:endParaRPr/>
          </a:p>
        </p:txBody>
      </p:sp>
      <p:sp>
        <p:nvSpPr>
          <p:cNvPr id="14" name="object 12">
            <a:extLst>
              <a:ext uri="{FF2B5EF4-FFF2-40B4-BE49-F238E27FC236}">
                <a16:creationId xmlns:a16="http://schemas.microsoft.com/office/drawing/2014/main" id="{52E9F570-D414-C9AC-4C0B-633EB935EA40}"/>
              </a:ext>
            </a:extLst>
          </p:cNvPr>
          <p:cNvSpPr txBox="1"/>
          <p:nvPr/>
        </p:nvSpPr>
        <p:spPr>
          <a:xfrm>
            <a:off x="5125880" y="2009115"/>
            <a:ext cx="560705" cy="219075"/>
          </a:xfrm>
          <a:prstGeom prst="rect">
            <a:avLst/>
          </a:prstGeom>
        </p:spPr>
        <p:txBody>
          <a:bodyPr vert="horz" wrap="square" lIns="0" tIns="15240" rIns="0" bIns="0" rtlCol="0">
            <a:spAutoFit/>
          </a:bodyPr>
          <a:lstStyle/>
          <a:p>
            <a:pPr marL="12700">
              <a:lnSpc>
                <a:spcPct val="100000"/>
              </a:lnSpc>
              <a:spcBef>
                <a:spcPts val="120"/>
              </a:spcBef>
            </a:pPr>
            <a:r>
              <a:rPr sz="1250" spc="130" dirty="0">
                <a:latin typeface="Trebuchet MS"/>
                <a:cs typeface="Trebuchet MS"/>
              </a:rPr>
              <a:t>W</a:t>
            </a:r>
            <a:r>
              <a:rPr sz="1250" spc="-620" dirty="0">
                <a:solidFill>
                  <a:srgbClr val="0000FF"/>
                </a:solidFill>
                <a:latin typeface="SimSun-ExtB"/>
                <a:cs typeface="SimSun-ExtB"/>
              </a:rPr>
              <a:t>ǁ</a:t>
            </a:r>
            <a:r>
              <a:rPr sz="1250" spc="65" dirty="0">
                <a:solidFill>
                  <a:srgbClr val="FF0000"/>
                </a:solidFill>
                <a:latin typeface="Trebuchet MS"/>
                <a:cs typeface="Trebuchet MS"/>
              </a:rPr>
              <a:t>F</a:t>
            </a:r>
            <a:r>
              <a:rPr sz="1250" spc="55" dirty="0">
                <a:solidFill>
                  <a:srgbClr val="008000"/>
                </a:solidFill>
                <a:latin typeface="Trebuchet MS"/>
                <a:cs typeface="Trebuchet MS"/>
              </a:rPr>
              <a:t>C</a:t>
            </a:r>
            <a:r>
              <a:rPr sz="1250" dirty="0">
                <a:solidFill>
                  <a:srgbClr val="FFA500"/>
                </a:solidFill>
                <a:latin typeface="Trebuchet MS"/>
                <a:cs typeface="Trebuchet MS"/>
              </a:rPr>
              <a:t>G</a:t>
            </a:r>
            <a:endParaRPr sz="1250">
              <a:latin typeface="Trebuchet MS"/>
              <a:cs typeface="Trebuchet MS"/>
            </a:endParaRPr>
          </a:p>
        </p:txBody>
      </p:sp>
      <p:grpSp>
        <p:nvGrpSpPr>
          <p:cNvPr id="15" name="object 13">
            <a:extLst>
              <a:ext uri="{FF2B5EF4-FFF2-40B4-BE49-F238E27FC236}">
                <a16:creationId xmlns:a16="http://schemas.microsoft.com/office/drawing/2014/main" id="{A67E1E09-8CEA-5761-3CC0-A2028F0051A4}"/>
              </a:ext>
            </a:extLst>
          </p:cNvPr>
          <p:cNvGrpSpPr/>
          <p:nvPr/>
        </p:nvGrpSpPr>
        <p:grpSpPr>
          <a:xfrm>
            <a:off x="4677075" y="2581120"/>
            <a:ext cx="1458595" cy="849630"/>
            <a:chOff x="1139338" y="3660228"/>
            <a:chExt cx="1458595" cy="849630"/>
          </a:xfrm>
        </p:grpSpPr>
        <p:sp>
          <p:nvSpPr>
            <p:cNvPr id="16" name="object 14">
              <a:extLst>
                <a:ext uri="{FF2B5EF4-FFF2-40B4-BE49-F238E27FC236}">
                  <a16:creationId xmlns:a16="http://schemas.microsoft.com/office/drawing/2014/main" id="{2B89E1DD-8840-4B4F-899F-F14593B322A8}"/>
                </a:ext>
              </a:extLst>
            </p:cNvPr>
            <p:cNvSpPr/>
            <p:nvPr/>
          </p:nvSpPr>
          <p:spPr>
            <a:xfrm>
              <a:off x="1140925" y="3661815"/>
              <a:ext cx="567055" cy="262890"/>
            </a:xfrm>
            <a:custGeom>
              <a:avLst/>
              <a:gdLst/>
              <a:ahLst/>
              <a:cxnLst/>
              <a:rect l="l" t="t" r="r" b="b"/>
              <a:pathLst>
                <a:path w="567055" h="262889">
                  <a:moveTo>
                    <a:pt x="566980" y="0"/>
                  </a:moveTo>
                  <a:lnTo>
                    <a:pt x="0" y="0"/>
                  </a:lnTo>
                  <a:lnTo>
                    <a:pt x="0" y="262436"/>
                  </a:lnTo>
                  <a:lnTo>
                    <a:pt x="566980" y="262436"/>
                  </a:lnTo>
                  <a:lnTo>
                    <a:pt x="566980" y="0"/>
                  </a:lnTo>
                  <a:close/>
                </a:path>
              </a:pathLst>
            </a:custGeom>
            <a:solidFill>
              <a:srgbClr val="FF0000">
                <a:alpha val="19999"/>
              </a:srgbClr>
            </a:solidFill>
          </p:spPr>
          <p:txBody>
            <a:bodyPr wrap="square" lIns="0" tIns="0" rIns="0" bIns="0" rtlCol="0"/>
            <a:lstStyle/>
            <a:p>
              <a:endParaRPr/>
            </a:p>
          </p:txBody>
        </p:sp>
        <p:sp>
          <p:nvSpPr>
            <p:cNvPr id="17" name="object 15">
              <a:extLst>
                <a:ext uri="{FF2B5EF4-FFF2-40B4-BE49-F238E27FC236}">
                  <a16:creationId xmlns:a16="http://schemas.microsoft.com/office/drawing/2014/main" id="{821E9F05-2318-D615-A668-7FE1DA4755C5}"/>
                </a:ext>
              </a:extLst>
            </p:cNvPr>
            <p:cNvSpPr/>
            <p:nvPr/>
          </p:nvSpPr>
          <p:spPr>
            <a:xfrm>
              <a:off x="1140925" y="3661815"/>
              <a:ext cx="1455420" cy="846455"/>
            </a:xfrm>
            <a:custGeom>
              <a:avLst/>
              <a:gdLst/>
              <a:ahLst/>
              <a:cxnLst/>
              <a:rect l="l" t="t" r="r" b="b"/>
              <a:pathLst>
                <a:path w="1455420" h="846454">
                  <a:moveTo>
                    <a:pt x="0" y="0"/>
                  </a:moveTo>
                  <a:lnTo>
                    <a:pt x="0" y="262436"/>
                  </a:lnTo>
                  <a:lnTo>
                    <a:pt x="566980" y="262436"/>
                  </a:lnTo>
                  <a:lnTo>
                    <a:pt x="566980" y="0"/>
                  </a:lnTo>
                  <a:lnTo>
                    <a:pt x="0" y="0"/>
                  </a:lnTo>
                  <a:close/>
                </a:path>
                <a:path w="1455420" h="846454">
                  <a:moveTo>
                    <a:pt x="888047" y="0"/>
                  </a:moveTo>
                  <a:lnTo>
                    <a:pt x="888047" y="262436"/>
                  </a:lnTo>
                  <a:lnTo>
                    <a:pt x="1455027" y="262436"/>
                  </a:lnTo>
                  <a:lnTo>
                    <a:pt x="1455027" y="0"/>
                  </a:lnTo>
                  <a:lnTo>
                    <a:pt x="888047" y="0"/>
                  </a:lnTo>
                  <a:close/>
                </a:path>
                <a:path w="1455420" h="846454">
                  <a:moveTo>
                    <a:pt x="888047" y="583503"/>
                  </a:moveTo>
                  <a:lnTo>
                    <a:pt x="888047" y="845939"/>
                  </a:lnTo>
                  <a:lnTo>
                    <a:pt x="1455027" y="845939"/>
                  </a:lnTo>
                  <a:lnTo>
                    <a:pt x="1455027" y="583503"/>
                  </a:lnTo>
                  <a:lnTo>
                    <a:pt x="888047" y="583503"/>
                  </a:lnTo>
                  <a:close/>
                </a:path>
              </a:pathLst>
            </a:custGeom>
            <a:ln w="3178">
              <a:solidFill>
                <a:srgbClr val="000000"/>
              </a:solidFill>
            </a:ln>
          </p:spPr>
          <p:txBody>
            <a:bodyPr wrap="square" lIns="0" tIns="0" rIns="0" bIns="0" rtlCol="0"/>
            <a:lstStyle/>
            <a:p>
              <a:endParaRPr/>
            </a:p>
          </p:txBody>
        </p:sp>
      </p:grpSp>
      <p:sp>
        <p:nvSpPr>
          <p:cNvPr id="18" name="object 16">
            <a:extLst>
              <a:ext uri="{FF2B5EF4-FFF2-40B4-BE49-F238E27FC236}">
                <a16:creationId xmlns:a16="http://schemas.microsoft.com/office/drawing/2014/main" id="{B1755623-9A81-5B4B-5C59-11278692C7A6}"/>
              </a:ext>
            </a:extLst>
          </p:cNvPr>
          <p:cNvSpPr txBox="1"/>
          <p:nvPr/>
        </p:nvSpPr>
        <p:spPr>
          <a:xfrm>
            <a:off x="5569904" y="3176122"/>
            <a:ext cx="560705" cy="219075"/>
          </a:xfrm>
          <a:prstGeom prst="rect">
            <a:avLst/>
          </a:prstGeom>
        </p:spPr>
        <p:txBody>
          <a:bodyPr vert="horz" wrap="square" lIns="0" tIns="15240" rIns="0" bIns="0" rtlCol="0">
            <a:spAutoFit/>
          </a:bodyPr>
          <a:lstStyle/>
          <a:p>
            <a:pPr marL="12700">
              <a:lnSpc>
                <a:spcPct val="100000"/>
              </a:lnSpc>
              <a:spcBef>
                <a:spcPts val="120"/>
              </a:spcBef>
            </a:pPr>
            <a:r>
              <a:rPr sz="1250" spc="-5" dirty="0">
                <a:solidFill>
                  <a:srgbClr val="FFA500"/>
                </a:solidFill>
                <a:latin typeface="Trebuchet MS"/>
                <a:cs typeface="Trebuchet MS"/>
              </a:rPr>
              <a:t>G</a:t>
            </a:r>
            <a:r>
              <a:rPr sz="1250" spc="-620" dirty="0">
                <a:solidFill>
                  <a:srgbClr val="0000FF"/>
                </a:solidFill>
                <a:latin typeface="SimSun-ExtB"/>
                <a:cs typeface="SimSun-ExtB"/>
              </a:rPr>
              <a:t>ǁ</a:t>
            </a:r>
            <a:r>
              <a:rPr sz="1250" spc="65" dirty="0">
                <a:solidFill>
                  <a:srgbClr val="FF0000"/>
                </a:solidFill>
                <a:latin typeface="Trebuchet MS"/>
                <a:cs typeface="Trebuchet MS"/>
              </a:rPr>
              <a:t>F</a:t>
            </a:r>
            <a:r>
              <a:rPr sz="1250" spc="55" dirty="0">
                <a:solidFill>
                  <a:srgbClr val="008000"/>
                </a:solidFill>
                <a:latin typeface="Trebuchet MS"/>
                <a:cs typeface="Trebuchet MS"/>
              </a:rPr>
              <a:t>C</a:t>
            </a:r>
            <a:r>
              <a:rPr sz="1250" spc="130" dirty="0">
                <a:latin typeface="Trebuchet MS"/>
                <a:cs typeface="Trebuchet MS"/>
              </a:rPr>
              <a:t>W</a:t>
            </a:r>
            <a:endParaRPr sz="1250">
              <a:latin typeface="Trebuchet MS"/>
              <a:cs typeface="Trebuchet MS"/>
            </a:endParaRPr>
          </a:p>
        </p:txBody>
      </p:sp>
      <p:sp>
        <p:nvSpPr>
          <p:cNvPr id="19" name="object 17">
            <a:extLst>
              <a:ext uri="{FF2B5EF4-FFF2-40B4-BE49-F238E27FC236}">
                <a16:creationId xmlns:a16="http://schemas.microsoft.com/office/drawing/2014/main" id="{A05AADE8-2EB8-A62E-777D-3D752DD13836}"/>
              </a:ext>
            </a:extLst>
          </p:cNvPr>
          <p:cNvSpPr/>
          <p:nvPr/>
        </p:nvSpPr>
        <p:spPr>
          <a:xfrm>
            <a:off x="5566710" y="3749713"/>
            <a:ext cx="567055" cy="262890"/>
          </a:xfrm>
          <a:custGeom>
            <a:avLst/>
            <a:gdLst/>
            <a:ahLst/>
            <a:cxnLst/>
            <a:rect l="l" t="t" r="r" b="b"/>
            <a:pathLst>
              <a:path w="567055" h="262889">
                <a:moveTo>
                  <a:pt x="0" y="0"/>
                </a:moveTo>
                <a:lnTo>
                  <a:pt x="0" y="262436"/>
                </a:lnTo>
                <a:lnTo>
                  <a:pt x="566980" y="262436"/>
                </a:lnTo>
                <a:lnTo>
                  <a:pt x="566980" y="0"/>
                </a:lnTo>
                <a:lnTo>
                  <a:pt x="0" y="0"/>
                </a:lnTo>
                <a:close/>
              </a:path>
            </a:pathLst>
          </a:custGeom>
          <a:ln w="3178">
            <a:solidFill>
              <a:srgbClr val="000000"/>
            </a:solidFill>
          </a:ln>
        </p:spPr>
        <p:txBody>
          <a:bodyPr wrap="square" lIns="0" tIns="0" rIns="0" bIns="0" rtlCol="0"/>
          <a:lstStyle/>
          <a:p>
            <a:endParaRPr/>
          </a:p>
        </p:txBody>
      </p:sp>
      <p:sp>
        <p:nvSpPr>
          <p:cNvPr id="20" name="object 18">
            <a:extLst>
              <a:ext uri="{FF2B5EF4-FFF2-40B4-BE49-F238E27FC236}">
                <a16:creationId xmlns:a16="http://schemas.microsoft.com/office/drawing/2014/main" id="{E48B790D-E0E6-1CB1-6477-00F1398B20DF}"/>
              </a:ext>
            </a:extLst>
          </p:cNvPr>
          <p:cNvSpPr txBox="1"/>
          <p:nvPr/>
        </p:nvSpPr>
        <p:spPr>
          <a:xfrm>
            <a:off x="5569904" y="3759625"/>
            <a:ext cx="560705" cy="219075"/>
          </a:xfrm>
          <a:prstGeom prst="rect">
            <a:avLst/>
          </a:prstGeom>
        </p:spPr>
        <p:txBody>
          <a:bodyPr vert="horz" wrap="square" lIns="0" tIns="15240" rIns="0" bIns="0" rtlCol="0">
            <a:spAutoFit/>
          </a:bodyPr>
          <a:lstStyle/>
          <a:p>
            <a:pPr marL="12700">
              <a:lnSpc>
                <a:spcPct val="100000"/>
              </a:lnSpc>
              <a:spcBef>
                <a:spcPts val="120"/>
              </a:spcBef>
            </a:pPr>
            <a:r>
              <a:rPr sz="1250" spc="65" dirty="0">
                <a:solidFill>
                  <a:srgbClr val="FF0000"/>
                </a:solidFill>
                <a:latin typeface="Trebuchet MS"/>
                <a:cs typeface="Trebuchet MS"/>
              </a:rPr>
              <a:t>F</a:t>
            </a:r>
            <a:r>
              <a:rPr sz="1250" spc="-5" dirty="0">
                <a:solidFill>
                  <a:srgbClr val="FFA500"/>
                </a:solidFill>
                <a:latin typeface="Trebuchet MS"/>
                <a:cs typeface="Trebuchet MS"/>
              </a:rPr>
              <a:t>G</a:t>
            </a:r>
            <a:r>
              <a:rPr sz="1250" spc="-620" dirty="0">
                <a:solidFill>
                  <a:srgbClr val="0000FF"/>
                </a:solidFill>
                <a:latin typeface="SimSun-ExtB"/>
                <a:cs typeface="SimSun-ExtB"/>
              </a:rPr>
              <a:t>ǁ</a:t>
            </a:r>
            <a:r>
              <a:rPr sz="1250" spc="55" dirty="0">
                <a:solidFill>
                  <a:srgbClr val="008000"/>
                </a:solidFill>
                <a:latin typeface="Trebuchet MS"/>
                <a:cs typeface="Trebuchet MS"/>
              </a:rPr>
              <a:t>C</a:t>
            </a:r>
            <a:r>
              <a:rPr sz="1250" spc="130" dirty="0">
                <a:latin typeface="Trebuchet MS"/>
                <a:cs typeface="Trebuchet MS"/>
              </a:rPr>
              <a:t>W</a:t>
            </a:r>
            <a:endParaRPr sz="1250">
              <a:latin typeface="Trebuchet MS"/>
              <a:cs typeface="Trebuchet MS"/>
            </a:endParaRPr>
          </a:p>
        </p:txBody>
      </p:sp>
      <p:grpSp>
        <p:nvGrpSpPr>
          <p:cNvPr id="21" name="object 19">
            <a:extLst>
              <a:ext uri="{FF2B5EF4-FFF2-40B4-BE49-F238E27FC236}">
                <a16:creationId xmlns:a16="http://schemas.microsoft.com/office/drawing/2014/main" id="{8309593A-4274-7A78-4304-99B7B6A1BD57}"/>
              </a:ext>
            </a:extLst>
          </p:cNvPr>
          <p:cNvGrpSpPr/>
          <p:nvPr/>
        </p:nvGrpSpPr>
        <p:grpSpPr>
          <a:xfrm>
            <a:off x="5565122" y="4331629"/>
            <a:ext cx="570230" cy="266065"/>
            <a:chOff x="2027385" y="5410737"/>
            <a:chExt cx="570230" cy="266065"/>
          </a:xfrm>
        </p:grpSpPr>
        <p:sp>
          <p:nvSpPr>
            <p:cNvPr id="22" name="object 20">
              <a:extLst>
                <a:ext uri="{FF2B5EF4-FFF2-40B4-BE49-F238E27FC236}">
                  <a16:creationId xmlns:a16="http://schemas.microsoft.com/office/drawing/2014/main" id="{D86B918C-6358-0E87-EA6A-0558DF9B1944}"/>
                </a:ext>
              </a:extLst>
            </p:cNvPr>
            <p:cNvSpPr/>
            <p:nvPr/>
          </p:nvSpPr>
          <p:spPr>
            <a:xfrm>
              <a:off x="2028973" y="5412324"/>
              <a:ext cx="567055" cy="262890"/>
            </a:xfrm>
            <a:custGeom>
              <a:avLst/>
              <a:gdLst/>
              <a:ahLst/>
              <a:cxnLst/>
              <a:rect l="l" t="t" r="r" b="b"/>
              <a:pathLst>
                <a:path w="567055" h="262889">
                  <a:moveTo>
                    <a:pt x="566980" y="0"/>
                  </a:moveTo>
                  <a:lnTo>
                    <a:pt x="0" y="0"/>
                  </a:lnTo>
                  <a:lnTo>
                    <a:pt x="0" y="262436"/>
                  </a:lnTo>
                  <a:lnTo>
                    <a:pt x="566980" y="262436"/>
                  </a:lnTo>
                  <a:lnTo>
                    <a:pt x="566980" y="0"/>
                  </a:lnTo>
                  <a:close/>
                </a:path>
              </a:pathLst>
            </a:custGeom>
            <a:solidFill>
              <a:srgbClr val="007F00">
                <a:alpha val="19999"/>
              </a:srgbClr>
            </a:solidFill>
          </p:spPr>
          <p:txBody>
            <a:bodyPr wrap="square" lIns="0" tIns="0" rIns="0" bIns="0" rtlCol="0"/>
            <a:lstStyle/>
            <a:p>
              <a:endParaRPr/>
            </a:p>
          </p:txBody>
        </p:sp>
        <p:sp>
          <p:nvSpPr>
            <p:cNvPr id="23" name="object 21">
              <a:extLst>
                <a:ext uri="{FF2B5EF4-FFF2-40B4-BE49-F238E27FC236}">
                  <a16:creationId xmlns:a16="http://schemas.microsoft.com/office/drawing/2014/main" id="{02F9E729-66C4-E9BB-7479-BF72FF74AEFF}"/>
                </a:ext>
              </a:extLst>
            </p:cNvPr>
            <p:cNvSpPr/>
            <p:nvPr/>
          </p:nvSpPr>
          <p:spPr>
            <a:xfrm>
              <a:off x="2028973" y="5412324"/>
              <a:ext cx="567055" cy="262890"/>
            </a:xfrm>
            <a:custGeom>
              <a:avLst/>
              <a:gdLst/>
              <a:ahLst/>
              <a:cxnLst/>
              <a:rect l="l" t="t" r="r" b="b"/>
              <a:pathLst>
                <a:path w="567055" h="262889">
                  <a:moveTo>
                    <a:pt x="0" y="0"/>
                  </a:moveTo>
                  <a:lnTo>
                    <a:pt x="0" y="262436"/>
                  </a:lnTo>
                  <a:lnTo>
                    <a:pt x="566980" y="262436"/>
                  </a:lnTo>
                  <a:lnTo>
                    <a:pt x="566980" y="0"/>
                  </a:lnTo>
                  <a:lnTo>
                    <a:pt x="0" y="0"/>
                  </a:lnTo>
                  <a:close/>
                </a:path>
              </a:pathLst>
            </a:custGeom>
            <a:ln w="3178">
              <a:solidFill>
                <a:srgbClr val="000000"/>
              </a:solidFill>
            </a:ln>
          </p:spPr>
          <p:txBody>
            <a:bodyPr wrap="square" lIns="0" tIns="0" rIns="0" bIns="0" rtlCol="0"/>
            <a:lstStyle/>
            <a:p>
              <a:endParaRPr/>
            </a:p>
          </p:txBody>
        </p:sp>
      </p:grpSp>
      <p:sp>
        <p:nvSpPr>
          <p:cNvPr id="24" name="object 22">
            <a:extLst>
              <a:ext uri="{FF2B5EF4-FFF2-40B4-BE49-F238E27FC236}">
                <a16:creationId xmlns:a16="http://schemas.microsoft.com/office/drawing/2014/main" id="{E76A5405-2A9C-9334-A732-B48C119266D4}"/>
              </a:ext>
            </a:extLst>
          </p:cNvPr>
          <p:cNvSpPr txBox="1"/>
          <p:nvPr/>
        </p:nvSpPr>
        <p:spPr>
          <a:xfrm>
            <a:off x="5569904" y="4343128"/>
            <a:ext cx="560705" cy="219075"/>
          </a:xfrm>
          <a:prstGeom prst="rect">
            <a:avLst/>
          </a:prstGeom>
        </p:spPr>
        <p:txBody>
          <a:bodyPr vert="horz" wrap="square" lIns="0" tIns="15240" rIns="0" bIns="0" rtlCol="0">
            <a:spAutoFit/>
          </a:bodyPr>
          <a:lstStyle/>
          <a:p>
            <a:pPr marL="12700">
              <a:lnSpc>
                <a:spcPct val="100000"/>
              </a:lnSpc>
              <a:spcBef>
                <a:spcPts val="120"/>
              </a:spcBef>
            </a:pPr>
            <a:r>
              <a:rPr sz="1250" spc="-620" dirty="0">
                <a:solidFill>
                  <a:srgbClr val="0000FF"/>
                </a:solidFill>
                <a:latin typeface="SimSun-ExtB"/>
                <a:cs typeface="SimSun-ExtB"/>
              </a:rPr>
              <a:t>ǁ</a:t>
            </a:r>
            <a:r>
              <a:rPr sz="1250" spc="65" dirty="0">
                <a:solidFill>
                  <a:srgbClr val="FF0000"/>
                </a:solidFill>
                <a:latin typeface="Trebuchet MS"/>
                <a:cs typeface="Trebuchet MS"/>
              </a:rPr>
              <a:t>F</a:t>
            </a:r>
            <a:r>
              <a:rPr sz="1250" spc="55" dirty="0">
                <a:solidFill>
                  <a:srgbClr val="008000"/>
                </a:solidFill>
                <a:latin typeface="Trebuchet MS"/>
                <a:cs typeface="Trebuchet MS"/>
              </a:rPr>
              <a:t>C</a:t>
            </a:r>
            <a:r>
              <a:rPr sz="1250" spc="-5" dirty="0">
                <a:solidFill>
                  <a:srgbClr val="FFA500"/>
                </a:solidFill>
                <a:latin typeface="Trebuchet MS"/>
                <a:cs typeface="Trebuchet MS"/>
              </a:rPr>
              <a:t>G</a:t>
            </a:r>
            <a:r>
              <a:rPr sz="1250" spc="130" dirty="0">
                <a:latin typeface="Trebuchet MS"/>
                <a:cs typeface="Trebuchet MS"/>
              </a:rPr>
              <a:t>W</a:t>
            </a:r>
            <a:endParaRPr sz="1250">
              <a:latin typeface="Trebuchet MS"/>
              <a:cs typeface="Trebuchet MS"/>
            </a:endParaRPr>
          </a:p>
        </p:txBody>
      </p:sp>
      <p:grpSp>
        <p:nvGrpSpPr>
          <p:cNvPr id="25" name="object 23">
            <a:extLst>
              <a:ext uri="{FF2B5EF4-FFF2-40B4-BE49-F238E27FC236}">
                <a16:creationId xmlns:a16="http://schemas.microsoft.com/office/drawing/2014/main" id="{107F903C-C55F-0D8B-BFCD-030CA13AD299}"/>
              </a:ext>
            </a:extLst>
          </p:cNvPr>
          <p:cNvGrpSpPr/>
          <p:nvPr/>
        </p:nvGrpSpPr>
        <p:grpSpPr>
          <a:xfrm>
            <a:off x="5647543" y="4012151"/>
            <a:ext cx="405765" cy="310515"/>
            <a:chOff x="2109806" y="5091259"/>
            <a:chExt cx="405765" cy="310515"/>
          </a:xfrm>
        </p:grpSpPr>
        <p:sp>
          <p:nvSpPr>
            <p:cNvPr id="26" name="object 24">
              <a:extLst>
                <a:ext uri="{FF2B5EF4-FFF2-40B4-BE49-F238E27FC236}">
                  <a16:creationId xmlns:a16="http://schemas.microsoft.com/office/drawing/2014/main" id="{5A60FF32-08D4-3223-8082-84B317BEE25C}"/>
                </a:ext>
              </a:extLst>
            </p:cNvPr>
            <p:cNvSpPr/>
            <p:nvPr/>
          </p:nvSpPr>
          <p:spPr>
            <a:xfrm>
              <a:off x="2312463" y="5092846"/>
              <a:ext cx="0" cy="38735"/>
            </a:xfrm>
            <a:custGeom>
              <a:avLst/>
              <a:gdLst/>
              <a:ahLst/>
              <a:cxnLst/>
              <a:rect l="l" t="t" r="r" b="b"/>
              <a:pathLst>
                <a:path h="38735">
                  <a:moveTo>
                    <a:pt x="0" y="0"/>
                  </a:moveTo>
                  <a:lnTo>
                    <a:pt x="0" y="38154"/>
                  </a:lnTo>
                </a:path>
              </a:pathLst>
            </a:custGeom>
            <a:ln w="3178">
              <a:solidFill>
                <a:srgbClr val="000000"/>
              </a:solidFill>
            </a:ln>
          </p:spPr>
          <p:txBody>
            <a:bodyPr wrap="square" lIns="0" tIns="0" rIns="0" bIns="0" rtlCol="0"/>
            <a:lstStyle/>
            <a:p>
              <a:endParaRPr/>
            </a:p>
          </p:txBody>
        </p:sp>
        <p:sp>
          <p:nvSpPr>
            <p:cNvPr id="27" name="object 25">
              <a:extLst>
                <a:ext uri="{FF2B5EF4-FFF2-40B4-BE49-F238E27FC236}">
                  <a16:creationId xmlns:a16="http://schemas.microsoft.com/office/drawing/2014/main" id="{438ED734-FC26-76D0-65D9-806EE9431542}"/>
                </a:ext>
              </a:extLst>
            </p:cNvPr>
            <p:cNvSpPr/>
            <p:nvPr/>
          </p:nvSpPr>
          <p:spPr>
            <a:xfrm>
              <a:off x="2295882" y="5345036"/>
              <a:ext cx="33655" cy="55244"/>
            </a:xfrm>
            <a:custGeom>
              <a:avLst/>
              <a:gdLst/>
              <a:ahLst/>
              <a:cxnLst/>
              <a:rect l="l" t="t" r="r" b="b"/>
              <a:pathLst>
                <a:path w="33655" h="55245">
                  <a:moveTo>
                    <a:pt x="33163" y="0"/>
                  </a:moveTo>
                  <a:lnTo>
                    <a:pt x="0" y="0"/>
                  </a:lnTo>
                  <a:lnTo>
                    <a:pt x="16581" y="54766"/>
                  </a:lnTo>
                  <a:lnTo>
                    <a:pt x="33163" y="0"/>
                  </a:lnTo>
                  <a:close/>
                </a:path>
              </a:pathLst>
            </a:custGeom>
            <a:solidFill>
              <a:srgbClr val="000000"/>
            </a:solidFill>
          </p:spPr>
          <p:txBody>
            <a:bodyPr wrap="square" lIns="0" tIns="0" rIns="0" bIns="0" rtlCol="0"/>
            <a:lstStyle/>
            <a:p>
              <a:endParaRPr/>
            </a:p>
          </p:txBody>
        </p:sp>
        <p:sp>
          <p:nvSpPr>
            <p:cNvPr id="28" name="object 26">
              <a:extLst>
                <a:ext uri="{FF2B5EF4-FFF2-40B4-BE49-F238E27FC236}">
                  <a16:creationId xmlns:a16="http://schemas.microsoft.com/office/drawing/2014/main" id="{FF675C07-A247-2F56-FB0C-EB061828862F}"/>
                </a:ext>
              </a:extLst>
            </p:cNvPr>
            <p:cNvSpPr/>
            <p:nvPr/>
          </p:nvSpPr>
          <p:spPr>
            <a:xfrm>
              <a:off x="2295882" y="5345036"/>
              <a:ext cx="33655" cy="55244"/>
            </a:xfrm>
            <a:custGeom>
              <a:avLst/>
              <a:gdLst/>
              <a:ahLst/>
              <a:cxnLst/>
              <a:rect l="l" t="t" r="r" b="b"/>
              <a:pathLst>
                <a:path w="33655" h="55245">
                  <a:moveTo>
                    <a:pt x="0" y="0"/>
                  </a:moveTo>
                  <a:lnTo>
                    <a:pt x="16581" y="54766"/>
                  </a:lnTo>
                  <a:lnTo>
                    <a:pt x="33163" y="0"/>
                  </a:lnTo>
                  <a:lnTo>
                    <a:pt x="0" y="0"/>
                  </a:lnTo>
                  <a:close/>
                </a:path>
              </a:pathLst>
            </a:custGeom>
            <a:ln w="3178">
              <a:solidFill>
                <a:srgbClr val="000000"/>
              </a:solidFill>
            </a:ln>
          </p:spPr>
          <p:txBody>
            <a:bodyPr wrap="square" lIns="0" tIns="0" rIns="0" bIns="0" rtlCol="0"/>
            <a:lstStyle/>
            <a:p>
              <a:endParaRPr/>
            </a:p>
          </p:txBody>
        </p:sp>
        <p:sp>
          <p:nvSpPr>
            <p:cNvPr id="29" name="object 27">
              <a:extLst>
                <a:ext uri="{FF2B5EF4-FFF2-40B4-BE49-F238E27FC236}">
                  <a16:creationId xmlns:a16="http://schemas.microsoft.com/office/drawing/2014/main" id="{B80D57FD-660A-AA13-6C8A-A0D3A772B5D4}"/>
                </a:ext>
              </a:extLst>
            </p:cNvPr>
            <p:cNvSpPr/>
            <p:nvPr/>
          </p:nvSpPr>
          <p:spPr>
            <a:xfrm>
              <a:off x="2109806" y="5131001"/>
              <a:ext cx="405765" cy="231140"/>
            </a:xfrm>
            <a:custGeom>
              <a:avLst/>
              <a:gdLst/>
              <a:ahLst/>
              <a:cxnLst/>
              <a:rect l="l" t="t" r="r" b="b"/>
              <a:pathLst>
                <a:path w="405764" h="231139">
                  <a:moveTo>
                    <a:pt x="405314" y="0"/>
                  </a:moveTo>
                  <a:lnTo>
                    <a:pt x="0" y="0"/>
                  </a:lnTo>
                  <a:lnTo>
                    <a:pt x="0" y="230647"/>
                  </a:lnTo>
                  <a:lnTo>
                    <a:pt x="405314" y="230647"/>
                  </a:lnTo>
                  <a:lnTo>
                    <a:pt x="405314" y="0"/>
                  </a:lnTo>
                  <a:close/>
                </a:path>
              </a:pathLst>
            </a:custGeom>
            <a:solidFill>
              <a:srgbClr val="FFFFFF"/>
            </a:solidFill>
          </p:spPr>
          <p:txBody>
            <a:bodyPr wrap="square" lIns="0" tIns="0" rIns="0" bIns="0" rtlCol="0"/>
            <a:lstStyle/>
            <a:p>
              <a:endParaRPr/>
            </a:p>
          </p:txBody>
        </p:sp>
      </p:grpSp>
      <p:sp>
        <p:nvSpPr>
          <p:cNvPr id="30" name="object 28">
            <a:extLst>
              <a:ext uri="{FF2B5EF4-FFF2-40B4-BE49-F238E27FC236}">
                <a16:creationId xmlns:a16="http://schemas.microsoft.com/office/drawing/2014/main" id="{808F6450-EF82-C01F-8521-4884DF55574A}"/>
              </a:ext>
            </a:extLst>
          </p:cNvPr>
          <p:cNvSpPr txBox="1"/>
          <p:nvPr/>
        </p:nvSpPr>
        <p:spPr>
          <a:xfrm>
            <a:off x="5634842" y="4045909"/>
            <a:ext cx="431165" cy="219075"/>
          </a:xfrm>
          <a:prstGeom prst="rect">
            <a:avLst/>
          </a:prstGeom>
        </p:spPr>
        <p:txBody>
          <a:bodyPr vert="horz" wrap="square" lIns="0" tIns="15240" rIns="0" bIns="0" rtlCol="0">
            <a:spAutoFit/>
          </a:bodyPr>
          <a:lstStyle/>
          <a:p>
            <a:pPr marL="12700">
              <a:lnSpc>
                <a:spcPct val="100000"/>
              </a:lnSpc>
              <a:spcBef>
                <a:spcPts val="120"/>
              </a:spcBef>
            </a:pPr>
            <a:r>
              <a:rPr sz="1250" spc="65" dirty="0">
                <a:solidFill>
                  <a:srgbClr val="FF0000"/>
                </a:solidFill>
                <a:latin typeface="Trebuchet MS"/>
                <a:cs typeface="Trebuchet MS"/>
              </a:rPr>
              <a:t>F</a:t>
            </a:r>
            <a:r>
              <a:rPr sz="1250" spc="-5" dirty="0">
                <a:solidFill>
                  <a:srgbClr val="FFA500"/>
                </a:solidFill>
                <a:latin typeface="Trebuchet MS"/>
                <a:cs typeface="Trebuchet MS"/>
              </a:rPr>
              <a:t>G</a:t>
            </a:r>
            <a:r>
              <a:rPr sz="1250" i="1" spc="-65" dirty="0">
                <a:latin typeface="Trebuchet MS"/>
                <a:cs typeface="Trebuchet MS"/>
              </a:rPr>
              <a:t>d</a:t>
            </a:r>
            <a:r>
              <a:rPr sz="1250" spc="-65" dirty="0">
                <a:latin typeface="Trebuchet MS"/>
                <a:cs typeface="Trebuchet MS"/>
              </a:rPr>
              <a:t>:1</a:t>
            </a:r>
            <a:endParaRPr sz="1250">
              <a:latin typeface="Trebuchet MS"/>
              <a:cs typeface="Trebuchet MS"/>
            </a:endParaRPr>
          </a:p>
        </p:txBody>
      </p:sp>
      <p:grpSp>
        <p:nvGrpSpPr>
          <p:cNvPr id="31" name="object 29">
            <a:extLst>
              <a:ext uri="{FF2B5EF4-FFF2-40B4-BE49-F238E27FC236}">
                <a16:creationId xmlns:a16="http://schemas.microsoft.com/office/drawing/2014/main" id="{CFE61D06-DD2C-E7FD-27FE-9A804EA40241}"/>
              </a:ext>
            </a:extLst>
          </p:cNvPr>
          <p:cNvGrpSpPr/>
          <p:nvPr/>
        </p:nvGrpSpPr>
        <p:grpSpPr>
          <a:xfrm>
            <a:off x="5701286" y="3428648"/>
            <a:ext cx="298450" cy="310515"/>
            <a:chOff x="2163549" y="4507756"/>
            <a:chExt cx="298450" cy="310515"/>
          </a:xfrm>
        </p:grpSpPr>
        <p:sp>
          <p:nvSpPr>
            <p:cNvPr id="33" name="object 30">
              <a:extLst>
                <a:ext uri="{FF2B5EF4-FFF2-40B4-BE49-F238E27FC236}">
                  <a16:creationId xmlns:a16="http://schemas.microsoft.com/office/drawing/2014/main" id="{93035E58-BAA8-B53B-440C-BF9751E434B0}"/>
                </a:ext>
              </a:extLst>
            </p:cNvPr>
            <p:cNvSpPr/>
            <p:nvPr/>
          </p:nvSpPr>
          <p:spPr>
            <a:xfrm>
              <a:off x="2312463" y="4509343"/>
              <a:ext cx="0" cy="38735"/>
            </a:xfrm>
            <a:custGeom>
              <a:avLst/>
              <a:gdLst/>
              <a:ahLst/>
              <a:cxnLst/>
              <a:rect l="l" t="t" r="r" b="b"/>
              <a:pathLst>
                <a:path h="38735">
                  <a:moveTo>
                    <a:pt x="0" y="0"/>
                  </a:moveTo>
                  <a:lnTo>
                    <a:pt x="0" y="38154"/>
                  </a:lnTo>
                </a:path>
              </a:pathLst>
            </a:custGeom>
            <a:ln w="3178">
              <a:solidFill>
                <a:srgbClr val="000000"/>
              </a:solidFill>
            </a:ln>
          </p:spPr>
          <p:txBody>
            <a:bodyPr wrap="square" lIns="0" tIns="0" rIns="0" bIns="0" rtlCol="0"/>
            <a:lstStyle/>
            <a:p>
              <a:endParaRPr/>
            </a:p>
          </p:txBody>
        </p:sp>
        <p:sp>
          <p:nvSpPr>
            <p:cNvPr id="34" name="object 31">
              <a:extLst>
                <a:ext uri="{FF2B5EF4-FFF2-40B4-BE49-F238E27FC236}">
                  <a16:creationId xmlns:a16="http://schemas.microsoft.com/office/drawing/2014/main" id="{6C2BDFD3-06EB-2C00-4D86-E25CD05A479D}"/>
                </a:ext>
              </a:extLst>
            </p:cNvPr>
            <p:cNvSpPr/>
            <p:nvPr/>
          </p:nvSpPr>
          <p:spPr>
            <a:xfrm>
              <a:off x="2295882" y="4761533"/>
              <a:ext cx="33655" cy="55244"/>
            </a:xfrm>
            <a:custGeom>
              <a:avLst/>
              <a:gdLst/>
              <a:ahLst/>
              <a:cxnLst/>
              <a:rect l="l" t="t" r="r" b="b"/>
              <a:pathLst>
                <a:path w="33655" h="55245">
                  <a:moveTo>
                    <a:pt x="33163" y="0"/>
                  </a:moveTo>
                  <a:lnTo>
                    <a:pt x="0" y="0"/>
                  </a:lnTo>
                  <a:lnTo>
                    <a:pt x="16581" y="54766"/>
                  </a:lnTo>
                  <a:lnTo>
                    <a:pt x="33163" y="0"/>
                  </a:lnTo>
                  <a:close/>
                </a:path>
              </a:pathLst>
            </a:custGeom>
            <a:solidFill>
              <a:srgbClr val="000000"/>
            </a:solidFill>
          </p:spPr>
          <p:txBody>
            <a:bodyPr wrap="square" lIns="0" tIns="0" rIns="0" bIns="0" rtlCol="0"/>
            <a:lstStyle/>
            <a:p>
              <a:endParaRPr/>
            </a:p>
          </p:txBody>
        </p:sp>
        <p:sp>
          <p:nvSpPr>
            <p:cNvPr id="35" name="object 32">
              <a:extLst>
                <a:ext uri="{FF2B5EF4-FFF2-40B4-BE49-F238E27FC236}">
                  <a16:creationId xmlns:a16="http://schemas.microsoft.com/office/drawing/2014/main" id="{3E491394-3D7F-FEB9-41F3-0FB370C55984}"/>
                </a:ext>
              </a:extLst>
            </p:cNvPr>
            <p:cNvSpPr/>
            <p:nvPr/>
          </p:nvSpPr>
          <p:spPr>
            <a:xfrm>
              <a:off x="2295882" y="4761533"/>
              <a:ext cx="33655" cy="55244"/>
            </a:xfrm>
            <a:custGeom>
              <a:avLst/>
              <a:gdLst/>
              <a:ahLst/>
              <a:cxnLst/>
              <a:rect l="l" t="t" r="r" b="b"/>
              <a:pathLst>
                <a:path w="33655" h="55245">
                  <a:moveTo>
                    <a:pt x="0" y="0"/>
                  </a:moveTo>
                  <a:lnTo>
                    <a:pt x="16581" y="54766"/>
                  </a:lnTo>
                  <a:lnTo>
                    <a:pt x="33163" y="0"/>
                  </a:lnTo>
                  <a:lnTo>
                    <a:pt x="0" y="0"/>
                  </a:lnTo>
                  <a:close/>
                </a:path>
              </a:pathLst>
            </a:custGeom>
            <a:ln w="3178">
              <a:solidFill>
                <a:srgbClr val="000000"/>
              </a:solidFill>
            </a:ln>
          </p:spPr>
          <p:txBody>
            <a:bodyPr wrap="square" lIns="0" tIns="0" rIns="0" bIns="0" rtlCol="0"/>
            <a:lstStyle/>
            <a:p>
              <a:endParaRPr/>
            </a:p>
          </p:txBody>
        </p:sp>
        <p:sp>
          <p:nvSpPr>
            <p:cNvPr id="36" name="object 33">
              <a:extLst>
                <a:ext uri="{FF2B5EF4-FFF2-40B4-BE49-F238E27FC236}">
                  <a16:creationId xmlns:a16="http://schemas.microsoft.com/office/drawing/2014/main" id="{7ED1449E-5DDD-1138-F1AD-ECC6F1891E2A}"/>
                </a:ext>
              </a:extLst>
            </p:cNvPr>
            <p:cNvSpPr/>
            <p:nvPr/>
          </p:nvSpPr>
          <p:spPr>
            <a:xfrm>
              <a:off x="2163549" y="4547498"/>
              <a:ext cx="298450" cy="231140"/>
            </a:xfrm>
            <a:custGeom>
              <a:avLst/>
              <a:gdLst/>
              <a:ahLst/>
              <a:cxnLst/>
              <a:rect l="l" t="t" r="r" b="b"/>
              <a:pathLst>
                <a:path w="298450" h="231139">
                  <a:moveTo>
                    <a:pt x="297827" y="0"/>
                  </a:moveTo>
                  <a:lnTo>
                    <a:pt x="0" y="0"/>
                  </a:lnTo>
                  <a:lnTo>
                    <a:pt x="0" y="230647"/>
                  </a:lnTo>
                  <a:lnTo>
                    <a:pt x="297827" y="230647"/>
                  </a:lnTo>
                  <a:lnTo>
                    <a:pt x="297827" y="0"/>
                  </a:lnTo>
                  <a:close/>
                </a:path>
              </a:pathLst>
            </a:custGeom>
            <a:solidFill>
              <a:srgbClr val="FFFFFF"/>
            </a:solidFill>
          </p:spPr>
          <p:txBody>
            <a:bodyPr wrap="square" lIns="0" tIns="0" rIns="0" bIns="0" rtlCol="0"/>
            <a:lstStyle/>
            <a:p>
              <a:endParaRPr/>
            </a:p>
          </p:txBody>
        </p:sp>
      </p:grpSp>
      <p:sp>
        <p:nvSpPr>
          <p:cNvPr id="37" name="object 34">
            <a:extLst>
              <a:ext uri="{FF2B5EF4-FFF2-40B4-BE49-F238E27FC236}">
                <a16:creationId xmlns:a16="http://schemas.microsoft.com/office/drawing/2014/main" id="{7A320E5D-19EE-BE3C-EE58-2A4B19C053A8}"/>
              </a:ext>
            </a:extLst>
          </p:cNvPr>
          <p:cNvSpPr txBox="1"/>
          <p:nvPr/>
        </p:nvSpPr>
        <p:spPr>
          <a:xfrm>
            <a:off x="5688587" y="3462407"/>
            <a:ext cx="323850" cy="219075"/>
          </a:xfrm>
          <a:prstGeom prst="rect">
            <a:avLst/>
          </a:prstGeom>
        </p:spPr>
        <p:txBody>
          <a:bodyPr vert="horz" wrap="square" lIns="0" tIns="15240" rIns="0" bIns="0" rtlCol="0">
            <a:spAutoFit/>
          </a:bodyPr>
          <a:lstStyle/>
          <a:p>
            <a:pPr marL="12700">
              <a:lnSpc>
                <a:spcPct val="100000"/>
              </a:lnSpc>
              <a:spcBef>
                <a:spcPts val="120"/>
              </a:spcBef>
            </a:pPr>
            <a:r>
              <a:rPr sz="1250" spc="65" dirty="0">
                <a:solidFill>
                  <a:srgbClr val="FF0000"/>
                </a:solidFill>
                <a:latin typeface="Trebuchet MS"/>
                <a:cs typeface="Trebuchet MS"/>
              </a:rPr>
              <a:t>F</a:t>
            </a:r>
            <a:r>
              <a:rPr sz="1250" i="1" spc="-25" dirty="0">
                <a:latin typeface="Trebuchet MS"/>
                <a:cs typeface="Trebuchet MS"/>
              </a:rPr>
              <a:t>a</a:t>
            </a:r>
            <a:r>
              <a:rPr sz="1250" spc="-65" dirty="0">
                <a:latin typeface="Trebuchet MS"/>
                <a:cs typeface="Trebuchet MS"/>
              </a:rPr>
              <a:t>:1</a:t>
            </a:r>
            <a:endParaRPr sz="1250">
              <a:latin typeface="Trebuchet MS"/>
              <a:cs typeface="Trebuchet MS"/>
            </a:endParaRPr>
          </a:p>
        </p:txBody>
      </p:sp>
      <p:grpSp>
        <p:nvGrpSpPr>
          <p:cNvPr id="38" name="object 35">
            <a:extLst>
              <a:ext uri="{FF2B5EF4-FFF2-40B4-BE49-F238E27FC236}">
                <a16:creationId xmlns:a16="http://schemas.microsoft.com/office/drawing/2014/main" id="{A7EE49D2-D40D-60FA-29AC-DC7227AABF1E}"/>
              </a:ext>
            </a:extLst>
          </p:cNvPr>
          <p:cNvGrpSpPr/>
          <p:nvPr/>
        </p:nvGrpSpPr>
        <p:grpSpPr>
          <a:xfrm>
            <a:off x="5625150" y="2845145"/>
            <a:ext cx="450215" cy="310515"/>
            <a:chOff x="2087413" y="3924253"/>
            <a:chExt cx="450215" cy="310515"/>
          </a:xfrm>
        </p:grpSpPr>
        <p:sp>
          <p:nvSpPr>
            <p:cNvPr id="39" name="object 36">
              <a:extLst>
                <a:ext uri="{FF2B5EF4-FFF2-40B4-BE49-F238E27FC236}">
                  <a16:creationId xmlns:a16="http://schemas.microsoft.com/office/drawing/2014/main" id="{08D4A85E-8326-17B2-B0E0-D3F2EA249CE0}"/>
                </a:ext>
              </a:extLst>
            </p:cNvPr>
            <p:cNvSpPr/>
            <p:nvPr/>
          </p:nvSpPr>
          <p:spPr>
            <a:xfrm>
              <a:off x="2312463" y="3925840"/>
              <a:ext cx="0" cy="38735"/>
            </a:xfrm>
            <a:custGeom>
              <a:avLst/>
              <a:gdLst/>
              <a:ahLst/>
              <a:cxnLst/>
              <a:rect l="l" t="t" r="r" b="b"/>
              <a:pathLst>
                <a:path h="38735">
                  <a:moveTo>
                    <a:pt x="0" y="0"/>
                  </a:moveTo>
                  <a:lnTo>
                    <a:pt x="0" y="38154"/>
                  </a:lnTo>
                </a:path>
              </a:pathLst>
            </a:custGeom>
            <a:ln w="3178">
              <a:solidFill>
                <a:srgbClr val="000000"/>
              </a:solidFill>
            </a:ln>
          </p:spPr>
          <p:txBody>
            <a:bodyPr wrap="square" lIns="0" tIns="0" rIns="0" bIns="0" rtlCol="0"/>
            <a:lstStyle/>
            <a:p>
              <a:endParaRPr/>
            </a:p>
          </p:txBody>
        </p:sp>
        <p:sp>
          <p:nvSpPr>
            <p:cNvPr id="40" name="object 37">
              <a:extLst>
                <a:ext uri="{FF2B5EF4-FFF2-40B4-BE49-F238E27FC236}">
                  <a16:creationId xmlns:a16="http://schemas.microsoft.com/office/drawing/2014/main" id="{6A8C782F-CBFD-B4DC-4590-601D96774DD3}"/>
                </a:ext>
              </a:extLst>
            </p:cNvPr>
            <p:cNvSpPr/>
            <p:nvPr/>
          </p:nvSpPr>
          <p:spPr>
            <a:xfrm>
              <a:off x="2295881" y="4178030"/>
              <a:ext cx="33655" cy="55244"/>
            </a:xfrm>
            <a:custGeom>
              <a:avLst/>
              <a:gdLst/>
              <a:ahLst/>
              <a:cxnLst/>
              <a:rect l="l" t="t" r="r" b="b"/>
              <a:pathLst>
                <a:path w="33655" h="55245">
                  <a:moveTo>
                    <a:pt x="33163" y="0"/>
                  </a:moveTo>
                  <a:lnTo>
                    <a:pt x="0" y="0"/>
                  </a:lnTo>
                  <a:lnTo>
                    <a:pt x="16581" y="54766"/>
                  </a:lnTo>
                  <a:lnTo>
                    <a:pt x="33163" y="0"/>
                  </a:lnTo>
                  <a:close/>
                </a:path>
              </a:pathLst>
            </a:custGeom>
            <a:solidFill>
              <a:srgbClr val="000000"/>
            </a:solidFill>
          </p:spPr>
          <p:txBody>
            <a:bodyPr wrap="square" lIns="0" tIns="0" rIns="0" bIns="0" rtlCol="0"/>
            <a:lstStyle/>
            <a:p>
              <a:endParaRPr/>
            </a:p>
          </p:txBody>
        </p:sp>
        <p:sp>
          <p:nvSpPr>
            <p:cNvPr id="41" name="object 38">
              <a:extLst>
                <a:ext uri="{FF2B5EF4-FFF2-40B4-BE49-F238E27FC236}">
                  <a16:creationId xmlns:a16="http://schemas.microsoft.com/office/drawing/2014/main" id="{F97D301B-E2B9-577C-4C8E-FEA0D5C42D92}"/>
                </a:ext>
              </a:extLst>
            </p:cNvPr>
            <p:cNvSpPr/>
            <p:nvPr/>
          </p:nvSpPr>
          <p:spPr>
            <a:xfrm>
              <a:off x="2295881" y="4178030"/>
              <a:ext cx="33655" cy="55244"/>
            </a:xfrm>
            <a:custGeom>
              <a:avLst/>
              <a:gdLst/>
              <a:ahLst/>
              <a:cxnLst/>
              <a:rect l="l" t="t" r="r" b="b"/>
              <a:pathLst>
                <a:path w="33655" h="55245">
                  <a:moveTo>
                    <a:pt x="0" y="0"/>
                  </a:moveTo>
                  <a:lnTo>
                    <a:pt x="16581" y="54766"/>
                  </a:lnTo>
                  <a:lnTo>
                    <a:pt x="33163" y="0"/>
                  </a:lnTo>
                  <a:lnTo>
                    <a:pt x="0" y="0"/>
                  </a:lnTo>
                  <a:close/>
                </a:path>
              </a:pathLst>
            </a:custGeom>
            <a:ln w="3178">
              <a:solidFill>
                <a:srgbClr val="000000"/>
              </a:solidFill>
            </a:ln>
          </p:spPr>
          <p:txBody>
            <a:bodyPr wrap="square" lIns="0" tIns="0" rIns="0" bIns="0" rtlCol="0"/>
            <a:lstStyle/>
            <a:p>
              <a:endParaRPr/>
            </a:p>
          </p:txBody>
        </p:sp>
        <p:sp>
          <p:nvSpPr>
            <p:cNvPr id="42" name="object 39">
              <a:extLst>
                <a:ext uri="{FF2B5EF4-FFF2-40B4-BE49-F238E27FC236}">
                  <a16:creationId xmlns:a16="http://schemas.microsoft.com/office/drawing/2014/main" id="{E639D8F2-1550-4701-45DE-A3D3620C1E15}"/>
                </a:ext>
              </a:extLst>
            </p:cNvPr>
            <p:cNvSpPr/>
            <p:nvPr/>
          </p:nvSpPr>
          <p:spPr>
            <a:xfrm>
              <a:off x="2087413" y="3963995"/>
              <a:ext cx="450215" cy="231140"/>
            </a:xfrm>
            <a:custGeom>
              <a:avLst/>
              <a:gdLst/>
              <a:ahLst/>
              <a:cxnLst/>
              <a:rect l="l" t="t" r="r" b="b"/>
              <a:pathLst>
                <a:path w="450214" h="231139">
                  <a:moveTo>
                    <a:pt x="450100" y="0"/>
                  </a:moveTo>
                  <a:lnTo>
                    <a:pt x="0" y="0"/>
                  </a:lnTo>
                  <a:lnTo>
                    <a:pt x="0" y="230647"/>
                  </a:lnTo>
                  <a:lnTo>
                    <a:pt x="450100" y="230647"/>
                  </a:lnTo>
                  <a:lnTo>
                    <a:pt x="450100" y="0"/>
                  </a:lnTo>
                  <a:close/>
                </a:path>
              </a:pathLst>
            </a:custGeom>
            <a:solidFill>
              <a:srgbClr val="FFFFFF"/>
            </a:solidFill>
          </p:spPr>
          <p:txBody>
            <a:bodyPr wrap="square" lIns="0" tIns="0" rIns="0" bIns="0" rtlCol="0"/>
            <a:lstStyle/>
            <a:p>
              <a:endParaRPr/>
            </a:p>
          </p:txBody>
        </p:sp>
      </p:grpSp>
      <p:sp>
        <p:nvSpPr>
          <p:cNvPr id="43" name="object 40">
            <a:extLst>
              <a:ext uri="{FF2B5EF4-FFF2-40B4-BE49-F238E27FC236}">
                <a16:creationId xmlns:a16="http://schemas.microsoft.com/office/drawing/2014/main" id="{AB103232-414F-E9B0-F230-B05FA87090D6}"/>
              </a:ext>
            </a:extLst>
          </p:cNvPr>
          <p:cNvSpPr txBox="1"/>
          <p:nvPr/>
        </p:nvSpPr>
        <p:spPr>
          <a:xfrm>
            <a:off x="5612450" y="2878904"/>
            <a:ext cx="476250" cy="219075"/>
          </a:xfrm>
          <a:prstGeom prst="rect">
            <a:avLst/>
          </a:prstGeom>
        </p:spPr>
        <p:txBody>
          <a:bodyPr vert="horz" wrap="square" lIns="0" tIns="15240" rIns="0" bIns="0" rtlCol="0">
            <a:spAutoFit/>
          </a:bodyPr>
          <a:lstStyle/>
          <a:p>
            <a:pPr marL="12700">
              <a:lnSpc>
                <a:spcPct val="100000"/>
              </a:lnSpc>
              <a:spcBef>
                <a:spcPts val="120"/>
              </a:spcBef>
            </a:pPr>
            <a:r>
              <a:rPr sz="1250" spc="65" dirty="0">
                <a:solidFill>
                  <a:srgbClr val="FF0000"/>
                </a:solidFill>
                <a:latin typeface="Trebuchet MS"/>
                <a:cs typeface="Trebuchet MS"/>
              </a:rPr>
              <a:t>F</a:t>
            </a:r>
            <a:r>
              <a:rPr sz="1250" spc="130" dirty="0">
                <a:latin typeface="Trebuchet MS"/>
                <a:cs typeface="Trebuchet MS"/>
              </a:rPr>
              <a:t>W</a:t>
            </a:r>
            <a:r>
              <a:rPr sz="1250" i="1" spc="-65" dirty="0">
                <a:latin typeface="Trebuchet MS"/>
                <a:cs typeface="Trebuchet MS"/>
              </a:rPr>
              <a:t>d</a:t>
            </a:r>
            <a:r>
              <a:rPr sz="1250" spc="-65" dirty="0">
                <a:latin typeface="Trebuchet MS"/>
                <a:cs typeface="Trebuchet MS"/>
              </a:rPr>
              <a:t>:1</a:t>
            </a:r>
            <a:endParaRPr sz="1250">
              <a:latin typeface="Trebuchet MS"/>
              <a:cs typeface="Trebuchet MS"/>
            </a:endParaRPr>
          </a:p>
        </p:txBody>
      </p:sp>
      <p:grpSp>
        <p:nvGrpSpPr>
          <p:cNvPr id="44" name="object 41">
            <a:extLst>
              <a:ext uri="{FF2B5EF4-FFF2-40B4-BE49-F238E27FC236}">
                <a16:creationId xmlns:a16="http://schemas.microsoft.com/office/drawing/2014/main" id="{387FF0D6-C3D1-F6C4-165F-BC4F95AB5AF2}"/>
              </a:ext>
            </a:extLst>
          </p:cNvPr>
          <p:cNvGrpSpPr/>
          <p:nvPr/>
        </p:nvGrpSpPr>
        <p:grpSpPr>
          <a:xfrm>
            <a:off x="5038562" y="2261642"/>
            <a:ext cx="789305" cy="312420"/>
            <a:chOff x="1500825" y="3340750"/>
            <a:chExt cx="789305" cy="312420"/>
          </a:xfrm>
        </p:grpSpPr>
        <p:sp>
          <p:nvSpPr>
            <p:cNvPr id="45" name="object 42">
              <a:extLst>
                <a:ext uri="{FF2B5EF4-FFF2-40B4-BE49-F238E27FC236}">
                  <a16:creationId xmlns:a16="http://schemas.microsoft.com/office/drawing/2014/main" id="{555DB15F-0D24-09FF-33E8-7E53922FD691}"/>
                </a:ext>
              </a:extLst>
            </p:cNvPr>
            <p:cNvSpPr/>
            <p:nvPr/>
          </p:nvSpPr>
          <p:spPr>
            <a:xfrm>
              <a:off x="1565263" y="3342337"/>
              <a:ext cx="202565" cy="266065"/>
            </a:xfrm>
            <a:custGeom>
              <a:avLst/>
              <a:gdLst/>
              <a:ahLst/>
              <a:cxnLst/>
              <a:rect l="l" t="t" r="r" b="b"/>
              <a:pathLst>
                <a:path w="202564" h="266064">
                  <a:moveTo>
                    <a:pt x="202117" y="0"/>
                  </a:moveTo>
                  <a:lnTo>
                    <a:pt x="0" y="265604"/>
                  </a:lnTo>
                </a:path>
              </a:pathLst>
            </a:custGeom>
            <a:ln w="3178">
              <a:solidFill>
                <a:srgbClr val="000000"/>
              </a:solidFill>
            </a:ln>
          </p:spPr>
          <p:txBody>
            <a:bodyPr wrap="square" lIns="0" tIns="0" rIns="0" bIns="0" rtlCol="0"/>
            <a:lstStyle/>
            <a:p>
              <a:endParaRPr/>
            </a:p>
          </p:txBody>
        </p:sp>
        <p:sp>
          <p:nvSpPr>
            <p:cNvPr id="46" name="object 43">
              <a:extLst>
                <a:ext uri="{FF2B5EF4-FFF2-40B4-BE49-F238E27FC236}">
                  <a16:creationId xmlns:a16="http://schemas.microsoft.com/office/drawing/2014/main" id="{5F2EF30F-1248-08A4-760C-43B511FB9AE3}"/>
                </a:ext>
              </a:extLst>
            </p:cNvPr>
            <p:cNvSpPr/>
            <p:nvPr/>
          </p:nvSpPr>
          <p:spPr>
            <a:xfrm>
              <a:off x="1532097" y="3597901"/>
              <a:ext cx="46355" cy="53975"/>
            </a:xfrm>
            <a:custGeom>
              <a:avLst/>
              <a:gdLst/>
              <a:ahLst/>
              <a:cxnLst/>
              <a:rect l="l" t="t" r="r" b="b"/>
              <a:pathLst>
                <a:path w="46355" h="53975">
                  <a:moveTo>
                    <a:pt x="19969" y="0"/>
                  </a:moveTo>
                  <a:lnTo>
                    <a:pt x="0" y="53623"/>
                  </a:lnTo>
                  <a:lnTo>
                    <a:pt x="46360" y="20082"/>
                  </a:lnTo>
                  <a:lnTo>
                    <a:pt x="19969" y="0"/>
                  </a:lnTo>
                  <a:close/>
                </a:path>
              </a:pathLst>
            </a:custGeom>
            <a:solidFill>
              <a:srgbClr val="000000"/>
            </a:solidFill>
          </p:spPr>
          <p:txBody>
            <a:bodyPr wrap="square" lIns="0" tIns="0" rIns="0" bIns="0" rtlCol="0"/>
            <a:lstStyle/>
            <a:p>
              <a:endParaRPr/>
            </a:p>
          </p:txBody>
        </p:sp>
        <p:sp>
          <p:nvSpPr>
            <p:cNvPr id="47" name="object 44">
              <a:extLst>
                <a:ext uri="{FF2B5EF4-FFF2-40B4-BE49-F238E27FC236}">
                  <a16:creationId xmlns:a16="http://schemas.microsoft.com/office/drawing/2014/main" id="{0D09D1E2-A7BF-53B5-4852-9AC63BC5FD54}"/>
                </a:ext>
              </a:extLst>
            </p:cNvPr>
            <p:cNvSpPr/>
            <p:nvPr/>
          </p:nvSpPr>
          <p:spPr>
            <a:xfrm>
              <a:off x="1532097" y="3597901"/>
              <a:ext cx="46355" cy="53975"/>
            </a:xfrm>
            <a:custGeom>
              <a:avLst/>
              <a:gdLst/>
              <a:ahLst/>
              <a:cxnLst/>
              <a:rect l="l" t="t" r="r" b="b"/>
              <a:pathLst>
                <a:path w="46355" h="53975">
                  <a:moveTo>
                    <a:pt x="19969" y="0"/>
                  </a:moveTo>
                  <a:lnTo>
                    <a:pt x="0" y="53623"/>
                  </a:lnTo>
                  <a:lnTo>
                    <a:pt x="46360" y="20082"/>
                  </a:lnTo>
                  <a:lnTo>
                    <a:pt x="19969" y="0"/>
                  </a:lnTo>
                  <a:close/>
                </a:path>
              </a:pathLst>
            </a:custGeom>
            <a:ln w="3178">
              <a:solidFill>
                <a:srgbClr val="000000"/>
              </a:solidFill>
            </a:ln>
          </p:spPr>
          <p:txBody>
            <a:bodyPr wrap="square" lIns="0" tIns="0" rIns="0" bIns="0" rtlCol="0"/>
            <a:lstStyle/>
            <a:p>
              <a:endParaRPr/>
            </a:p>
          </p:txBody>
        </p:sp>
        <p:sp>
          <p:nvSpPr>
            <p:cNvPr id="48" name="object 45">
              <a:extLst>
                <a:ext uri="{FF2B5EF4-FFF2-40B4-BE49-F238E27FC236}">
                  <a16:creationId xmlns:a16="http://schemas.microsoft.com/office/drawing/2014/main" id="{A59D7086-AC05-74CE-C690-316C24E6955C}"/>
                </a:ext>
              </a:extLst>
            </p:cNvPr>
            <p:cNvSpPr/>
            <p:nvPr/>
          </p:nvSpPr>
          <p:spPr>
            <a:xfrm>
              <a:off x="1500825" y="3381607"/>
              <a:ext cx="298450" cy="231140"/>
            </a:xfrm>
            <a:custGeom>
              <a:avLst/>
              <a:gdLst/>
              <a:ahLst/>
              <a:cxnLst/>
              <a:rect l="l" t="t" r="r" b="b"/>
              <a:pathLst>
                <a:path w="298450" h="231139">
                  <a:moveTo>
                    <a:pt x="297827" y="0"/>
                  </a:moveTo>
                  <a:lnTo>
                    <a:pt x="0" y="0"/>
                  </a:lnTo>
                  <a:lnTo>
                    <a:pt x="0" y="230647"/>
                  </a:lnTo>
                  <a:lnTo>
                    <a:pt x="297827" y="230647"/>
                  </a:lnTo>
                  <a:lnTo>
                    <a:pt x="297827" y="0"/>
                  </a:lnTo>
                  <a:close/>
                </a:path>
              </a:pathLst>
            </a:custGeom>
            <a:solidFill>
              <a:srgbClr val="FFFFFF"/>
            </a:solidFill>
          </p:spPr>
          <p:txBody>
            <a:bodyPr wrap="square" lIns="0" tIns="0" rIns="0" bIns="0" rtlCol="0"/>
            <a:lstStyle/>
            <a:p>
              <a:endParaRPr/>
            </a:p>
          </p:txBody>
        </p:sp>
        <p:sp>
          <p:nvSpPr>
            <p:cNvPr id="49" name="object 46">
              <a:extLst>
                <a:ext uri="{FF2B5EF4-FFF2-40B4-BE49-F238E27FC236}">
                  <a16:creationId xmlns:a16="http://schemas.microsoft.com/office/drawing/2014/main" id="{E6308C43-789C-992E-DAEF-065B9B81FE70}"/>
                </a:ext>
              </a:extLst>
            </p:cNvPr>
            <p:cNvSpPr/>
            <p:nvPr/>
          </p:nvSpPr>
          <p:spPr>
            <a:xfrm>
              <a:off x="1969503" y="3342337"/>
              <a:ext cx="202565" cy="266065"/>
            </a:xfrm>
            <a:custGeom>
              <a:avLst/>
              <a:gdLst/>
              <a:ahLst/>
              <a:cxnLst/>
              <a:rect l="l" t="t" r="r" b="b"/>
              <a:pathLst>
                <a:path w="202564" h="266064">
                  <a:moveTo>
                    <a:pt x="0" y="0"/>
                  </a:moveTo>
                  <a:lnTo>
                    <a:pt x="202110" y="265604"/>
                  </a:lnTo>
                </a:path>
              </a:pathLst>
            </a:custGeom>
            <a:ln w="3178">
              <a:solidFill>
                <a:srgbClr val="000000"/>
              </a:solidFill>
            </a:ln>
          </p:spPr>
          <p:txBody>
            <a:bodyPr wrap="square" lIns="0" tIns="0" rIns="0" bIns="0" rtlCol="0"/>
            <a:lstStyle/>
            <a:p>
              <a:endParaRPr/>
            </a:p>
          </p:txBody>
        </p:sp>
        <p:sp>
          <p:nvSpPr>
            <p:cNvPr id="50" name="object 47">
              <a:extLst>
                <a:ext uri="{FF2B5EF4-FFF2-40B4-BE49-F238E27FC236}">
                  <a16:creationId xmlns:a16="http://schemas.microsoft.com/office/drawing/2014/main" id="{893EACC8-6A6B-A34D-E574-F5D9F511036E}"/>
                </a:ext>
              </a:extLst>
            </p:cNvPr>
            <p:cNvSpPr/>
            <p:nvPr/>
          </p:nvSpPr>
          <p:spPr>
            <a:xfrm>
              <a:off x="2158418" y="3597902"/>
              <a:ext cx="46355" cy="53975"/>
            </a:xfrm>
            <a:custGeom>
              <a:avLst/>
              <a:gdLst/>
              <a:ahLst/>
              <a:cxnLst/>
              <a:rect l="l" t="t" r="r" b="b"/>
              <a:pathLst>
                <a:path w="46355" h="53975">
                  <a:moveTo>
                    <a:pt x="26391" y="0"/>
                  </a:moveTo>
                  <a:lnTo>
                    <a:pt x="0" y="20082"/>
                  </a:lnTo>
                  <a:lnTo>
                    <a:pt x="46359" y="53623"/>
                  </a:lnTo>
                  <a:lnTo>
                    <a:pt x="26391" y="0"/>
                  </a:lnTo>
                  <a:close/>
                </a:path>
              </a:pathLst>
            </a:custGeom>
            <a:solidFill>
              <a:srgbClr val="000000"/>
            </a:solidFill>
          </p:spPr>
          <p:txBody>
            <a:bodyPr wrap="square" lIns="0" tIns="0" rIns="0" bIns="0" rtlCol="0"/>
            <a:lstStyle/>
            <a:p>
              <a:endParaRPr/>
            </a:p>
          </p:txBody>
        </p:sp>
        <p:sp>
          <p:nvSpPr>
            <p:cNvPr id="51" name="object 48">
              <a:extLst>
                <a:ext uri="{FF2B5EF4-FFF2-40B4-BE49-F238E27FC236}">
                  <a16:creationId xmlns:a16="http://schemas.microsoft.com/office/drawing/2014/main" id="{064520C9-0F35-83AF-4580-19262792D1AD}"/>
                </a:ext>
              </a:extLst>
            </p:cNvPr>
            <p:cNvSpPr/>
            <p:nvPr/>
          </p:nvSpPr>
          <p:spPr>
            <a:xfrm>
              <a:off x="2158418" y="3597902"/>
              <a:ext cx="46355" cy="53975"/>
            </a:xfrm>
            <a:custGeom>
              <a:avLst/>
              <a:gdLst/>
              <a:ahLst/>
              <a:cxnLst/>
              <a:rect l="l" t="t" r="r" b="b"/>
              <a:pathLst>
                <a:path w="46355" h="53975">
                  <a:moveTo>
                    <a:pt x="0" y="20082"/>
                  </a:moveTo>
                  <a:lnTo>
                    <a:pt x="46359" y="53623"/>
                  </a:lnTo>
                  <a:lnTo>
                    <a:pt x="26391" y="0"/>
                  </a:lnTo>
                  <a:lnTo>
                    <a:pt x="0" y="20082"/>
                  </a:lnTo>
                  <a:close/>
                </a:path>
              </a:pathLst>
            </a:custGeom>
            <a:ln w="3178">
              <a:solidFill>
                <a:srgbClr val="000000"/>
              </a:solidFill>
            </a:ln>
          </p:spPr>
          <p:txBody>
            <a:bodyPr wrap="square" lIns="0" tIns="0" rIns="0" bIns="0" rtlCol="0"/>
            <a:lstStyle/>
            <a:p>
              <a:endParaRPr/>
            </a:p>
          </p:txBody>
        </p:sp>
        <p:sp>
          <p:nvSpPr>
            <p:cNvPr id="52" name="object 49">
              <a:extLst>
                <a:ext uri="{FF2B5EF4-FFF2-40B4-BE49-F238E27FC236}">
                  <a16:creationId xmlns:a16="http://schemas.microsoft.com/office/drawing/2014/main" id="{FA2D5457-A460-AFC3-5B33-AD0C94199C21}"/>
                </a:ext>
              </a:extLst>
            </p:cNvPr>
            <p:cNvSpPr/>
            <p:nvPr/>
          </p:nvSpPr>
          <p:spPr>
            <a:xfrm>
              <a:off x="1884483" y="3381607"/>
              <a:ext cx="405765" cy="231140"/>
            </a:xfrm>
            <a:custGeom>
              <a:avLst/>
              <a:gdLst/>
              <a:ahLst/>
              <a:cxnLst/>
              <a:rect l="l" t="t" r="r" b="b"/>
              <a:pathLst>
                <a:path w="405764" h="231139">
                  <a:moveTo>
                    <a:pt x="405314" y="0"/>
                  </a:moveTo>
                  <a:lnTo>
                    <a:pt x="0" y="0"/>
                  </a:lnTo>
                  <a:lnTo>
                    <a:pt x="0" y="230647"/>
                  </a:lnTo>
                  <a:lnTo>
                    <a:pt x="405314" y="230647"/>
                  </a:lnTo>
                  <a:lnTo>
                    <a:pt x="405314" y="0"/>
                  </a:lnTo>
                  <a:close/>
                </a:path>
              </a:pathLst>
            </a:custGeom>
            <a:solidFill>
              <a:srgbClr val="FFFFFF"/>
            </a:solidFill>
          </p:spPr>
          <p:txBody>
            <a:bodyPr wrap="square" lIns="0" tIns="0" rIns="0" bIns="0" rtlCol="0"/>
            <a:lstStyle/>
            <a:p>
              <a:endParaRPr/>
            </a:p>
          </p:txBody>
        </p:sp>
      </p:grpSp>
      <p:sp>
        <p:nvSpPr>
          <p:cNvPr id="53" name="object 50">
            <a:extLst>
              <a:ext uri="{FF2B5EF4-FFF2-40B4-BE49-F238E27FC236}">
                <a16:creationId xmlns:a16="http://schemas.microsoft.com/office/drawing/2014/main" id="{47C9C5E0-07AC-9485-9940-2513E4DFB592}"/>
              </a:ext>
            </a:extLst>
          </p:cNvPr>
          <p:cNvSpPr txBox="1"/>
          <p:nvPr/>
        </p:nvSpPr>
        <p:spPr>
          <a:xfrm>
            <a:off x="4681856" y="2193889"/>
            <a:ext cx="1449070" cy="617855"/>
          </a:xfrm>
          <a:prstGeom prst="rect">
            <a:avLst/>
          </a:prstGeom>
        </p:spPr>
        <p:txBody>
          <a:bodyPr vert="horz" wrap="square" lIns="0" tIns="12065" rIns="0" bIns="0" rtlCol="0">
            <a:spAutoFit/>
          </a:bodyPr>
          <a:lstStyle/>
          <a:p>
            <a:pPr marL="12700" marR="5080" indent="343535">
              <a:lnSpc>
                <a:spcPct val="155400"/>
              </a:lnSpc>
              <a:spcBef>
                <a:spcPts val="95"/>
              </a:spcBef>
              <a:tabLst>
                <a:tab pos="900430" algn="l"/>
              </a:tabLst>
            </a:pPr>
            <a:r>
              <a:rPr sz="1250" spc="-25" dirty="0">
                <a:solidFill>
                  <a:srgbClr val="FF0000"/>
                </a:solidFill>
                <a:latin typeface="Trebuchet MS"/>
                <a:cs typeface="Trebuchet MS"/>
              </a:rPr>
              <a:t>F</a:t>
            </a:r>
            <a:r>
              <a:rPr sz="1250" i="1" spc="-25" dirty="0">
                <a:latin typeface="Trebuchet MS"/>
                <a:cs typeface="Trebuchet MS"/>
              </a:rPr>
              <a:t>a</a:t>
            </a:r>
            <a:r>
              <a:rPr sz="1250" spc="-25" dirty="0">
                <a:latin typeface="Trebuchet MS"/>
                <a:cs typeface="Trebuchet MS"/>
              </a:rPr>
              <a:t>:1</a:t>
            </a:r>
            <a:r>
              <a:rPr sz="1250" spc="-20" dirty="0">
                <a:latin typeface="Trebuchet MS"/>
                <a:cs typeface="Trebuchet MS"/>
              </a:rPr>
              <a:t> </a:t>
            </a:r>
            <a:r>
              <a:rPr sz="1250" spc="-20" dirty="0">
                <a:solidFill>
                  <a:srgbClr val="FF0000"/>
                </a:solidFill>
                <a:latin typeface="Trebuchet MS"/>
                <a:cs typeface="Trebuchet MS"/>
              </a:rPr>
              <a:t>F</a:t>
            </a:r>
            <a:r>
              <a:rPr sz="1250" spc="-20" dirty="0">
                <a:solidFill>
                  <a:srgbClr val="FFA500"/>
                </a:solidFill>
                <a:latin typeface="Trebuchet MS"/>
                <a:cs typeface="Trebuchet MS"/>
              </a:rPr>
              <a:t>G</a:t>
            </a:r>
            <a:r>
              <a:rPr sz="1250" i="1" spc="-20" dirty="0">
                <a:latin typeface="Trebuchet MS"/>
                <a:cs typeface="Trebuchet MS"/>
              </a:rPr>
              <a:t>a</a:t>
            </a:r>
            <a:r>
              <a:rPr sz="1250" spc="-20" dirty="0">
                <a:latin typeface="Trebuchet MS"/>
                <a:cs typeface="Trebuchet MS"/>
              </a:rPr>
              <a:t>:1 </a:t>
            </a:r>
            <a:r>
              <a:rPr sz="1250" spc="-15" dirty="0">
                <a:latin typeface="Trebuchet MS"/>
                <a:cs typeface="Trebuchet MS"/>
              </a:rPr>
              <a:t> </a:t>
            </a:r>
            <a:r>
              <a:rPr sz="1250" spc="65" dirty="0">
                <a:solidFill>
                  <a:srgbClr val="FF0000"/>
                </a:solidFill>
                <a:latin typeface="Trebuchet MS"/>
                <a:cs typeface="Trebuchet MS"/>
              </a:rPr>
              <a:t>F</a:t>
            </a:r>
            <a:r>
              <a:rPr sz="1250" spc="130" dirty="0">
                <a:latin typeface="Trebuchet MS"/>
                <a:cs typeface="Trebuchet MS"/>
              </a:rPr>
              <a:t>W</a:t>
            </a:r>
            <a:r>
              <a:rPr sz="1250" spc="-620" dirty="0">
                <a:solidFill>
                  <a:srgbClr val="0000FF"/>
                </a:solidFill>
                <a:latin typeface="SimSun-ExtB"/>
                <a:cs typeface="SimSun-ExtB"/>
              </a:rPr>
              <a:t>ǁ</a:t>
            </a:r>
            <a:r>
              <a:rPr sz="1250" spc="55" dirty="0">
                <a:solidFill>
                  <a:srgbClr val="008000"/>
                </a:solidFill>
                <a:latin typeface="Trebuchet MS"/>
                <a:cs typeface="Trebuchet MS"/>
              </a:rPr>
              <a:t>C</a:t>
            </a:r>
            <a:r>
              <a:rPr sz="1250" dirty="0">
                <a:solidFill>
                  <a:srgbClr val="FFA500"/>
                </a:solidFill>
                <a:latin typeface="Trebuchet MS"/>
                <a:cs typeface="Trebuchet MS"/>
              </a:rPr>
              <a:t>G	</a:t>
            </a:r>
            <a:r>
              <a:rPr sz="1250" spc="65" dirty="0">
                <a:solidFill>
                  <a:srgbClr val="FF0000"/>
                </a:solidFill>
                <a:latin typeface="Trebuchet MS"/>
                <a:cs typeface="Trebuchet MS"/>
              </a:rPr>
              <a:t>F</a:t>
            </a:r>
            <a:r>
              <a:rPr sz="1250" spc="-5" dirty="0">
                <a:solidFill>
                  <a:srgbClr val="FFA500"/>
                </a:solidFill>
                <a:latin typeface="Trebuchet MS"/>
                <a:cs typeface="Trebuchet MS"/>
              </a:rPr>
              <a:t>G</a:t>
            </a:r>
            <a:r>
              <a:rPr sz="1250" spc="130" dirty="0">
                <a:latin typeface="Trebuchet MS"/>
                <a:cs typeface="Trebuchet MS"/>
              </a:rPr>
              <a:t>W</a:t>
            </a:r>
            <a:r>
              <a:rPr sz="1250" spc="-620" dirty="0">
                <a:solidFill>
                  <a:srgbClr val="0000FF"/>
                </a:solidFill>
                <a:latin typeface="SimSun-ExtB"/>
                <a:cs typeface="SimSun-ExtB"/>
              </a:rPr>
              <a:t>ǁ</a:t>
            </a:r>
            <a:r>
              <a:rPr sz="1250" spc="60" dirty="0">
                <a:solidFill>
                  <a:srgbClr val="008000"/>
                </a:solidFill>
                <a:latin typeface="Trebuchet MS"/>
                <a:cs typeface="Trebuchet MS"/>
              </a:rPr>
              <a:t>C</a:t>
            </a:r>
            <a:endParaRPr sz="1250">
              <a:latin typeface="Trebuchet MS"/>
              <a:cs typeface="Trebuchet MS"/>
            </a:endParaRPr>
          </a:p>
        </p:txBody>
      </p:sp>
      <p:sp>
        <p:nvSpPr>
          <p:cNvPr id="54" name="object 51">
            <a:extLst>
              <a:ext uri="{FF2B5EF4-FFF2-40B4-BE49-F238E27FC236}">
                <a16:creationId xmlns:a16="http://schemas.microsoft.com/office/drawing/2014/main" id="{9748B9CC-537E-EE91-0068-22CA9A34D8F4}"/>
              </a:ext>
            </a:extLst>
          </p:cNvPr>
          <p:cNvSpPr/>
          <p:nvPr/>
        </p:nvSpPr>
        <p:spPr>
          <a:xfrm>
            <a:off x="6898781" y="1999204"/>
            <a:ext cx="567055" cy="262890"/>
          </a:xfrm>
          <a:custGeom>
            <a:avLst/>
            <a:gdLst/>
            <a:ahLst/>
            <a:cxnLst/>
            <a:rect l="l" t="t" r="r" b="b"/>
            <a:pathLst>
              <a:path w="567054" h="262889">
                <a:moveTo>
                  <a:pt x="0" y="0"/>
                </a:moveTo>
                <a:lnTo>
                  <a:pt x="0" y="262436"/>
                </a:lnTo>
                <a:lnTo>
                  <a:pt x="566980" y="262436"/>
                </a:lnTo>
                <a:lnTo>
                  <a:pt x="566980" y="0"/>
                </a:lnTo>
                <a:lnTo>
                  <a:pt x="0" y="0"/>
                </a:lnTo>
                <a:close/>
              </a:path>
            </a:pathLst>
          </a:custGeom>
          <a:ln w="3178">
            <a:solidFill>
              <a:srgbClr val="000000"/>
            </a:solidFill>
          </a:ln>
        </p:spPr>
        <p:txBody>
          <a:bodyPr wrap="square" lIns="0" tIns="0" rIns="0" bIns="0" rtlCol="0"/>
          <a:lstStyle/>
          <a:p>
            <a:endParaRPr/>
          </a:p>
        </p:txBody>
      </p:sp>
      <p:sp>
        <p:nvSpPr>
          <p:cNvPr id="55" name="object 52">
            <a:extLst>
              <a:ext uri="{FF2B5EF4-FFF2-40B4-BE49-F238E27FC236}">
                <a16:creationId xmlns:a16="http://schemas.microsoft.com/office/drawing/2014/main" id="{1745705B-93B3-7E0B-A389-994C44F8F6CC}"/>
              </a:ext>
            </a:extLst>
          </p:cNvPr>
          <p:cNvSpPr txBox="1"/>
          <p:nvPr/>
        </p:nvSpPr>
        <p:spPr>
          <a:xfrm>
            <a:off x="6901975" y="2009115"/>
            <a:ext cx="560705" cy="219075"/>
          </a:xfrm>
          <a:prstGeom prst="rect">
            <a:avLst/>
          </a:prstGeom>
        </p:spPr>
        <p:txBody>
          <a:bodyPr vert="horz" wrap="square" lIns="0" tIns="15240" rIns="0" bIns="0" rtlCol="0">
            <a:spAutoFit/>
          </a:bodyPr>
          <a:lstStyle/>
          <a:p>
            <a:pPr marL="12700">
              <a:lnSpc>
                <a:spcPct val="100000"/>
              </a:lnSpc>
              <a:spcBef>
                <a:spcPts val="120"/>
              </a:spcBef>
            </a:pPr>
            <a:r>
              <a:rPr sz="1250" spc="55" dirty="0">
                <a:solidFill>
                  <a:srgbClr val="008000"/>
                </a:solidFill>
                <a:latin typeface="Trebuchet MS"/>
                <a:cs typeface="Trebuchet MS"/>
              </a:rPr>
              <a:t>C</a:t>
            </a:r>
            <a:r>
              <a:rPr sz="1250" spc="-620" dirty="0">
                <a:solidFill>
                  <a:srgbClr val="0000FF"/>
                </a:solidFill>
                <a:latin typeface="SimSun-ExtB"/>
                <a:cs typeface="SimSun-ExtB"/>
              </a:rPr>
              <a:t>ǁ</a:t>
            </a:r>
            <a:r>
              <a:rPr sz="1250" spc="65" dirty="0">
                <a:solidFill>
                  <a:srgbClr val="FF0000"/>
                </a:solidFill>
                <a:latin typeface="Trebuchet MS"/>
                <a:cs typeface="Trebuchet MS"/>
              </a:rPr>
              <a:t>F</a:t>
            </a:r>
            <a:r>
              <a:rPr sz="1250" spc="-5" dirty="0">
                <a:solidFill>
                  <a:srgbClr val="FFA500"/>
                </a:solidFill>
                <a:latin typeface="Trebuchet MS"/>
                <a:cs typeface="Trebuchet MS"/>
              </a:rPr>
              <a:t>G</a:t>
            </a:r>
            <a:r>
              <a:rPr sz="1250" spc="130" dirty="0">
                <a:latin typeface="Trebuchet MS"/>
                <a:cs typeface="Trebuchet MS"/>
              </a:rPr>
              <a:t>W</a:t>
            </a:r>
            <a:endParaRPr sz="1250">
              <a:latin typeface="Trebuchet MS"/>
              <a:cs typeface="Trebuchet MS"/>
            </a:endParaRPr>
          </a:p>
        </p:txBody>
      </p:sp>
      <p:grpSp>
        <p:nvGrpSpPr>
          <p:cNvPr id="56" name="object 53">
            <a:extLst>
              <a:ext uri="{FF2B5EF4-FFF2-40B4-BE49-F238E27FC236}">
                <a16:creationId xmlns:a16="http://schemas.microsoft.com/office/drawing/2014/main" id="{C4E685D8-220A-CB60-8F32-787FD1B75AA9}"/>
              </a:ext>
            </a:extLst>
          </p:cNvPr>
          <p:cNvGrpSpPr/>
          <p:nvPr/>
        </p:nvGrpSpPr>
        <p:grpSpPr>
          <a:xfrm>
            <a:off x="6453169" y="2581120"/>
            <a:ext cx="1458595" cy="849630"/>
            <a:chOff x="2915432" y="3660228"/>
            <a:chExt cx="1458595" cy="849630"/>
          </a:xfrm>
        </p:grpSpPr>
        <p:sp>
          <p:nvSpPr>
            <p:cNvPr id="57" name="object 54">
              <a:extLst>
                <a:ext uri="{FF2B5EF4-FFF2-40B4-BE49-F238E27FC236}">
                  <a16:creationId xmlns:a16="http://schemas.microsoft.com/office/drawing/2014/main" id="{6E0A3FAC-6A81-569D-7A1B-11122A9F9AC9}"/>
                </a:ext>
              </a:extLst>
            </p:cNvPr>
            <p:cNvSpPr/>
            <p:nvPr/>
          </p:nvSpPr>
          <p:spPr>
            <a:xfrm>
              <a:off x="2917020" y="3661815"/>
              <a:ext cx="567055" cy="262890"/>
            </a:xfrm>
            <a:custGeom>
              <a:avLst/>
              <a:gdLst/>
              <a:ahLst/>
              <a:cxnLst/>
              <a:rect l="l" t="t" r="r" b="b"/>
              <a:pathLst>
                <a:path w="567054" h="262889">
                  <a:moveTo>
                    <a:pt x="566980" y="0"/>
                  </a:moveTo>
                  <a:lnTo>
                    <a:pt x="0" y="0"/>
                  </a:lnTo>
                  <a:lnTo>
                    <a:pt x="0" y="262436"/>
                  </a:lnTo>
                  <a:lnTo>
                    <a:pt x="566980" y="262436"/>
                  </a:lnTo>
                  <a:lnTo>
                    <a:pt x="566980" y="0"/>
                  </a:lnTo>
                  <a:close/>
                </a:path>
              </a:pathLst>
            </a:custGeom>
            <a:solidFill>
              <a:srgbClr val="FF0000">
                <a:alpha val="19999"/>
              </a:srgbClr>
            </a:solidFill>
          </p:spPr>
          <p:txBody>
            <a:bodyPr wrap="square" lIns="0" tIns="0" rIns="0" bIns="0" rtlCol="0"/>
            <a:lstStyle/>
            <a:p>
              <a:endParaRPr/>
            </a:p>
          </p:txBody>
        </p:sp>
        <p:sp>
          <p:nvSpPr>
            <p:cNvPr id="58" name="object 55">
              <a:extLst>
                <a:ext uri="{FF2B5EF4-FFF2-40B4-BE49-F238E27FC236}">
                  <a16:creationId xmlns:a16="http://schemas.microsoft.com/office/drawing/2014/main" id="{2DA12111-F937-2BDC-CC2A-5028ABAEE34A}"/>
                </a:ext>
              </a:extLst>
            </p:cNvPr>
            <p:cNvSpPr/>
            <p:nvPr/>
          </p:nvSpPr>
          <p:spPr>
            <a:xfrm>
              <a:off x="2917020" y="3661815"/>
              <a:ext cx="1455420" cy="846455"/>
            </a:xfrm>
            <a:custGeom>
              <a:avLst/>
              <a:gdLst/>
              <a:ahLst/>
              <a:cxnLst/>
              <a:rect l="l" t="t" r="r" b="b"/>
              <a:pathLst>
                <a:path w="1455420" h="846454">
                  <a:moveTo>
                    <a:pt x="0" y="0"/>
                  </a:moveTo>
                  <a:lnTo>
                    <a:pt x="0" y="262436"/>
                  </a:lnTo>
                  <a:lnTo>
                    <a:pt x="566980" y="262436"/>
                  </a:lnTo>
                  <a:lnTo>
                    <a:pt x="566980" y="0"/>
                  </a:lnTo>
                  <a:lnTo>
                    <a:pt x="0" y="0"/>
                  </a:lnTo>
                  <a:close/>
                </a:path>
                <a:path w="1455420" h="846454">
                  <a:moveTo>
                    <a:pt x="888047" y="0"/>
                  </a:moveTo>
                  <a:lnTo>
                    <a:pt x="888047" y="262436"/>
                  </a:lnTo>
                  <a:lnTo>
                    <a:pt x="1455027" y="262436"/>
                  </a:lnTo>
                  <a:lnTo>
                    <a:pt x="1455027" y="0"/>
                  </a:lnTo>
                  <a:lnTo>
                    <a:pt x="888047" y="0"/>
                  </a:lnTo>
                  <a:close/>
                </a:path>
                <a:path w="1455420" h="846454">
                  <a:moveTo>
                    <a:pt x="888047" y="583503"/>
                  </a:moveTo>
                  <a:lnTo>
                    <a:pt x="888047" y="845939"/>
                  </a:lnTo>
                  <a:lnTo>
                    <a:pt x="1455027" y="845939"/>
                  </a:lnTo>
                  <a:lnTo>
                    <a:pt x="1455027" y="583503"/>
                  </a:lnTo>
                  <a:lnTo>
                    <a:pt x="888047" y="583503"/>
                  </a:lnTo>
                  <a:close/>
                </a:path>
              </a:pathLst>
            </a:custGeom>
            <a:ln w="3178">
              <a:solidFill>
                <a:srgbClr val="000000"/>
              </a:solidFill>
            </a:ln>
          </p:spPr>
          <p:txBody>
            <a:bodyPr wrap="square" lIns="0" tIns="0" rIns="0" bIns="0" rtlCol="0"/>
            <a:lstStyle/>
            <a:p>
              <a:endParaRPr/>
            </a:p>
          </p:txBody>
        </p:sp>
      </p:grpSp>
      <p:sp>
        <p:nvSpPr>
          <p:cNvPr id="59" name="object 56">
            <a:extLst>
              <a:ext uri="{FF2B5EF4-FFF2-40B4-BE49-F238E27FC236}">
                <a16:creationId xmlns:a16="http://schemas.microsoft.com/office/drawing/2014/main" id="{1FF72FA4-1AF6-9959-FAD5-2D53D51E3EF8}"/>
              </a:ext>
            </a:extLst>
          </p:cNvPr>
          <p:cNvSpPr txBox="1"/>
          <p:nvPr/>
        </p:nvSpPr>
        <p:spPr>
          <a:xfrm>
            <a:off x="7345999" y="3176122"/>
            <a:ext cx="560705" cy="219075"/>
          </a:xfrm>
          <a:prstGeom prst="rect">
            <a:avLst/>
          </a:prstGeom>
        </p:spPr>
        <p:txBody>
          <a:bodyPr vert="horz" wrap="square" lIns="0" tIns="15240" rIns="0" bIns="0" rtlCol="0">
            <a:spAutoFit/>
          </a:bodyPr>
          <a:lstStyle/>
          <a:p>
            <a:pPr marL="12700">
              <a:lnSpc>
                <a:spcPct val="100000"/>
              </a:lnSpc>
              <a:spcBef>
                <a:spcPts val="120"/>
              </a:spcBef>
            </a:pPr>
            <a:r>
              <a:rPr sz="1250" spc="-5" dirty="0">
                <a:solidFill>
                  <a:srgbClr val="FFA500"/>
                </a:solidFill>
                <a:latin typeface="Trebuchet MS"/>
                <a:cs typeface="Trebuchet MS"/>
              </a:rPr>
              <a:t>G</a:t>
            </a:r>
            <a:r>
              <a:rPr sz="1250" spc="-620" dirty="0">
                <a:solidFill>
                  <a:srgbClr val="0000FF"/>
                </a:solidFill>
                <a:latin typeface="SimSun-ExtB"/>
                <a:cs typeface="SimSun-ExtB"/>
              </a:rPr>
              <a:t>ǁ</a:t>
            </a:r>
            <a:r>
              <a:rPr sz="1250" spc="65" dirty="0">
                <a:solidFill>
                  <a:srgbClr val="FF0000"/>
                </a:solidFill>
                <a:latin typeface="Trebuchet MS"/>
                <a:cs typeface="Trebuchet MS"/>
              </a:rPr>
              <a:t>F</a:t>
            </a:r>
            <a:r>
              <a:rPr sz="1250" spc="55" dirty="0">
                <a:solidFill>
                  <a:srgbClr val="008000"/>
                </a:solidFill>
                <a:latin typeface="Trebuchet MS"/>
                <a:cs typeface="Trebuchet MS"/>
              </a:rPr>
              <a:t>C</a:t>
            </a:r>
            <a:r>
              <a:rPr sz="1250" spc="130" dirty="0">
                <a:latin typeface="Trebuchet MS"/>
                <a:cs typeface="Trebuchet MS"/>
              </a:rPr>
              <a:t>W</a:t>
            </a:r>
            <a:endParaRPr sz="1250">
              <a:latin typeface="Trebuchet MS"/>
              <a:cs typeface="Trebuchet MS"/>
            </a:endParaRPr>
          </a:p>
        </p:txBody>
      </p:sp>
      <p:sp>
        <p:nvSpPr>
          <p:cNvPr id="60" name="object 57">
            <a:extLst>
              <a:ext uri="{FF2B5EF4-FFF2-40B4-BE49-F238E27FC236}">
                <a16:creationId xmlns:a16="http://schemas.microsoft.com/office/drawing/2014/main" id="{965810BE-4F79-9DBA-4874-7028CC6A0E00}"/>
              </a:ext>
            </a:extLst>
          </p:cNvPr>
          <p:cNvSpPr/>
          <p:nvPr/>
        </p:nvSpPr>
        <p:spPr>
          <a:xfrm>
            <a:off x="7342804" y="3749713"/>
            <a:ext cx="567055" cy="262890"/>
          </a:xfrm>
          <a:custGeom>
            <a:avLst/>
            <a:gdLst/>
            <a:ahLst/>
            <a:cxnLst/>
            <a:rect l="l" t="t" r="r" b="b"/>
            <a:pathLst>
              <a:path w="567054" h="262889">
                <a:moveTo>
                  <a:pt x="0" y="0"/>
                </a:moveTo>
                <a:lnTo>
                  <a:pt x="0" y="262436"/>
                </a:lnTo>
                <a:lnTo>
                  <a:pt x="566980" y="262436"/>
                </a:lnTo>
                <a:lnTo>
                  <a:pt x="566980" y="0"/>
                </a:lnTo>
                <a:lnTo>
                  <a:pt x="0" y="0"/>
                </a:lnTo>
                <a:close/>
              </a:path>
            </a:pathLst>
          </a:custGeom>
          <a:ln w="3178">
            <a:solidFill>
              <a:srgbClr val="000000"/>
            </a:solidFill>
          </a:ln>
        </p:spPr>
        <p:txBody>
          <a:bodyPr wrap="square" lIns="0" tIns="0" rIns="0" bIns="0" rtlCol="0"/>
          <a:lstStyle/>
          <a:p>
            <a:endParaRPr/>
          </a:p>
        </p:txBody>
      </p:sp>
      <p:sp>
        <p:nvSpPr>
          <p:cNvPr id="61" name="object 58">
            <a:extLst>
              <a:ext uri="{FF2B5EF4-FFF2-40B4-BE49-F238E27FC236}">
                <a16:creationId xmlns:a16="http://schemas.microsoft.com/office/drawing/2014/main" id="{7C1FC57B-A57D-AF12-01B5-6ED43A69995B}"/>
              </a:ext>
            </a:extLst>
          </p:cNvPr>
          <p:cNvSpPr txBox="1"/>
          <p:nvPr/>
        </p:nvSpPr>
        <p:spPr>
          <a:xfrm>
            <a:off x="7345999" y="3759625"/>
            <a:ext cx="560705" cy="219075"/>
          </a:xfrm>
          <a:prstGeom prst="rect">
            <a:avLst/>
          </a:prstGeom>
        </p:spPr>
        <p:txBody>
          <a:bodyPr vert="horz" wrap="square" lIns="0" tIns="15240" rIns="0" bIns="0" rtlCol="0">
            <a:spAutoFit/>
          </a:bodyPr>
          <a:lstStyle/>
          <a:p>
            <a:pPr marL="12700">
              <a:lnSpc>
                <a:spcPct val="100000"/>
              </a:lnSpc>
              <a:spcBef>
                <a:spcPts val="120"/>
              </a:spcBef>
            </a:pPr>
            <a:r>
              <a:rPr sz="1250" spc="65" dirty="0">
                <a:solidFill>
                  <a:srgbClr val="FF0000"/>
                </a:solidFill>
                <a:latin typeface="Trebuchet MS"/>
                <a:cs typeface="Trebuchet MS"/>
              </a:rPr>
              <a:t>F</a:t>
            </a:r>
            <a:r>
              <a:rPr sz="1250" spc="-5" dirty="0">
                <a:solidFill>
                  <a:srgbClr val="FFA500"/>
                </a:solidFill>
                <a:latin typeface="Trebuchet MS"/>
                <a:cs typeface="Trebuchet MS"/>
              </a:rPr>
              <a:t>G</a:t>
            </a:r>
            <a:r>
              <a:rPr sz="1250" spc="-620" dirty="0">
                <a:solidFill>
                  <a:srgbClr val="0000FF"/>
                </a:solidFill>
                <a:latin typeface="SimSun-ExtB"/>
                <a:cs typeface="SimSun-ExtB"/>
              </a:rPr>
              <a:t>ǁ</a:t>
            </a:r>
            <a:r>
              <a:rPr sz="1250" spc="55" dirty="0">
                <a:solidFill>
                  <a:srgbClr val="008000"/>
                </a:solidFill>
                <a:latin typeface="Trebuchet MS"/>
                <a:cs typeface="Trebuchet MS"/>
              </a:rPr>
              <a:t>C</a:t>
            </a:r>
            <a:r>
              <a:rPr sz="1250" spc="130" dirty="0">
                <a:latin typeface="Trebuchet MS"/>
                <a:cs typeface="Trebuchet MS"/>
              </a:rPr>
              <a:t>W</a:t>
            </a:r>
            <a:endParaRPr sz="1250">
              <a:latin typeface="Trebuchet MS"/>
              <a:cs typeface="Trebuchet MS"/>
            </a:endParaRPr>
          </a:p>
        </p:txBody>
      </p:sp>
      <p:grpSp>
        <p:nvGrpSpPr>
          <p:cNvPr id="62" name="object 59">
            <a:extLst>
              <a:ext uri="{FF2B5EF4-FFF2-40B4-BE49-F238E27FC236}">
                <a16:creationId xmlns:a16="http://schemas.microsoft.com/office/drawing/2014/main" id="{7BBC5B82-10E5-3043-5A7C-8C71B58883DA}"/>
              </a:ext>
            </a:extLst>
          </p:cNvPr>
          <p:cNvGrpSpPr/>
          <p:nvPr/>
        </p:nvGrpSpPr>
        <p:grpSpPr>
          <a:xfrm>
            <a:off x="7341216" y="4331629"/>
            <a:ext cx="570230" cy="266065"/>
            <a:chOff x="3803479" y="5410737"/>
            <a:chExt cx="570230" cy="266065"/>
          </a:xfrm>
        </p:grpSpPr>
        <p:sp>
          <p:nvSpPr>
            <p:cNvPr id="63" name="object 60">
              <a:extLst>
                <a:ext uri="{FF2B5EF4-FFF2-40B4-BE49-F238E27FC236}">
                  <a16:creationId xmlns:a16="http://schemas.microsoft.com/office/drawing/2014/main" id="{4EA43958-F515-8F99-073A-B4E6C6ECD3C2}"/>
                </a:ext>
              </a:extLst>
            </p:cNvPr>
            <p:cNvSpPr/>
            <p:nvPr/>
          </p:nvSpPr>
          <p:spPr>
            <a:xfrm>
              <a:off x="3805067" y="5412324"/>
              <a:ext cx="567055" cy="262890"/>
            </a:xfrm>
            <a:custGeom>
              <a:avLst/>
              <a:gdLst/>
              <a:ahLst/>
              <a:cxnLst/>
              <a:rect l="l" t="t" r="r" b="b"/>
              <a:pathLst>
                <a:path w="567054" h="262889">
                  <a:moveTo>
                    <a:pt x="566980" y="0"/>
                  </a:moveTo>
                  <a:lnTo>
                    <a:pt x="0" y="0"/>
                  </a:lnTo>
                  <a:lnTo>
                    <a:pt x="0" y="262436"/>
                  </a:lnTo>
                  <a:lnTo>
                    <a:pt x="566980" y="262436"/>
                  </a:lnTo>
                  <a:lnTo>
                    <a:pt x="566980" y="0"/>
                  </a:lnTo>
                  <a:close/>
                </a:path>
              </a:pathLst>
            </a:custGeom>
            <a:solidFill>
              <a:srgbClr val="007F00">
                <a:alpha val="19999"/>
              </a:srgbClr>
            </a:solidFill>
          </p:spPr>
          <p:txBody>
            <a:bodyPr wrap="square" lIns="0" tIns="0" rIns="0" bIns="0" rtlCol="0"/>
            <a:lstStyle/>
            <a:p>
              <a:endParaRPr/>
            </a:p>
          </p:txBody>
        </p:sp>
        <p:sp>
          <p:nvSpPr>
            <p:cNvPr id="64" name="object 61">
              <a:extLst>
                <a:ext uri="{FF2B5EF4-FFF2-40B4-BE49-F238E27FC236}">
                  <a16:creationId xmlns:a16="http://schemas.microsoft.com/office/drawing/2014/main" id="{B8CE22E1-308B-D5C8-FF2C-A48E400F3A2B}"/>
                </a:ext>
              </a:extLst>
            </p:cNvPr>
            <p:cNvSpPr/>
            <p:nvPr/>
          </p:nvSpPr>
          <p:spPr>
            <a:xfrm>
              <a:off x="3805067" y="5412324"/>
              <a:ext cx="567055" cy="262890"/>
            </a:xfrm>
            <a:custGeom>
              <a:avLst/>
              <a:gdLst/>
              <a:ahLst/>
              <a:cxnLst/>
              <a:rect l="l" t="t" r="r" b="b"/>
              <a:pathLst>
                <a:path w="567054" h="262889">
                  <a:moveTo>
                    <a:pt x="0" y="0"/>
                  </a:moveTo>
                  <a:lnTo>
                    <a:pt x="0" y="262436"/>
                  </a:lnTo>
                  <a:lnTo>
                    <a:pt x="566980" y="262436"/>
                  </a:lnTo>
                  <a:lnTo>
                    <a:pt x="566980" y="0"/>
                  </a:lnTo>
                  <a:lnTo>
                    <a:pt x="0" y="0"/>
                  </a:lnTo>
                  <a:close/>
                </a:path>
              </a:pathLst>
            </a:custGeom>
            <a:ln w="3178">
              <a:solidFill>
                <a:srgbClr val="000000"/>
              </a:solidFill>
            </a:ln>
          </p:spPr>
          <p:txBody>
            <a:bodyPr wrap="square" lIns="0" tIns="0" rIns="0" bIns="0" rtlCol="0"/>
            <a:lstStyle/>
            <a:p>
              <a:endParaRPr/>
            </a:p>
          </p:txBody>
        </p:sp>
      </p:grpSp>
      <p:sp>
        <p:nvSpPr>
          <p:cNvPr id="65" name="object 62">
            <a:extLst>
              <a:ext uri="{FF2B5EF4-FFF2-40B4-BE49-F238E27FC236}">
                <a16:creationId xmlns:a16="http://schemas.microsoft.com/office/drawing/2014/main" id="{AB64B217-B6CA-655D-CF98-B67D0FBFCD92}"/>
              </a:ext>
            </a:extLst>
          </p:cNvPr>
          <p:cNvSpPr txBox="1"/>
          <p:nvPr/>
        </p:nvSpPr>
        <p:spPr>
          <a:xfrm>
            <a:off x="7345999" y="4343128"/>
            <a:ext cx="560705" cy="219075"/>
          </a:xfrm>
          <a:prstGeom prst="rect">
            <a:avLst/>
          </a:prstGeom>
        </p:spPr>
        <p:txBody>
          <a:bodyPr vert="horz" wrap="square" lIns="0" tIns="15240" rIns="0" bIns="0" rtlCol="0">
            <a:spAutoFit/>
          </a:bodyPr>
          <a:lstStyle/>
          <a:p>
            <a:pPr marL="12700">
              <a:lnSpc>
                <a:spcPct val="100000"/>
              </a:lnSpc>
              <a:spcBef>
                <a:spcPts val="120"/>
              </a:spcBef>
            </a:pPr>
            <a:r>
              <a:rPr sz="1250" spc="-620" dirty="0">
                <a:solidFill>
                  <a:srgbClr val="0000FF"/>
                </a:solidFill>
                <a:latin typeface="SimSun-ExtB"/>
                <a:cs typeface="SimSun-ExtB"/>
              </a:rPr>
              <a:t>ǁ</a:t>
            </a:r>
            <a:r>
              <a:rPr sz="1250" spc="65" dirty="0">
                <a:solidFill>
                  <a:srgbClr val="FF0000"/>
                </a:solidFill>
                <a:latin typeface="Trebuchet MS"/>
                <a:cs typeface="Trebuchet MS"/>
              </a:rPr>
              <a:t>F</a:t>
            </a:r>
            <a:r>
              <a:rPr sz="1250" spc="55" dirty="0">
                <a:solidFill>
                  <a:srgbClr val="008000"/>
                </a:solidFill>
                <a:latin typeface="Trebuchet MS"/>
                <a:cs typeface="Trebuchet MS"/>
              </a:rPr>
              <a:t>C</a:t>
            </a:r>
            <a:r>
              <a:rPr sz="1250" spc="-5" dirty="0">
                <a:solidFill>
                  <a:srgbClr val="FFA500"/>
                </a:solidFill>
                <a:latin typeface="Trebuchet MS"/>
                <a:cs typeface="Trebuchet MS"/>
              </a:rPr>
              <a:t>G</a:t>
            </a:r>
            <a:r>
              <a:rPr sz="1250" spc="130" dirty="0">
                <a:latin typeface="Trebuchet MS"/>
                <a:cs typeface="Trebuchet MS"/>
              </a:rPr>
              <a:t>W</a:t>
            </a:r>
            <a:endParaRPr sz="1250">
              <a:latin typeface="Trebuchet MS"/>
              <a:cs typeface="Trebuchet MS"/>
            </a:endParaRPr>
          </a:p>
        </p:txBody>
      </p:sp>
      <p:grpSp>
        <p:nvGrpSpPr>
          <p:cNvPr id="66" name="object 63">
            <a:extLst>
              <a:ext uri="{FF2B5EF4-FFF2-40B4-BE49-F238E27FC236}">
                <a16:creationId xmlns:a16="http://schemas.microsoft.com/office/drawing/2014/main" id="{9C869E8C-59B9-C35F-6FD4-30A866E33BBD}"/>
              </a:ext>
            </a:extLst>
          </p:cNvPr>
          <p:cNvGrpSpPr/>
          <p:nvPr/>
        </p:nvGrpSpPr>
        <p:grpSpPr>
          <a:xfrm>
            <a:off x="7423637" y="4012151"/>
            <a:ext cx="405765" cy="310515"/>
            <a:chOff x="3885900" y="5091259"/>
            <a:chExt cx="405765" cy="310515"/>
          </a:xfrm>
        </p:grpSpPr>
        <p:sp>
          <p:nvSpPr>
            <p:cNvPr id="67" name="object 64">
              <a:extLst>
                <a:ext uri="{FF2B5EF4-FFF2-40B4-BE49-F238E27FC236}">
                  <a16:creationId xmlns:a16="http://schemas.microsoft.com/office/drawing/2014/main" id="{9C0964ED-0AA4-710B-6CC2-DFE8A8CEDAE9}"/>
                </a:ext>
              </a:extLst>
            </p:cNvPr>
            <p:cNvSpPr/>
            <p:nvPr/>
          </p:nvSpPr>
          <p:spPr>
            <a:xfrm>
              <a:off x="4088557" y="5092846"/>
              <a:ext cx="0" cy="38735"/>
            </a:xfrm>
            <a:custGeom>
              <a:avLst/>
              <a:gdLst/>
              <a:ahLst/>
              <a:cxnLst/>
              <a:rect l="l" t="t" r="r" b="b"/>
              <a:pathLst>
                <a:path h="38735">
                  <a:moveTo>
                    <a:pt x="0" y="0"/>
                  </a:moveTo>
                  <a:lnTo>
                    <a:pt x="0" y="38154"/>
                  </a:lnTo>
                </a:path>
              </a:pathLst>
            </a:custGeom>
            <a:ln w="3178">
              <a:solidFill>
                <a:srgbClr val="000000"/>
              </a:solidFill>
            </a:ln>
          </p:spPr>
          <p:txBody>
            <a:bodyPr wrap="square" lIns="0" tIns="0" rIns="0" bIns="0" rtlCol="0"/>
            <a:lstStyle/>
            <a:p>
              <a:endParaRPr/>
            </a:p>
          </p:txBody>
        </p:sp>
        <p:sp>
          <p:nvSpPr>
            <p:cNvPr id="68" name="object 65">
              <a:extLst>
                <a:ext uri="{FF2B5EF4-FFF2-40B4-BE49-F238E27FC236}">
                  <a16:creationId xmlns:a16="http://schemas.microsoft.com/office/drawing/2014/main" id="{60646CD4-B696-6A93-8DEA-D61CEBA0EE5A}"/>
                </a:ext>
              </a:extLst>
            </p:cNvPr>
            <p:cNvSpPr/>
            <p:nvPr/>
          </p:nvSpPr>
          <p:spPr>
            <a:xfrm>
              <a:off x="4071976" y="5345036"/>
              <a:ext cx="33655" cy="55244"/>
            </a:xfrm>
            <a:custGeom>
              <a:avLst/>
              <a:gdLst/>
              <a:ahLst/>
              <a:cxnLst/>
              <a:rect l="l" t="t" r="r" b="b"/>
              <a:pathLst>
                <a:path w="33654" h="55245">
                  <a:moveTo>
                    <a:pt x="33163" y="0"/>
                  </a:moveTo>
                  <a:lnTo>
                    <a:pt x="0" y="0"/>
                  </a:lnTo>
                  <a:lnTo>
                    <a:pt x="16581" y="54766"/>
                  </a:lnTo>
                  <a:lnTo>
                    <a:pt x="33163" y="0"/>
                  </a:lnTo>
                  <a:close/>
                </a:path>
              </a:pathLst>
            </a:custGeom>
            <a:solidFill>
              <a:srgbClr val="000000"/>
            </a:solidFill>
          </p:spPr>
          <p:txBody>
            <a:bodyPr wrap="square" lIns="0" tIns="0" rIns="0" bIns="0" rtlCol="0"/>
            <a:lstStyle/>
            <a:p>
              <a:endParaRPr/>
            </a:p>
          </p:txBody>
        </p:sp>
        <p:sp>
          <p:nvSpPr>
            <p:cNvPr id="69" name="object 66">
              <a:extLst>
                <a:ext uri="{FF2B5EF4-FFF2-40B4-BE49-F238E27FC236}">
                  <a16:creationId xmlns:a16="http://schemas.microsoft.com/office/drawing/2014/main" id="{47705ED5-F3E0-5B77-C81F-C5DA946DB32B}"/>
                </a:ext>
              </a:extLst>
            </p:cNvPr>
            <p:cNvSpPr/>
            <p:nvPr/>
          </p:nvSpPr>
          <p:spPr>
            <a:xfrm>
              <a:off x="4071976" y="5345036"/>
              <a:ext cx="33655" cy="55244"/>
            </a:xfrm>
            <a:custGeom>
              <a:avLst/>
              <a:gdLst/>
              <a:ahLst/>
              <a:cxnLst/>
              <a:rect l="l" t="t" r="r" b="b"/>
              <a:pathLst>
                <a:path w="33654" h="55245">
                  <a:moveTo>
                    <a:pt x="0" y="0"/>
                  </a:moveTo>
                  <a:lnTo>
                    <a:pt x="16581" y="54766"/>
                  </a:lnTo>
                  <a:lnTo>
                    <a:pt x="33163" y="0"/>
                  </a:lnTo>
                  <a:lnTo>
                    <a:pt x="0" y="0"/>
                  </a:lnTo>
                  <a:close/>
                </a:path>
              </a:pathLst>
            </a:custGeom>
            <a:ln w="3178">
              <a:solidFill>
                <a:srgbClr val="000000"/>
              </a:solidFill>
            </a:ln>
          </p:spPr>
          <p:txBody>
            <a:bodyPr wrap="square" lIns="0" tIns="0" rIns="0" bIns="0" rtlCol="0"/>
            <a:lstStyle/>
            <a:p>
              <a:endParaRPr/>
            </a:p>
          </p:txBody>
        </p:sp>
        <p:sp>
          <p:nvSpPr>
            <p:cNvPr id="70" name="object 67">
              <a:extLst>
                <a:ext uri="{FF2B5EF4-FFF2-40B4-BE49-F238E27FC236}">
                  <a16:creationId xmlns:a16="http://schemas.microsoft.com/office/drawing/2014/main" id="{8115DFC4-1238-BA69-CC53-A526467D0382}"/>
                </a:ext>
              </a:extLst>
            </p:cNvPr>
            <p:cNvSpPr/>
            <p:nvPr/>
          </p:nvSpPr>
          <p:spPr>
            <a:xfrm>
              <a:off x="3885900" y="5131001"/>
              <a:ext cx="405765" cy="231140"/>
            </a:xfrm>
            <a:custGeom>
              <a:avLst/>
              <a:gdLst/>
              <a:ahLst/>
              <a:cxnLst/>
              <a:rect l="l" t="t" r="r" b="b"/>
              <a:pathLst>
                <a:path w="405764" h="231139">
                  <a:moveTo>
                    <a:pt x="405314" y="0"/>
                  </a:moveTo>
                  <a:lnTo>
                    <a:pt x="0" y="0"/>
                  </a:lnTo>
                  <a:lnTo>
                    <a:pt x="0" y="230647"/>
                  </a:lnTo>
                  <a:lnTo>
                    <a:pt x="405314" y="230647"/>
                  </a:lnTo>
                  <a:lnTo>
                    <a:pt x="405314" y="0"/>
                  </a:lnTo>
                  <a:close/>
                </a:path>
              </a:pathLst>
            </a:custGeom>
            <a:solidFill>
              <a:srgbClr val="FFFFFF"/>
            </a:solidFill>
          </p:spPr>
          <p:txBody>
            <a:bodyPr wrap="square" lIns="0" tIns="0" rIns="0" bIns="0" rtlCol="0"/>
            <a:lstStyle/>
            <a:p>
              <a:endParaRPr/>
            </a:p>
          </p:txBody>
        </p:sp>
      </p:grpSp>
      <p:sp>
        <p:nvSpPr>
          <p:cNvPr id="71" name="object 68">
            <a:extLst>
              <a:ext uri="{FF2B5EF4-FFF2-40B4-BE49-F238E27FC236}">
                <a16:creationId xmlns:a16="http://schemas.microsoft.com/office/drawing/2014/main" id="{2AFD4B70-C3AA-A279-7474-F4E9D20EF017}"/>
              </a:ext>
            </a:extLst>
          </p:cNvPr>
          <p:cNvSpPr txBox="1"/>
          <p:nvPr/>
        </p:nvSpPr>
        <p:spPr>
          <a:xfrm>
            <a:off x="7410937" y="4045909"/>
            <a:ext cx="431165" cy="219075"/>
          </a:xfrm>
          <a:prstGeom prst="rect">
            <a:avLst/>
          </a:prstGeom>
        </p:spPr>
        <p:txBody>
          <a:bodyPr vert="horz" wrap="square" lIns="0" tIns="15240" rIns="0" bIns="0" rtlCol="0">
            <a:spAutoFit/>
          </a:bodyPr>
          <a:lstStyle/>
          <a:p>
            <a:pPr marL="12700">
              <a:lnSpc>
                <a:spcPct val="100000"/>
              </a:lnSpc>
              <a:spcBef>
                <a:spcPts val="120"/>
              </a:spcBef>
            </a:pPr>
            <a:r>
              <a:rPr sz="1250" spc="65" dirty="0">
                <a:solidFill>
                  <a:srgbClr val="FF0000"/>
                </a:solidFill>
                <a:latin typeface="Trebuchet MS"/>
                <a:cs typeface="Trebuchet MS"/>
              </a:rPr>
              <a:t>F</a:t>
            </a:r>
            <a:r>
              <a:rPr sz="1250" spc="-5" dirty="0">
                <a:solidFill>
                  <a:srgbClr val="FFA500"/>
                </a:solidFill>
                <a:latin typeface="Trebuchet MS"/>
                <a:cs typeface="Trebuchet MS"/>
              </a:rPr>
              <a:t>G</a:t>
            </a:r>
            <a:r>
              <a:rPr sz="1250" i="1" spc="-65" dirty="0">
                <a:latin typeface="Trebuchet MS"/>
                <a:cs typeface="Trebuchet MS"/>
              </a:rPr>
              <a:t>d</a:t>
            </a:r>
            <a:r>
              <a:rPr sz="1250" spc="-65" dirty="0">
                <a:latin typeface="Trebuchet MS"/>
                <a:cs typeface="Trebuchet MS"/>
              </a:rPr>
              <a:t>:1</a:t>
            </a:r>
            <a:endParaRPr sz="1250">
              <a:latin typeface="Trebuchet MS"/>
              <a:cs typeface="Trebuchet MS"/>
            </a:endParaRPr>
          </a:p>
        </p:txBody>
      </p:sp>
      <p:grpSp>
        <p:nvGrpSpPr>
          <p:cNvPr id="72" name="object 69">
            <a:extLst>
              <a:ext uri="{FF2B5EF4-FFF2-40B4-BE49-F238E27FC236}">
                <a16:creationId xmlns:a16="http://schemas.microsoft.com/office/drawing/2014/main" id="{9F8465AC-2CD7-17D7-A08D-72B9B791B236}"/>
              </a:ext>
            </a:extLst>
          </p:cNvPr>
          <p:cNvGrpSpPr/>
          <p:nvPr/>
        </p:nvGrpSpPr>
        <p:grpSpPr>
          <a:xfrm>
            <a:off x="7477381" y="3428648"/>
            <a:ext cx="298450" cy="310515"/>
            <a:chOff x="3939644" y="4507756"/>
            <a:chExt cx="298450" cy="310515"/>
          </a:xfrm>
        </p:grpSpPr>
        <p:sp>
          <p:nvSpPr>
            <p:cNvPr id="73" name="object 70">
              <a:extLst>
                <a:ext uri="{FF2B5EF4-FFF2-40B4-BE49-F238E27FC236}">
                  <a16:creationId xmlns:a16="http://schemas.microsoft.com/office/drawing/2014/main" id="{F5522EC6-3821-EA94-12AA-9E4B3EC78A6B}"/>
                </a:ext>
              </a:extLst>
            </p:cNvPr>
            <p:cNvSpPr/>
            <p:nvPr/>
          </p:nvSpPr>
          <p:spPr>
            <a:xfrm>
              <a:off x="4088557" y="4509343"/>
              <a:ext cx="0" cy="38735"/>
            </a:xfrm>
            <a:custGeom>
              <a:avLst/>
              <a:gdLst/>
              <a:ahLst/>
              <a:cxnLst/>
              <a:rect l="l" t="t" r="r" b="b"/>
              <a:pathLst>
                <a:path h="38735">
                  <a:moveTo>
                    <a:pt x="0" y="0"/>
                  </a:moveTo>
                  <a:lnTo>
                    <a:pt x="0" y="38154"/>
                  </a:lnTo>
                </a:path>
              </a:pathLst>
            </a:custGeom>
            <a:ln w="3178">
              <a:solidFill>
                <a:srgbClr val="000000"/>
              </a:solidFill>
            </a:ln>
          </p:spPr>
          <p:txBody>
            <a:bodyPr wrap="square" lIns="0" tIns="0" rIns="0" bIns="0" rtlCol="0"/>
            <a:lstStyle/>
            <a:p>
              <a:endParaRPr/>
            </a:p>
          </p:txBody>
        </p:sp>
        <p:sp>
          <p:nvSpPr>
            <p:cNvPr id="74" name="object 71">
              <a:extLst>
                <a:ext uri="{FF2B5EF4-FFF2-40B4-BE49-F238E27FC236}">
                  <a16:creationId xmlns:a16="http://schemas.microsoft.com/office/drawing/2014/main" id="{9196DB24-62F9-7E48-EBEA-CD3427006EEB}"/>
                </a:ext>
              </a:extLst>
            </p:cNvPr>
            <p:cNvSpPr/>
            <p:nvPr/>
          </p:nvSpPr>
          <p:spPr>
            <a:xfrm>
              <a:off x="4071976" y="4761533"/>
              <a:ext cx="33655" cy="55244"/>
            </a:xfrm>
            <a:custGeom>
              <a:avLst/>
              <a:gdLst/>
              <a:ahLst/>
              <a:cxnLst/>
              <a:rect l="l" t="t" r="r" b="b"/>
              <a:pathLst>
                <a:path w="33654" h="55245">
                  <a:moveTo>
                    <a:pt x="33163" y="0"/>
                  </a:moveTo>
                  <a:lnTo>
                    <a:pt x="0" y="0"/>
                  </a:lnTo>
                  <a:lnTo>
                    <a:pt x="16581" y="54766"/>
                  </a:lnTo>
                  <a:lnTo>
                    <a:pt x="33163" y="0"/>
                  </a:lnTo>
                  <a:close/>
                </a:path>
              </a:pathLst>
            </a:custGeom>
            <a:solidFill>
              <a:srgbClr val="000000"/>
            </a:solidFill>
          </p:spPr>
          <p:txBody>
            <a:bodyPr wrap="square" lIns="0" tIns="0" rIns="0" bIns="0" rtlCol="0"/>
            <a:lstStyle/>
            <a:p>
              <a:endParaRPr/>
            </a:p>
          </p:txBody>
        </p:sp>
        <p:sp>
          <p:nvSpPr>
            <p:cNvPr id="75" name="object 72">
              <a:extLst>
                <a:ext uri="{FF2B5EF4-FFF2-40B4-BE49-F238E27FC236}">
                  <a16:creationId xmlns:a16="http://schemas.microsoft.com/office/drawing/2014/main" id="{E4B75C96-0462-5918-1118-7BA13FCB7071}"/>
                </a:ext>
              </a:extLst>
            </p:cNvPr>
            <p:cNvSpPr/>
            <p:nvPr/>
          </p:nvSpPr>
          <p:spPr>
            <a:xfrm>
              <a:off x="4071976" y="4761533"/>
              <a:ext cx="33655" cy="55244"/>
            </a:xfrm>
            <a:custGeom>
              <a:avLst/>
              <a:gdLst/>
              <a:ahLst/>
              <a:cxnLst/>
              <a:rect l="l" t="t" r="r" b="b"/>
              <a:pathLst>
                <a:path w="33654" h="55245">
                  <a:moveTo>
                    <a:pt x="0" y="0"/>
                  </a:moveTo>
                  <a:lnTo>
                    <a:pt x="16581" y="54766"/>
                  </a:lnTo>
                  <a:lnTo>
                    <a:pt x="33163" y="0"/>
                  </a:lnTo>
                  <a:lnTo>
                    <a:pt x="0" y="0"/>
                  </a:lnTo>
                  <a:close/>
                </a:path>
              </a:pathLst>
            </a:custGeom>
            <a:ln w="3178">
              <a:solidFill>
                <a:srgbClr val="000000"/>
              </a:solidFill>
            </a:ln>
          </p:spPr>
          <p:txBody>
            <a:bodyPr wrap="square" lIns="0" tIns="0" rIns="0" bIns="0" rtlCol="0"/>
            <a:lstStyle/>
            <a:p>
              <a:endParaRPr/>
            </a:p>
          </p:txBody>
        </p:sp>
        <p:sp>
          <p:nvSpPr>
            <p:cNvPr id="76" name="object 73">
              <a:extLst>
                <a:ext uri="{FF2B5EF4-FFF2-40B4-BE49-F238E27FC236}">
                  <a16:creationId xmlns:a16="http://schemas.microsoft.com/office/drawing/2014/main" id="{AB4A73D8-5AEA-9C6B-DEFE-89126E5F1864}"/>
                </a:ext>
              </a:extLst>
            </p:cNvPr>
            <p:cNvSpPr/>
            <p:nvPr/>
          </p:nvSpPr>
          <p:spPr>
            <a:xfrm>
              <a:off x="3939644" y="4547498"/>
              <a:ext cx="298450" cy="231140"/>
            </a:xfrm>
            <a:custGeom>
              <a:avLst/>
              <a:gdLst/>
              <a:ahLst/>
              <a:cxnLst/>
              <a:rect l="l" t="t" r="r" b="b"/>
              <a:pathLst>
                <a:path w="298450" h="231139">
                  <a:moveTo>
                    <a:pt x="297827" y="0"/>
                  </a:moveTo>
                  <a:lnTo>
                    <a:pt x="0" y="0"/>
                  </a:lnTo>
                  <a:lnTo>
                    <a:pt x="0" y="230647"/>
                  </a:lnTo>
                  <a:lnTo>
                    <a:pt x="297827" y="230647"/>
                  </a:lnTo>
                  <a:lnTo>
                    <a:pt x="297827" y="0"/>
                  </a:lnTo>
                  <a:close/>
                </a:path>
              </a:pathLst>
            </a:custGeom>
            <a:solidFill>
              <a:srgbClr val="FFFFFF"/>
            </a:solidFill>
          </p:spPr>
          <p:txBody>
            <a:bodyPr wrap="square" lIns="0" tIns="0" rIns="0" bIns="0" rtlCol="0"/>
            <a:lstStyle/>
            <a:p>
              <a:endParaRPr/>
            </a:p>
          </p:txBody>
        </p:sp>
      </p:grpSp>
      <p:sp>
        <p:nvSpPr>
          <p:cNvPr id="77" name="object 74">
            <a:extLst>
              <a:ext uri="{FF2B5EF4-FFF2-40B4-BE49-F238E27FC236}">
                <a16:creationId xmlns:a16="http://schemas.microsoft.com/office/drawing/2014/main" id="{D99C0ACF-9518-4EF5-5960-E3FBE70F6923}"/>
              </a:ext>
            </a:extLst>
          </p:cNvPr>
          <p:cNvSpPr txBox="1"/>
          <p:nvPr/>
        </p:nvSpPr>
        <p:spPr>
          <a:xfrm>
            <a:off x="7464681" y="3462407"/>
            <a:ext cx="323850" cy="219075"/>
          </a:xfrm>
          <a:prstGeom prst="rect">
            <a:avLst/>
          </a:prstGeom>
        </p:spPr>
        <p:txBody>
          <a:bodyPr vert="horz" wrap="square" lIns="0" tIns="15240" rIns="0" bIns="0" rtlCol="0">
            <a:spAutoFit/>
          </a:bodyPr>
          <a:lstStyle/>
          <a:p>
            <a:pPr marL="12700">
              <a:lnSpc>
                <a:spcPct val="100000"/>
              </a:lnSpc>
              <a:spcBef>
                <a:spcPts val="120"/>
              </a:spcBef>
            </a:pPr>
            <a:r>
              <a:rPr sz="1250" spc="65" dirty="0">
                <a:solidFill>
                  <a:srgbClr val="FF0000"/>
                </a:solidFill>
                <a:latin typeface="Trebuchet MS"/>
                <a:cs typeface="Trebuchet MS"/>
              </a:rPr>
              <a:t>F</a:t>
            </a:r>
            <a:r>
              <a:rPr sz="1250" i="1" spc="-25" dirty="0">
                <a:latin typeface="Trebuchet MS"/>
                <a:cs typeface="Trebuchet MS"/>
              </a:rPr>
              <a:t>a</a:t>
            </a:r>
            <a:r>
              <a:rPr sz="1250" spc="-65" dirty="0">
                <a:latin typeface="Trebuchet MS"/>
                <a:cs typeface="Trebuchet MS"/>
              </a:rPr>
              <a:t>:1</a:t>
            </a:r>
            <a:endParaRPr sz="1250">
              <a:latin typeface="Trebuchet MS"/>
              <a:cs typeface="Trebuchet MS"/>
            </a:endParaRPr>
          </a:p>
        </p:txBody>
      </p:sp>
      <p:grpSp>
        <p:nvGrpSpPr>
          <p:cNvPr id="78" name="object 75">
            <a:extLst>
              <a:ext uri="{FF2B5EF4-FFF2-40B4-BE49-F238E27FC236}">
                <a16:creationId xmlns:a16="http://schemas.microsoft.com/office/drawing/2014/main" id="{675F7E1A-1C50-50AD-04AC-274788E08344}"/>
              </a:ext>
            </a:extLst>
          </p:cNvPr>
          <p:cNvGrpSpPr/>
          <p:nvPr/>
        </p:nvGrpSpPr>
        <p:grpSpPr>
          <a:xfrm>
            <a:off x="7425877" y="2845145"/>
            <a:ext cx="401320" cy="310515"/>
            <a:chOff x="3888140" y="3924253"/>
            <a:chExt cx="401320" cy="310515"/>
          </a:xfrm>
        </p:grpSpPr>
        <p:sp>
          <p:nvSpPr>
            <p:cNvPr id="79" name="object 76">
              <a:extLst>
                <a:ext uri="{FF2B5EF4-FFF2-40B4-BE49-F238E27FC236}">
                  <a16:creationId xmlns:a16="http://schemas.microsoft.com/office/drawing/2014/main" id="{791F4C95-77C0-C841-A7D9-5DECC26127DF}"/>
                </a:ext>
              </a:extLst>
            </p:cNvPr>
            <p:cNvSpPr/>
            <p:nvPr/>
          </p:nvSpPr>
          <p:spPr>
            <a:xfrm>
              <a:off x="4088557" y="3925840"/>
              <a:ext cx="0" cy="38735"/>
            </a:xfrm>
            <a:custGeom>
              <a:avLst/>
              <a:gdLst/>
              <a:ahLst/>
              <a:cxnLst/>
              <a:rect l="l" t="t" r="r" b="b"/>
              <a:pathLst>
                <a:path h="38735">
                  <a:moveTo>
                    <a:pt x="0" y="0"/>
                  </a:moveTo>
                  <a:lnTo>
                    <a:pt x="0" y="38154"/>
                  </a:lnTo>
                </a:path>
              </a:pathLst>
            </a:custGeom>
            <a:ln w="3178">
              <a:solidFill>
                <a:srgbClr val="000000"/>
              </a:solidFill>
            </a:ln>
          </p:spPr>
          <p:txBody>
            <a:bodyPr wrap="square" lIns="0" tIns="0" rIns="0" bIns="0" rtlCol="0"/>
            <a:lstStyle/>
            <a:p>
              <a:endParaRPr/>
            </a:p>
          </p:txBody>
        </p:sp>
        <p:sp>
          <p:nvSpPr>
            <p:cNvPr id="80" name="object 77">
              <a:extLst>
                <a:ext uri="{FF2B5EF4-FFF2-40B4-BE49-F238E27FC236}">
                  <a16:creationId xmlns:a16="http://schemas.microsoft.com/office/drawing/2014/main" id="{84993F0C-34BC-6492-4454-4EBEB29201C8}"/>
                </a:ext>
              </a:extLst>
            </p:cNvPr>
            <p:cNvSpPr/>
            <p:nvPr/>
          </p:nvSpPr>
          <p:spPr>
            <a:xfrm>
              <a:off x="4071976" y="4178030"/>
              <a:ext cx="33655" cy="55244"/>
            </a:xfrm>
            <a:custGeom>
              <a:avLst/>
              <a:gdLst/>
              <a:ahLst/>
              <a:cxnLst/>
              <a:rect l="l" t="t" r="r" b="b"/>
              <a:pathLst>
                <a:path w="33654" h="55245">
                  <a:moveTo>
                    <a:pt x="33163" y="0"/>
                  </a:moveTo>
                  <a:lnTo>
                    <a:pt x="0" y="0"/>
                  </a:lnTo>
                  <a:lnTo>
                    <a:pt x="16581" y="54766"/>
                  </a:lnTo>
                  <a:lnTo>
                    <a:pt x="33163" y="0"/>
                  </a:lnTo>
                  <a:close/>
                </a:path>
              </a:pathLst>
            </a:custGeom>
            <a:solidFill>
              <a:srgbClr val="000000"/>
            </a:solidFill>
          </p:spPr>
          <p:txBody>
            <a:bodyPr wrap="square" lIns="0" tIns="0" rIns="0" bIns="0" rtlCol="0"/>
            <a:lstStyle/>
            <a:p>
              <a:endParaRPr/>
            </a:p>
          </p:txBody>
        </p:sp>
        <p:sp>
          <p:nvSpPr>
            <p:cNvPr id="81" name="object 78">
              <a:extLst>
                <a:ext uri="{FF2B5EF4-FFF2-40B4-BE49-F238E27FC236}">
                  <a16:creationId xmlns:a16="http://schemas.microsoft.com/office/drawing/2014/main" id="{73182381-7732-0E1A-6CAA-BC1CA7FC1753}"/>
                </a:ext>
              </a:extLst>
            </p:cNvPr>
            <p:cNvSpPr/>
            <p:nvPr/>
          </p:nvSpPr>
          <p:spPr>
            <a:xfrm>
              <a:off x="4071976" y="4178030"/>
              <a:ext cx="33655" cy="55244"/>
            </a:xfrm>
            <a:custGeom>
              <a:avLst/>
              <a:gdLst/>
              <a:ahLst/>
              <a:cxnLst/>
              <a:rect l="l" t="t" r="r" b="b"/>
              <a:pathLst>
                <a:path w="33654" h="55245">
                  <a:moveTo>
                    <a:pt x="0" y="0"/>
                  </a:moveTo>
                  <a:lnTo>
                    <a:pt x="16581" y="54766"/>
                  </a:lnTo>
                  <a:lnTo>
                    <a:pt x="33163" y="0"/>
                  </a:lnTo>
                  <a:lnTo>
                    <a:pt x="0" y="0"/>
                  </a:lnTo>
                  <a:close/>
                </a:path>
              </a:pathLst>
            </a:custGeom>
            <a:ln w="3178">
              <a:solidFill>
                <a:srgbClr val="000000"/>
              </a:solidFill>
            </a:ln>
          </p:spPr>
          <p:txBody>
            <a:bodyPr wrap="square" lIns="0" tIns="0" rIns="0" bIns="0" rtlCol="0"/>
            <a:lstStyle/>
            <a:p>
              <a:endParaRPr/>
            </a:p>
          </p:txBody>
        </p:sp>
        <p:sp>
          <p:nvSpPr>
            <p:cNvPr id="82" name="object 79">
              <a:extLst>
                <a:ext uri="{FF2B5EF4-FFF2-40B4-BE49-F238E27FC236}">
                  <a16:creationId xmlns:a16="http://schemas.microsoft.com/office/drawing/2014/main" id="{6AAA4D12-7D6E-F1BA-FD22-E897D130069B}"/>
                </a:ext>
              </a:extLst>
            </p:cNvPr>
            <p:cNvSpPr/>
            <p:nvPr/>
          </p:nvSpPr>
          <p:spPr>
            <a:xfrm>
              <a:off x="3888140" y="3963995"/>
              <a:ext cx="401320" cy="231140"/>
            </a:xfrm>
            <a:custGeom>
              <a:avLst/>
              <a:gdLst/>
              <a:ahLst/>
              <a:cxnLst/>
              <a:rect l="l" t="t" r="r" b="b"/>
              <a:pathLst>
                <a:path w="401320" h="231139">
                  <a:moveTo>
                    <a:pt x="400834" y="0"/>
                  </a:moveTo>
                  <a:lnTo>
                    <a:pt x="0" y="0"/>
                  </a:lnTo>
                  <a:lnTo>
                    <a:pt x="0" y="230647"/>
                  </a:lnTo>
                  <a:lnTo>
                    <a:pt x="400834" y="230647"/>
                  </a:lnTo>
                  <a:lnTo>
                    <a:pt x="400834" y="0"/>
                  </a:lnTo>
                  <a:close/>
                </a:path>
              </a:pathLst>
            </a:custGeom>
            <a:solidFill>
              <a:srgbClr val="FFFFFF"/>
            </a:solidFill>
          </p:spPr>
          <p:txBody>
            <a:bodyPr wrap="square" lIns="0" tIns="0" rIns="0" bIns="0" rtlCol="0"/>
            <a:lstStyle/>
            <a:p>
              <a:endParaRPr/>
            </a:p>
          </p:txBody>
        </p:sp>
      </p:grpSp>
      <p:sp>
        <p:nvSpPr>
          <p:cNvPr id="83" name="object 80">
            <a:extLst>
              <a:ext uri="{FF2B5EF4-FFF2-40B4-BE49-F238E27FC236}">
                <a16:creationId xmlns:a16="http://schemas.microsoft.com/office/drawing/2014/main" id="{F8A3A8F5-81A8-7BCA-EED2-5E5A322B570D}"/>
              </a:ext>
            </a:extLst>
          </p:cNvPr>
          <p:cNvSpPr txBox="1"/>
          <p:nvPr/>
        </p:nvSpPr>
        <p:spPr>
          <a:xfrm>
            <a:off x="7413177" y="2878904"/>
            <a:ext cx="426720" cy="219075"/>
          </a:xfrm>
          <a:prstGeom prst="rect">
            <a:avLst/>
          </a:prstGeom>
        </p:spPr>
        <p:txBody>
          <a:bodyPr vert="horz" wrap="square" lIns="0" tIns="15240" rIns="0" bIns="0" rtlCol="0">
            <a:spAutoFit/>
          </a:bodyPr>
          <a:lstStyle/>
          <a:p>
            <a:pPr marL="12700">
              <a:lnSpc>
                <a:spcPct val="100000"/>
              </a:lnSpc>
              <a:spcBef>
                <a:spcPts val="120"/>
              </a:spcBef>
            </a:pPr>
            <a:r>
              <a:rPr sz="1250" spc="65" dirty="0">
                <a:solidFill>
                  <a:srgbClr val="FF0000"/>
                </a:solidFill>
                <a:latin typeface="Trebuchet MS"/>
                <a:cs typeface="Trebuchet MS"/>
              </a:rPr>
              <a:t>F</a:t>
            </a:r>
            <a:r>
              <a:rPr sz="1250" spc="55" dirty="0">
                <a:solidFill>
                  <a:srgbClr val="008000"/>
                </a:solidFill>
                <a:latin typeface="Trebuchet MS"/>
                <a:cs typeface="Trebuchet MS"/>
              </a:rPr>
              <a:t>C</a:t>
            </a:r>
            <a:r>
              <a:rPr sz="1250" i="1" spc="-65" dirty="0">
                <a:latin typeface="Trebuchet MS"/>
                <a:cs typeface="Trebuchet MS"/>
              </a:rPr>
              <a:t>d</a:t>
            </a:r>
            <a:r>
              <a:rPr sz="1250" spc="-65" dirty="0">
                <a:latin typeface="Trebuchet MS"/>
                <a:cs typeface="Trebuchet MS"/>
              </a:rPr>
              <a:t>:1</a:t>
            </a:r>
            <a:endParaRPr sz="1250">
              <a:latin typeface="Trebuchet MS"/>
              <a:cs typeface="Trebuchet MS"/>
            </a:endParaRPr>
          </a:p>
        </p:txBody>
      </p:sp>
      <p:grpSp>
        <p:nvGrpSpPr>
          <p:cNvPr id="84" name="object 81">
            <a:extLst>
              <a:ext uri="{FF2B5EF4-FFF2-40B4-BE49-F238E27FC236}">
                <a16:creationId xmlns:a16="http://schemas.microsoft.com/office/drawing/2014/main" id="{A2369CC5-EB6F-4FF7-8F1C-300B8E9EECAF}"/>
              </a:ext>
            </a:extLst>
          </p:cNvPr>
          <p:cNvGrpSpPr/>
          <p:nvPr/>
        </p:nvGrpSpPr>
        <p:grpSpPr>
          <a:xfrm>
            <a:off x="6814656" y="2261642"/>
            <a:ext cx="789305" cy="312420"/>
            <a:chOff x="3276919" y="3340750"/>
            <a:chExt cx="789305" cy="312420"/>
          </a:xfrm>
        </p:grpSpPr>
        <p:sp>
          <p:nvSpPr>
            <p:cNvPr id="85" name="object 82">
              <a:extLst>
                <a:ext uri="{FF2B5EF4-FFF2-40B4-BE49-F238E27FC236}">
                  <a16:creationId xmlns:a16="http://schemas.microsoft.com/office/drawing/2014/main" id="{F83A60AA-93AF-885F-2BD9-0B8312D4BF9B}"/>
                </a:ext>
              </a:extLst>
            </p:cNvPr>
            <p:cNvSpPr/>
            <p:nvPr/>
          </p:nvSpPr>
          <p:spPr>
            <a:xfrm>
              <a:off x="3341357" y="3342337"/>
              <a:ext cx="202565" cy="266065"/>
            </a:xfrm>
            <a:custGeom>
              <a:avLst/>
              <a:gdLst/>
              <a:ahLst/>
              <a:cxnLst/>
              <a:rect l="l" t="t" r="r" b="b"/>
              <a:pathLst>
                <a:path w="202564" h="266064">
                  <a:moveTo>
                    <a:pt x="202117" y="0"/>
                  </a:moveTo>
                  <a:lnTo>
                    <a:pt x="0" y="265604"/>
                  </a:lnTo>
                </a:path>
              </a:pathLst>
            </a:custGeom>
            <a:ln w="3178">
              <a:solidFill>
                <a:srgbClr val="000000"/>
              </a:solidFill>
            </a:ln>
          </p:spPr>
          <p:txBody>
            <a:bodyPr wrap="square" lIns="0" tIns="0" rIns="0" bIns="0" rtlCol="0"/>
            <a:lstStyle/>
            <a:p>
              <a:endParaRPr/>
            </a:p>
          </p:txBody>
        </p:sp>
        <p:sp>
          <p:nvSpPr>
            <p:cNvPr id="86" name="object 83">
              <a:extLst>
                <a:ext uri="{FF2B5EF4-FFF2-40B4-BE49-F238E27FC236}">
                  <a16:creationId xmlns:a16="http://schemas.microsoft.com/office/drawing/2014/main" id="{8CE07B44-D11F-336B-1EF8-4EAD5108DA6E}"/>
                </a:ext>
              </a:extLst>
            </p:cNvPr>
            <p:cNvSpPr/>
            <p:nvPr/>
          </p:nvSpPr>
          <p:spPr>
            <a:xfrm>
              <a:off x="3308191" y="3597901"/>
              <a:ext cx="46355" cy="53975"/>
            </a:xfrm>
            <a:custGeom>
              <a:avLst/>
              <a:gdLst/>
              <a:ahLst/>
              <a:cxnLst/>
              <a:rect l="l" t="t" r="r" b="b"/>
              <a:pathLst>
                <a:path w="46354" h="53975">
                  <a:moveTo>
                    <a:pt x="19969" y="0"/>
                  </a:moveTo>
                  <a:lnTo>
                    <a:pt x="0" y="53623"/>
                  </a:lnTo>
                  <a:lnTo>
                    <a:pt x="46360" y="20082"/>
                  </a:lnTo>
                  <a:lnTo>
                    <a:pt x="19969" y="0"/>
                  </a:lnTo>
                  <a:close/>
                </a:path>
              </a:pathLst>
            </a:custGeom>
            <a:solidFill>
              <a:srgbClr val="000000"/>
            </a:solidFill>
          </p:spPr>
          <p:txBody>
            <a:bodyPr wrap="square" lIns="0" tIns="0" rIns="0" bIns="0" rtlCol="0"/>
            <a:lstStyle/>
            <a:p>
              <a:endParaRPr/>
            </a:p>
          </p:txBody>
        </p:sp>
        <p:sp>
          <p:nvSpPr>
            <p:cNvPr id="87" name="object 84">
              <a:extLst>
                <a:ext uri="{FF2B5EF4-FFF2-40B4-BE49-F238E27FC236}">
                  <a16:creationId xmlns:a16="http://schemas.microsoft.com/office/drawing/2014/main" id="{7CE93222-595C-3362-7F6C-1666A2220D4C}"/>
                </a:ext>
              </a:extLst>
            </p:cNvPr>
            <p:cNvSpPr/>
            <p:nvPr/>
          </p:nvSpPr>
          <p:spPr>
            <a:xfrm>
              <a:off x="3308191" y="3597901"/>
              <a:ext cx="46355" cy="53975"/>
            </a:xfrm>
            <a:custGeom>
              <a:avLst/>
              <a:gdLst/>
              <a:ahLst/>
              <a:cxnLst/>
              <a:rect l="l" t="t" r="r" b="b"/>
              <a:pathLst>
                <a:path w="46354" h="53975">
                  <a:moveTo>
                    <a:pt x="19969" y="0"/>
                  </a:moveTo>
                  <a:lnTo>
                    <a:pt x="0" y="53623"/>
                  </a:lnTo>
                  <a:lnTo>
                    <a:pt x="46360" y="20082"/>
                  </a:lnTo>
                  <a:lnTo>
                    <a:pt x="19969" y="0"/>
                  </a:lnTo>
                  <a:close/>
                </a:path>
              </a:pathLst>
            </a:custGeom>
            <a:ln w="3178">
              <a:solidFill>
                <a:srgbClr val="000000"/>
              </a:solidFill>
            </a:ln>
          </p:spPr>
          <p:txBody>
            <a:bodyPr wrap="square" lIns="0" tIns="0" rIns="0" bIns="0" rtlCol="0"/>
            <a:lstStyle/>
            <a:p>
              <a:endParaRPr/>
            </a:p>
          </p:txBody>
        </p:sp>
        <p:sp>
          <p:nvSpPr>
            <p:cNvPr id="88" name="object 85">
              <a:extLst>
                <a:ext uri="{FF2B5EF4-FFF2-40B4-BE49-F238E27FC236}">
                  <a16:creationId xmlns:a16="http://schemas.microsoft.com/office/drawing/2014/main" id="{8D3A906B-EED3-9CFB-2D2E-9E6A27D15019}"/>
                </a:ext>
              </a:extLst>
            </p:cNvPr>
            <p:cNvSpPr/>
            <p:nvPr/>
          </p:nvSpPr>
          <p:spPr>
            <a:xfrm>
              <a:off x="3276919" y="3381607"/>
              <a:ext cx="298450" cy="231140"/>
            </a:xfrm>
            <a:custGeom>
              <a:avLst/>
              <a:gdLst/>
              <a:ahLst/>
              <a:cxnLst/>
              <a:rect l="l" t="t" r="r" b="b"/>
              <a:pathLst>
                <a:path w="298450" h="231139">
                  <a:moveTo>
                    <a:pt x="297827" y="0"/>
                  </a:moveTo>
                  <a:lnTo>
                    <a:pt x="0" y="0"/>
                  </a:lnTo>
                  <a:lnTo>
                    <a:pt x="0" y="230647"/>
                  </a:lnTo>
                  <a:lnTo>
                    <a:pt x="297827" y="230647"/>
                  </a:lnTo>
                  <a:lnTo>
                    <a:pt x="297827" y="0"/>
                  </a:lnTo>
                  <a:close/>
                </a:path>
              </a:pathLst>
            </a:custGeom>
            <a:solidFill>
              <a:srgbClr val="FFFFFF"/>
            </a:solidFill>
          </p:spPr>
          <p:txBody>
            <a:bodyPr wrap="square" lIns="0" tIns="0" rIns="0" bIns="0" rtlCol="0"/>
            <a:lstStyle/>
            <a:p>
              <a:endParaRPr/>
            </a:p>
          </p:txBody>
        </p:sp>
        <p:sp>
          <p:nvSpPr>
            <p:cNvPr id="89" name="object 86">
              <a:extLst>
                <a:ext uri="{FF2B5EF4-FFF2-40B4-BE49-F238E27FC236}">
                  <a16:creationId xmlns:a16="http://schemas.microsoft.com/office/drawing/2014/main" id="{E786DED2-6447-99FF-A9E3-4FEC550314CF}"/>
                </a:ext>
              </a:extLst>
            </p:cNvPr>
            <p:cNvSpPr/>
            <p:nvPr/>
          </p:nvSpPr>
          <p:spPr>
            <a:xfrm>
              <a:off x="3745597" y="3342337"/>
              <a:ext cx="202565" cy="266065"/>
            </a:xfrm>
            <a:custGeom>
              <a:avLst/>
              <a:gdLst/>
              <a:ahLst/>
              <a:cxnLst/>
              <a:rect l="l" t="t" r="r" b="b"/>
              <a:pathLst>
                <a:path w="202564" h="266064">
                  <a:moveTo>
                    <a:pt x="0" y="0"/>
                  </a:moveTo>
                  <a:lnTo>
                    <a:pt x="202110" y="265604"/>
                  </a:lnTo>
                </a:path>
              </a:pathLst>
            </a:custGeom>
            <a:ln w="3178">
              <a:solidFill>
                <a:srgbClr val="000000"/>
              </a:solidFill>
            </a:ln>
          </p:spPr>
          <p:txBody>
            <a:bodyPr wrap="square" lIns="0" tIns="0" rIns="0" bIns="0" rtlCol="0"/>
            <a:lstStyle/>
            <a:p>
              <a:endParaRPr/>
            </a:p>
          </p:txBody>
        </p:sp>
        <p:sp>
          <p:nvSpPr>
            <p:cNvPr id="90" name="object 87">
              <a:extLst>
                <a:ext uri="{FF2B5EF4-FFF2-40B4-BE49-F238E27FC236}">
                  <a16:creationId xmlns:a16="http://schemas.microsoft.com/office/drawing/2014/main" id="{9B24C508-F026-583C-2FC3-0F7BC692AE62}"/>
                </a:ext>
              </a:extLst>
            </p:cNvPr>
            <p:cNvSpPr/>
            <p:nvPr/>
          </p:nvSpPr>
          <p:spPr>
            <a:xfrm>
              <a:off x="3934512" y="3597902"/>
              <a:ext cx="46355" cy="53975"/>
            </a:xfrm>
            <a:custGeom>
              <a:avLst/>
              <a:gdLst/>
              <a:ahLst/>
              <a:cxnLst/>
              <a:rect l="l" t="t" r="r" b="b"/>
              <a:pathLst>
                <a:path w="46354" h="53975">
                  <a:moveTo>
                    <a:pt x="26391" y="0"/>
                  </a:moveTo>
                  <a:lnTo>
                    <a:pt x="0" y="20082"/>
                  </a:lnTo>
                  <a:lnTo>
                    <a:pt x="46359" y="53623"/>
                  </a:lnTo>
                  <a:lnTo>
                    <a:pt x="26391" y="0"/>
                  </a:lnTo>
                  <a:close/>
                </a:path>
              </a:pathLst>
            </a:custGeom>
            <a:solidFill>
              <a:srgbClr val="000000"/>
            </a:solidFill>
          </p:spPr>
          <p:txBody>
            <a:bodyPr wrap="square" lIns="0" tIns="0" rIns="0" bIns="0" rtlCol="0"/>
            <a:lstStyle/>
            <a:p>
              <a:endParaRPr/>
            </a:p>
          </p:txBody>
        </p:sp>
        <p:sp>
          <p:nvSpPr>
            <p:cNvPr id="91" name="object 88">
              <a:extLst>
                <a:ext uri="{FF2B5EF4-FFF2-40B4-BE49-F238E27FC236}">
                  <a16:creationId xmlns:a16="http://schemas.microsoft.com/office/drawing/2014/main" id="{DCCA2BDB-3234-27A0-70D4-49C8A8DA9722}"/>
                </a:ext>
              </a:extLst>
            </p:cNvPr>
            <p:cNvSpPr/>
            <p:nvPr/>
          </p:nvSpPr>
          <p:spPr>
            <a:xfrm>
              <a:off x="3934512" y="3597902"/>
              <a:ext cx="46355" cy="53975"/>
            </a:xfrm>
            <a:custGeom>
              <a:avLst/>
              <a:gdLst/>
              <a:ahLst/>
              <a:cxnLst/>
              <a:rect l="l" t="t" r="r" b="b"/>
              <a:pathLst>
                <a:path w="46354" h="53975">
                  <a:moveTo>
                    <a:pt x="0" y="20082"/>
                  </a:moveTo>
                  <a:lnTo>
                    <a:pt x="46359" y="53623"/>
                  </a:lnTo>
                  <a:lnTo>
                    <a:pt x="26391" y="0"/>
                  </a:lnTo>
                  <a:lnTo>
                    <a:pt x="0" y="20082"/>
                  </a:lnTo>
                  <a:close/>
                </a:path>
              </a:pathLst>
            </a:custGeom>
            <a:ln w="3178">
              <a:solidFill>
                <a:srgbClr val="000000"/>
              </a:solidFill>
            </a:ln>
          </p:spPr>
          <p:txBody>
            <a:bodyPr wrap="square" lIns="0" tIns="0" rIns="0" bIns="0" rtlCol="0"/>
            <a:lstStyle/>
            <a:p>
              <a:endParaRPr/>
            </a:p>
          </p:txBody>
        </p:sp>
        <p:sp>
          <p:nvSpPr>
            <p:cNvPr id="92" name="object 89">
              <a:extLst>
                <a:ext uri="{FF2B5EF4-FFF2-40B4-BE49-F238E27FC236}">
                  <a16:creationId xmlns:a16="http://schemas.microsoft.com/office/drawing/2014/main" id="{6D34FFCC-2103-87E2-7814-1847C7C8DA33}"/>
                </a:ext>
              </a:extLst>
            </p:cNvPr>
            <p:cNvSpPr/>
            <p:nvPr/>
          </p:nvSpPr>
          <p:spPr>
            <a:xfrm>
              <a:off x="3660578" y="3381607"/>
              <a:ext cx="405765" cy="231140"/>
            </a:xfrm>
            <a:custGeom>
              <a:avLst/>
              <a:gdLst/>
              <a:ahLst/>
              <a:cxnLst/>
              <a:rect l="l" t="t" r="r" b="b"/>
              <a:pathLst>
                <a:path w="405764" h="231139">
                  <a:moveTo>
                    <a:pt x="405314" y="0"/>
                  </a:moveTo>
                  <a:lnTo>
                    <a:pt x="0" y="0"/>
                  </a:lnTo>
                  <a:lnTo>
                    <a:pt x="0" y="230647"/>
                  </a:lnTo>
                  <a:lnTo>
                    <a:pt x="405314" y="230647"/>
                  </a:lnTo>
                  <a:lnTo>
                    <a:pt x="405314" y="0"/>
                  </a:lnTo>
                  <a:close/>
                </a:path>
              </a:pathLst>
            </a:custGeom>
            <a:solidFill>
              <a:srgbClr val="FFFFFF"/>
            </a:solidFill>
          </p:spPr>
          <p:txBody>
            <a:bodyPr wrap="square" lIns="0" tIns="0" rIns="0" bIns="0" rtlCol="0"/>
            <a:lstStyle/>
            <a:p>
              <a:endParaRPr/>
            </a:p>
          </p:txBody>
        </p:sp>
      </p:grpSp>
      <p:sp>
        <p:nvSpPr>
          <p:cNvPr id="93" name="object 90">
            <a:extLst>
              <a:ext uri="{FF2B5EF4-FFF2-40B4-BE49-F238E27FC236}">
                <a16:creationId xmlns:a16="http://schemas.microsoft.com/office/drawing/2014/main" id="{657401CA-FDB8-0A9C-2BBE-7CA6B0E15166}"/>
              </a:ext>
            </a:extLst>
          </p:cNvPr>
          <p:cNvSpPr txBox="1"/>
          <p:nvPr/>
        </p:nvSpPr>
        <p:spPr>
          <a:xfrm>
            <a:off x="6457951" y="2193889"/>
            <a:ext cx="1449070" cy="617855"/>
          </a:xfrm>
          <a:prstGeom prst="rect">
            <a:avLst/>
          </a:prstGeom>
        </p:spPr>
        <p:txBody>
          <a:bodyPr vert="horz" wrap="square" lIns="0" tIns="12065" rIns="0" bIns="0" rtlCol="0">
            <a:spAutoFit/>
          </a:bodyPr>
          <a:lstStyle/>
          <a:p>
            <a:pPr marL="12700" marR="5080" indent="343535">
              <a:lnSpc>
                <a:spcPct val="155400"/>
              </a:lnSpc>
              <a:spcBef>
                <a:spcPts val="95"/>
              </a:spcBef>
              <a:tabLst>
                <a:tab pos="900430" algn="l"/>
              </a:tabLst>
            </a:pPr>
            <a:r>
              <a:rPr sz="1250" spc="-25" dirty="0">
                <a:solidFill>
                  <a:srgbClr val="FF0000"/>
                </a:solidFill>
                <a:latin typeface="Trebuchet MS"/>
                <a:cs typeface="Trebuchet MS"/>
              </a:rPr>
              <a:t>F</a:t>
            </a:r>
            <a:r>
              <a:rPr sz="1250" i="1" spc="-25" dirty="0">
                <a:latin typeface="Trebuchet MS"/>
                <a:cs typeface="Trebuchet MS"/>
              </a:rPr>
              <a:t>a</a:t>
            </a:r>
            <a:r>
              <a:rPr sz="1250" spc="-25" dirty="0">
                <a:latin typeface="Trebuchet MS"/>
                <a:cs typeface="Trebuchet MS"/>
              </a:rPr>
              <a:t>:1</a:t>
            </a:r>
            <a:r>
              <a:rPr sz="1250" spc="-20" dirty="0">
                <a:latin typeface="Trebuchet MS"/>
                <a:cs typeface="Trebuchet MS"/>
              </a:rPr>
              <a:t> </a:t>
            </a:r>
            <a:r>
              <a:rPr sz="1250" spc="-20" dirty="0">
                <a:solidFill>
                  <a:srgbClr val="FF0000"/>
                </a:solidFill>
                <a:latin typeface="Trebuchet MS"/>
                <a:cs typeface="Trebuchet MS"/>
              </a:rPr>
              <a:t>F</a:t>
            </a:r>
            <a:r>
              <a:rPr sz="1250" spc="-20" dirty="0">
                <a:solidFill>
                  <a:srgbClr val="FFA500"/>
                </a:solidFill>
                <a:latin typeface="Trebuchet MS"/>
                <a:cs typeface="Trebuchet MS"/>
              </a:rPr>
              <a:t>G</a:t>
            </a:r>
            <a:r>
              <a:rPr sz="1250" i="1" spc="-20" dirty="0">
                <a:latin typeface="Trebuchet MS"/>
                <a:cs typeface="Trebuchet MS"/>
              </a:rPr>
              <a:t>a</a:t>
            </a:r>
            <a:r>
              <a:rPr sz="1250" spc="-20" dirty="0">
                <a:latin typeface="Trebuchet MS"/>
                <a:cs typeface="Trebuchet MS"/>
              </a:rPr>
              <a:t>:1 </a:t>
            </a:r>
            <a:r>
              <a:rPr sz="1250" spc="-15" dirty="0">
                <a:latin typeface="Trebuchet MS"/>
                <a:cs typeface="Trebuchet MS"/>
              </a:rPr>
              <a:t> </a:t>
            </a:r>
            <a:r>
              <a:rPr sz="1250" spc="65" dirty="0">
                <a:solidFill>
                  <a:srgbClr val="FF0000"/>
                </a:solidFill>
                <a:latin typeface="Trebuchet MS"/>
                <a:cs typeface="Trebuchet MS"/>
              </a:rPr>
              <a:t>F</a:t>
            </a:r>
            <a:r>
              <a:rPr sz="1250" spc="55" dirty="0">
                <a:solidFill>
                  <a:srgbClr val="008000"/>
                </a:solidFill>
                <a:latin typeface="Trebuchet MS"/>
                <a:cs typeface="Trebuchet MS"/>
              </a:rPr>
              <a:t>C</a:t>
            </a:r>
            <a:r>
              <a:rPr sz="1250" spc="-620" dirty="0">
                <a:solidFill>
                  <a:srgbClr val="0000FF"/>
                </a:solidFill>
                <a:latin typeface="SimSun-ExtB"/>
                <a:cs typeface="SimSun-ExtB"/>
              </a:rPr>
              <a:t>ǁ</a:t>
            </a:r>
            <a:r>
              <a:rPr sz="1250" spc="-5" dirty="0">
                <a:solidFill>
                  <a:srgbClr val="FFA500"/>
                </a:solidFill>
                <a:latin typeface="Trebuchet MS"/>
                <a:cs typeface="Trebuchet MS"/>
              </a:rPr>
              <a:t>G</a:t>
            </a:r>
            <a:r>
              <a:rPr sz="1250" spc="130" dirty="0">
                <a:latin typeface="Trebuchet MS"/>
                <a:cs typeface="Trebuchet MS"/>
              </a:rPr>
              <a:t>W</a:t>
            </a:r>
            <a:r>
              <a:rPr sz="1250" dirty="0">
                <a:latin typeface="Trebuchet MS"/>
                <a:cs typeface="Trebuchet MS"/>
              </a:rPr>
              <a:t>	</a:t>
            </a:r>
            <a:r>
              <a:rPr sz="1250" spc="65" dirty="0">
                <a:solidFill>
                  <a:srgbClr val="FF0000"/>
                </a:solidFill>
                <a:latin typeface="Trebuchet MS"/>
                <a:cs typeface="Trebuchet MS"/>
              </a:rPr>
              <a:t>F</a:t>
            </a:r>
            <a:r>
              <a:rPr sz="1250" spc="55" dirty="0">
                <a:solidFill>
                  <a:srgbClr val="008000"/>
                </a:solidFill>
                <a:latin typeface="Trebuchet MS"/>
                <a:cs typeface="Trebuchet MS"/>
              </a:rPr>
              <a:t>C</a:t>
            </a:r>
            <a:r>
              <a:rPr sz="1250" spc="-5" dirty="0">
                <a:solidFill>
                  <a:srgbClr val="FFA500"/>
                </a:solidFill>
                <a:latin typeface="Trebuchet MS"/>
                <a:cs typeface="Trebuchet MS"/>
              </a:rPr>
              <a:t>G</a:t>
            </a:r>
            <a:r>
              <a:rPr sz="1250" spc="-620" dirty="0">
                <a:solidFill>
                  <a:srgbClr val="0000FF"/>
                </a:solidFill>
                <a:latin typeface="SimSun-ExtB"/>
                <a:cs typeface="SimSun-ExtB"/>
              </a:rPr>
              <a:t>ǁ</a:t>
            </a:r>
            <a:r>
              <a:rPr sz="1250" spc="130" dirty="0">
                <a:latin typeface="Trebuchet MS"/>
                <a:cs typeface="Trebuchet MS"/>
              </a:rPr>
              <a:t>W</a:t>
            </a:r>
            <a:endParaRPr sz="1250">
              <a:latin typeface="Trebuchet MS"/>
              <a:cs typeface="Trebuchet MS"/>
            </a:endParaRPr>
          </a:p>
        </p:txBody>
      </p:sp>
      <p:grpSp>
        <p:nvGrpSpPr>
          <p:cNvPr id="94" name="object 91">
            <a:extLst>
              <a:ext uri="{FF2B5EF4-FFF2-40B4-BE49-F238E27FC236}">
                <a16:creationId xmlns:a16="http://schemas.microsoft.com/office/drawing/2014/main" id="{8D41FDFE-6564-C7D9-832D-15E7893A4D9C}"/>
              </a:ext>
            </a:extLst>
          </p:cNvPr>
          <p:cNvGrpSpPr/>
          <p:nvPr/>
        </p:nvGrpSpPr>
        <p:grpSpPr>
          <a:xfrm>
            <a:off x="5615847" y="1678139"/>
            <a:ext cx="478155" cy="315595"/>
            <a:chOff x="2078110" y="2757247"/>
            <a:chExt cx="478155" cy="315595"/>
          </a:xfrm>
        </p:grpSpPr>
        <p:sp>
          <p:nvSpPr>
            <p:cNvPr id="95" name="object 92">
              <a:extLst>
                <a:ext uri="{FF2B5EF4-FFF2-40B4-BE49-F238E27FC236}">
                  <a16:creationId xmlns:a16="http://schemas.microsoft.com/office/drawing/2014/main" id="{A0EE9D64-61F0-796B-C42C-E4E8F0D82011}"/>
                </a:ext>
              </a:extLst>
            </p:cNvPr>
            <p:cNvSpPr/>
            <p:nvPr/>
          </p:nvSpPr>
          <p:spPr>
            <a:xfrm>
              <a:off x="2125465" y="2758834"/>
              <a:ext cx="429259" cy="281940"/>
            </a:xfrm>
            <a:custGeom>
              <a:avLst/>
              <a:gdLst/>
              <a:ahLst/>
              <a:cxnLst/>
              <a:rect l="l" t="t" r="r" b="b"/>
              <a:pathLst>
                <a:path w="429260" h="281939">
                  <a:moveTo>
                    <a:pt x="428903" y="0"/>
                  </a:moveTo>
                  <a:lnTo>
                    <a:pt x="0" y="281812"/>
                  </a:lnTo>
                </a:path>
              </a:pathLst>
            </a:custGeom>
            <a:ln w="3178">
              <a:solidFill>
                <a:srgbClr val="000000"/>
              </a:solidFill>
            </a:ln>
          </p:spPr>
          <p:txBody>
            <a:bodyPr wrap="square" lIns="0" tIns="0" rIns="0" bIns="0" rtlCol="0"/>
            <a:lstStyle/>
            <a:p>
              <a:endParaRPr/>
            </a:p>
          </p:txBody>
        </p:sp>
        <p:sp>
          <p:nvSpPr>
            <p:cNvPr id="96" name="object 93">
              <a:extLst>
                <a:ext uri="{FF2B5EF4-FFF2-40B4-BE49-F238E27FC236}">
                  <a16:creationId xmlns:a16="http://schemas.microsoft.com/office/drawing/2014/main" id="{8450722C-B854-ED4D-3965-5CFEDBC0397F}"/>
                </a:ext>
              </a:extLst>
            </p:cNvPr>
            <p:cNvSpPr/>
            <p:nvPr/>
          </p:nvSpPr>
          <p:spPr>
            <a:xfrm>
              <a:off x="2079697" y="3026792"/>
              <a:ext cx="55244" cy="44450"/>
            </a:xfrm>
            <a:custGeom>
              <a:avLst/>
              <a:gdLst/>
              <a:ahLst/>
              <a:cxnLst/>
              <a:rect l="l" t="t" r="r" b="b"/>
              <a:pathLst>
                <a:path w="55244" h="44450">
                  <a:moveTo>
                    <a:pt x="36661" y="0"/>
                  </a:moveTo>
                  <a:lnTo>
                    <a:pt x="0" y="43927"/>
                  </a:lnTo>
                  <a:lnTo>
                    <a:pt x="54870" y="27713"/>
                  </a:lnTo>
                  <a:lnTo>
                    <a:pt x="36661" y="0"/>
                  </a:lnTo>
                  <a:close/>
                </a:path>
              </a:pathLst>
            </a:custGeom>
            <a:solidFill>
              <a:srgbClr val="000000"/>
            </a:solidFill>
          </p:spPr>
          <p:txBody>
            <a:bodyPr wrap="square" lIns="0" tIns="0" rIns="0" bIns="0" rtlCol="0"/>
            <a:lstStyle/>
            <a:p>
              <a:endParaRPr/>
            </a:p>
          </p:txBody>
        </p:sp>
        <p:sp>
          <p:nvSpPr>
            <p:cNvPr id="97" name="object 94">
              <a:extLst>
                <a:ext uri="{FF2B5EF4-FFF2-40B4-BE49-F238E27FC236}">
                  <a16:creationId xmlns:a16="http://schemas.microsoft.com/office/drawing/2014/main" id="{2A137F03-C6CF-5C65-B638-2F4EB1C415F7}"/>
                </a:ext>
              </a:extLst>
            </p:cNvPr>
            <p:cNvSpPr/>
            <p:nvPr/>
          </p:nvSpPr>
          <p:spPr>
            <a:xfrm>
              <a:off x="2079697" y="3026792"/>
              <a:ext cx="55244" cy="44450"/>
            </a:xfrm>
            <a:custGeom>
              <a:avLst/>
              <a:gdLst/>
              <a:ahLst/>
              <a:cxnLst/>
              <a:rect l="l" t="t" r="r" b="b"/>
              <a:pathLst>
                <a:path w="55244" h="44450">
                  <a:moveTo>
                    <a:pt x="36661" y="0"/>
                  </a:moveTo>
                  <a:lnTo>
                    <a:pt x="0" y="43927"/>
                  </a:lnTo>
                  <a:lnTo>
                    <a:pt x="54870" y="27713"/>
                  </a:lnTo>
                  <a:lnTo>
                    <a:pt x="36661" y="0"/>
                  </a:lnTo>
                  <a:close/>
                </a:path>
              </a:pathLst>
            </a:custGeom>
            <a:ln w="3178">
              <a:solidFill>
                <a:srgbClr val="000000"/>
              </a:solidFill>
            </a:ln>
          </p:spPr>
          <p:txBody>
            <a:bodyPr wrap="square" lIns="0" tIns="0" rIns="0" bIns="0" rtlCol="0"/>
            <a:lstStyle/>
            <a:p>
              <a:endParaRPr/>
            </a:p>
          </p:txBody>
        </p:sp>
        <p:sp>
          <p:nvSpPr>
            <p:cNvPr id="98" name="object 95">
              <a:extLst>
                <a:ext uri="{FF2B5EF4-FFF2-40B4-BE49-F238E27FC236}">
                  <a16:creationId xmlns:a16="http://schemas.microsoft.com/office/drawing/2014/main" id="{EB571BD1-2B16-7A37-2A40-B4F66D9FE5C3}"/>
                </a:ext>
              </a:extLst>
            </p:cNvPr>
            <p:cNvSpPr/>
            <p:nvPr/>
          </p:nvSpPr>
          <p:spPr>
            <a:xfrm>
              <a:off x="2116616" y="2799453"/>
              <a:ext cx="401320" cy="231140"/>
            </a:xfrm>
            <a:custGeom>
              <a:avLst/>
              <a:gdLst/>
              <a:ahLst/>
              <a:cxnLst/>
              <a:rect l="l" t="t" r="r" b="b"/>
              <a:pathLst>
                <a:path w="401319" h="231139">
                  <a:moveTo>
                    <a:pt x="400834" y="0"/>
                  </a:moveTo>
                  <a:lnTo>
                    <a:pt x="0" y="0"/>
                  </a:lnTo>
                  <a:lnTo>
                    <a:pt x="0" y="230647"/>
                  </a:lnTo>
                  <a:lnTo>
                    <a:pt x="400834" y="230647"/>
                  </a:lnTo>
                  <a:lnTo>
                    <a:pt x="400834" y="0"/>
                  </a:lnTo>
                  <a:close/>
                </a:path>
              </a:pathLst>
            </a:custGeom>
            <a:solidFill>
              <a:srgbClr val="FFFFFF"/>
            </a:solidFill>
          </p:spPr>
          <p:txBody>
            <a:bodyPr wrap="square" lIns="0" tIns="0" rIns="0" bIns="0" rtlCol="0"/>
            <a:lstStyle/>
            <a:p>
              <a:endParaRPr/>
            </a:p>
          </p:txBody>
        </p:sp>
      </p:grpSp>
      <p:sp>
        <p:nvSpPr>
          <p:cNvPr id="99" name="object 96">
            <a:extLst>
              <a:ext uri="{FF2B5EF4-FFF2-40B4-BE49-F238E27FC236}">
                <a16:creationId xmlns:a16="http://schemas.microsoft.com/office/drawing/2014/main" id="{A01E701F-4132-F0BC-4E79-57E09D7E0F3F}"/>
              </a:ext>
            </a:extLst>
          </p:cNvPr>
          <p:cNvSpPr txBox="1"/>
          <p:nvPr/>
        </p:nvSpPr>
        <p:spPr>
          <a:xfrm>
            <a:off x="5641653" y="1714363"/>
            <a:ext cx="426720" cy="219075"/>
          </a:xfrm>
          <a:prstGeom prst="rect">
            <a:avLst/>
          </a:prstGeom>
        </p:spPr>
        <p:txBody>
          <a:bodyPr vert="horz" wrap="square" lIns="0" tIns="15240" rIns="0" bIns="0" rtlCol="0">
            <a:spAutoFit/>
          </a:bodyPr>
          <a:lstStyle/>
          <a:p>
            <a:pPr marL="12700">
              <a:lnSpc>
                <a:spcPct val="100000"/>
              </a:lnSpc>
              <a:spcBef>
                <a:spcPts val="120"/>
              </a:spcBef>
            </a:pPr>
            <a:r>
              <a:rPr sz="1250" spc="65" dirty="0">
                <a:solidFill>
                  <a:srgbClr val="FF0000"/>
                </a:solidFill>
                <a:latin typeface="Trebuchet MS"/>
                <a:cs typeface="Trebuchet MS"/>
              </a:rPr>
              <a:t>F</a:t>
            </a:r>
            <a:r>
              <a:rPr sz="1250" spc="55" dirty="0">
                <a:solidFill>
                  <a:srgbClr val="008000"/>
                </a:solidFill>
                <a:latin typeface="Trebuchet MS"/>
                <a:cs typeface="Trebuchet MS"/>
              </a:rPr>
              <a:t>C</a:t>
            </a:r>
            <a:r>
              <a:rPr sz="1250" i="1" spc="-65" dirty="0">
                <a:latin typeface="Trebuchet MS"/>
                <a:cs typeface="Trebuchet MS"/>
              </a:rPr>
              <a:t>d</a:t>
            </a:r>
            <a:r>
              <a:rPr sz="1250" spc="-65" dirty="0">
                <a:latin typeface="Trebuchet MS"/>
                <a:cs typeface="Trebuchet MS"/>
              </a:rPr>
              <a:t>:1</a:t>
            </a:r>
            <a:endParaRPr sz="1250">
              <a:latin typeface="Trebuchet MS"/>
              <a:cs typeface="Trebuchet MS"/>
            </a:endParaRPr>
          </a:p>
        </p:txBody>
      </p:sp>
      <p:grpSp>
        <p:nvGrpSpPr>
          <p:cNvPr id="100" name="object 97">
            <a:extLst>
              <a:ext uri="{FF2B5EF4-FFF2-40B4-BE49-F238E27FC236}">
                <a16:creationId xmlns:a16="http://schemas.microsoft.com/office/drawing/2014/main" id="{90927550-7597-2762-C172-64A4B8751297}"/>
              </a:ext>
            </a:extLst>
          </p:cNvPr>
          <p:cNvGrpSpPr/>
          <p:nvPr/>
        </p:nvGrpSpPr>
        <p:grpSpPr>
          <a:xfrm>
            <a:off x="6494759" y="1678139"/>
            <a:ext cx="478155" cy="315595"/>
            <a:chOff x="2957022" y="2757247"/>
            <a:chExt cx="478155" cy="315595"/>
          </a:xfrm>
        </p:grpSpPr>
        <p:sp>
          <p:nvSpPr>
            <p:cNvPr id="101" name="object 98">
              <a:extLst>
                <a:ext uri="{FF2B5EF4-FFF2-40B4-BE49-F238E27FC236}">
                  <a16:creationId xmlns:a16="http://schemas.microsoft.com/office/drawing/2014/main" id="{4189A739-84CB-F545-9027-E79AE4B37B0C}"/>
                </a:ext>
              </a:extLst>
            </p:cNvPr>
            <p:cNvSpPr/>
            <p:nvPr/>
          </p:nvSpPr>
          <p:spPr>
            <a:xfrm>
              <a:off x="2958609" y="2758834"/>
              <a:ext cx="429259" cy="281940"/>
            </a:xfrm>
            <a:custGeom>
              <a:avLst/>
              <a:gdLst/>
              <a:ahLst/>
              <a:cxnLst/>
              <a:rect l="l" t="t" r="r" b="b"/>
              <a:pathLst>
                <a:path w="429260" h="281939">
                  <a:moveTo>
                    <a:pt x="0" y="0"/>
                  </a:moveTo>
                  <a:lnTo>
                    <a:pt x="428895" y="281812"/>
                  </a:lnTo>
                </a:path>
              </a:pathLst>
            </a:custGeom>
            <a:ln w="3178">
              <a:solidFill>
                <a:srgbClr val="000000"/>
              </a:solidFill>
            </a:ln>
          </p:spPr>
          <p:txBody>
            <a:bodyPr wrap="square" lIns="0" tIns="0" rIns="0" bIns="0" rtlCol="0"/>
            <a:lstStyle/>
            <a:p>
              <a:endParaRPr/>
            </a:p>
          </p:txBody>
        </p:sp>
        <p:sp>
          <p:nvSpPr>
            <p:cNvPr id="102" name="object 99">
              <a:extLst>
                <a:ext uri="{FF2B5EF4-FFF2-40B4-BE49-F238E27FC236}">
                  <a16:creationId xmlns:a16="http://schemas.microsoft.com/office/drawing/2014/main" id="{6F869B7A-ADB6-369D-7C9F-30C4274CE04B}"/>
                </a:ext>
              </a:extLst>
            </p:cNvPr>
            <p:cNvSpPr/>
            <p:nvPr/>
          </p:nvSpPr>
          <p:spPr>
            <a:xfrm>
              <a:off x="3378394" y="3026786"/>
              <a:ext cx="55244" cy="44450"/>
            </a:xfrm>
            <a:custGeom>
              <a:avLst/>
              <a:gdLst/>
              <a:ahLst/>
              <a:cxnLst/>
              <a:rect l="l" t="t" r="r" b="b"/>
              <a:pathLst>
                <a:path w="55245" h="44450">
                  <a:moveTo>
                    <a:pt x="18211" y="0"/>
                  </a:moveTo>
                  <a:lnTo>
                    <a:pt x="0" y="27716"/>
                  </a:lnTo>
                  <a:lnTo>
                    <a:pt x="54877" y="43933"/>
                  </a:lnTo>
                  <a:lnTo>
                    <a:pt x="18211" y="0"/>
                  </a:lnTo>
                  <a:close/>
                </a:path>
              </a:pathLst>
            </a:custGeom>
            <a:solidFill>
              <a:srgbClr val="000000"/>
            </a:solidFill>
          </p:spPr>
          <p:txBody>
            <a:bodyPr wrap="square" lIns="0" tIns="0" rIns="0" bIns="0" rtlCol="0"/>
            <a:lstStyle/>
            <a:p>
              <a:endParaRPr/>
            </a:p>
          </p:txBody>
        </p:sp>
        <p:sp>
          <p:nvSpPr>
            <p:cNvPr id="103" name="object 100">
              <a:extLst>
                <a:ext uri="{FF2B5EF4-FFF2-40B4-BE49-F238E27FC236}">
                  <a16:creationId xmlns:a16="http://schemas.microsoft.com/office/drawing/2014/main" id="{C6A87B2D-2B00-3958-EF01-AA6E01EAE4CD}"/>
                </a:ext>
              </a:extLst>
            </p:cNvPr>
            <p:cNvSpPr/>
            <p:nvPr/>
          </p:nvSpPr>
          <p:spPr>
            <a:xfrm>
              <a:off x="3378394" y="3026786"/>
              <a:ext cx="55244" cy="44450"/>
            </a:xfrm>
            <a:custGeom>
              <a:avLst/>
              <a:gdLst/>
              <a:ahLst/>
              <a:cxnLst/>
              <a:rect l="l" t="t" r="r" b="b"/>
              <a:pathLst>
                <a:path w="55245" h="44450">
                  <a:moveTo>
                    <a:pt x="0" y="27716"/>
                  </a:moveTo>
                  <a:lnTo>
                    <a:pt x="54877" y="43933"/>
                  </a:lnTo>
                  <a:lnTo>
                    <a:pt x="18211" y="0"/>
                  </a:lnTo>
                  <a:lnTo>
                    <a:pt x="0" y="27716"/>
                  </a:lnTo>
                  <a:close/>
                </a:path>
              </a:pathLst>
            </a:custGeom>
            <a:ln w="3178">
              <a:solidFill>
                <a:srgbClr val="000000"/>
              </a:solidFill>
            </a:ln>
          </p:spPr>
          <p:txBody>
            <a:bodyPr wrap="square" lIns="0" tIns="0" rIns="0" bIns="0" rtlCol="0"/>
            <a:lstStyle/>
            <a:p>
              <a:endParaRPr/>
            </a:p>
          </p:txBody>
        </p:sp>
        <p:sp>
          <p:nvSpPr>
            <p:cNvPr id="104" name="object 101">
              <a:extLst>
                <a:ext uri="{FF2B5EF4-FFF2-40B4-BE49-F238E27FC236}">
                  <a16:creationId xmlns:a16="http://schemas.microsoft.com/office/drawing/2014/main" id="{DA7FB630-5004-DEFF-AED6-CD52DF70DC57}"/>
                </a:ext>
              </a:extLst>
            </p:cNvPr>
            <p:cNvSpPr/>
            <p:nvPr/>
          </p:nvSpPr>
          <p:spPr>
            <a:xfrm>
              <a:off x="2970891" y="2799453"/>
              <a:ext cx="450215" cy="231140"/>
            </a:xfrm>
            <a:custGeom>
              <a:avLst/>
              <a:gdLst/>
              <a:ahLst/>
              <a:cxnLst/>
              <a:rect l="l" t="t" r="r" b="b"/>
              <a:pathLst>
                <a:path w="450214" h="231139">
                  <a:moveTo>
                    <a:pt x="450100" y="0"/>
                  </a:moveTo>
                  <a:lnTo>
                    <a:pt x="0" y="0"/>
                  </a:lnTo>
                  <a:lnTo>
                    <a:pt x="0" y="230647"/>
                  </a:lnTo>
                  <a:lnTo>
                    <a:pt x="450100" y="230647"/>
                  </a:lnTo>
                  <a:lnTo>
                    <a:pt x="450100" y="0"/>
                  </a:lnTo>
                  <a:close/>
                </a:path>
              </a:pathLst>
            </a:custGeom>
            <a:solidFill>
              <a:srgbClr val="FFFFFF"/>
            </a:solidFill>
          </p:spPr>
          <p:txBody>
            <a:bodyPr wrap="square" lIns="0" tIns="0" rIns="0" bIns="0" rtlCol="0"/>
            <a:lstStyle/>
            <a:p>
              <a:endParaRPr/>
            </a:p>
          </p:txBody>
        </p:sp>
      </p:grpSp>
      <p:sp>
        <p:nvSpPr>
          <p:cNvPr id="105" name="object 102">
            <a:extLst>
              <a:ext uri="{FF2B5EF4-FFF2-40B4-BE49-F238E27FC236}">
                <a16:creationId xmlns:a16="http://schemas.microsoft.com/office/drawing/2014/main" id="{761495DC-4FE8-324D-4418-4557300F1A5C}"/>
              </a:ext>
            </a:extLst>
          </p:cNvPr>
          <p:cNvSpPr txBox="1"/>
          <p:nvPr/>
        </p:nvSpPr>
        <p:spPr>
          <a:xfrm>
            <a:off x="6495928" y="1714363"/>
            <a:ext cx="476250" cy="219075"/>
          </a:xfrm>
          <a:prstGeom prst="rect">
            <a:avLst/>
          </a:prstGeom>
        </p:spPr>
        <p:txBody>
          <a:bodyPr vert="horz" wrap="square" lIns="0" tIns="15240" rIns="0" bIns="0" rtlCol="0">
            <a:spAutoFit/>
          </a:bodyPr>
          <a:lstStyle/>
          <a:p>
            <a:pPr marL="12700">
              <a:lnSpc>
                <a:spcPct val="100000"/>
              </a:lnSpc>
              <a:spcBef>
                <a:spcPts val="120"/>
              </a:spcBef>
            </a:pPr>
            <a:r>
              <a:rPr sz="1250" spc="65" dirty="0">
                <a:solidFill>
                  <a:srgbClr val="FF0000"/>
                </a:solidFill>
                <a:latin typeface="Trebuchet MS"/>
                <a:cs typeface="Trebuchet MS"/>
              </a:rPr>
              <a:t>F</a:t>
            </a:r>
            <a:r>
              <a:rPr sz="1250" spc="130" dirty="0">
                <a:latin typeface="Trebuchet MS"/>
                <a:cs typeface="Trebuchet MS"/>
              </a:rPr>
              <a:t>W</a:t>
            </a:r>
            <a:r>
              <a:rPr sz="1250" i="1" spc="-65" dirty="0">
                <a:latin typeface="Trebuchet MS"/>
                <a:cs typeface="Trebuchet MS"/>
              </a:rPr>
              <a:t>d</a:t>
            </a:r>
            <a:r>
              <a:rPr sz="1250" spc="-65" dirty="0">
                <a:latin typeface="Trebuchet MS"/>
                <a:cs typeface="Trebuchet MS"/>
              </a:rPr>
              <a:t>:1</a:t>
            </a:r>
            <a:endParaRPr sz="1250">
              <a:latin typeface="Trebuchet MS"/>
              <a:cs typeface="Trebuchet MS"/>
            </a:endParaRPr>
          </a:p>
        </p:txBody>
      </p:sp>
      <p:grpSp>
        <p:nvGrpSpPr>
          <p:cNvPr id="106" name="object 103">
            <a:extLst>
              <a:ext uri="{FF2B5EF4-FFF2-40B4-BE49-F238E27FC236}">
                <a16:creationId xmlns:a16="http://schemas.microsoft.com/office/drawing/2014/main" id="{62A6E3DB-D414-625D-06E5-C9255A6785E7}"/>
              </a:ext>
            </a:extLst>
          </p:cNvPr>
          <p:cNvGrpSpPr/>
          <p:nvPr/>
        </p:nvGrpSpPr>
        <p:grpSpPr>
          <a:xfrm>
            <a:off x="6145310" y="1094636"/>
            <a:ext cx="298450" cy="310515"/>
            <a:chOff x="2607573" y="2173744"/>
            <a:chExt cx="298450" cy="310515"/>
          </a:xfrm>
        </p:grpSpPr>
        <p:sp>
          <p:nvSpPr>
            <p:cNvPr id="107" name="object 104">
              <a:extLst>
                <a:ext uri="{FF2B5EF4-FFF2-40B4-BE49-F238E27FC236}">
                  <a16:creationId xmlns:a16="http://schemas.microsoft.com/office/drawing/2014/main" id="{2E309CAF-20F3-27DA-4471-1E64D4F5C9A7}"/>
                </a:ext>
              </a:extLst>
            </p:cNvPr>
            <p:cNvSpPr/>
            <p:nvPr/>
          </p:nvSpPr>
          <p:spPr>
            <a:xfrm>
              <a:off x="2756487" y="2175331"/>
              <a:ext cx="0" cy="38735"/>
            </a:xfrm>
            <a:custGeom>
              <a:avLst/>
              <a:gdLst/>
              <a:ahLst/>
              <a:cxnLst/>
              <a:rect l="l" t="t" r="r" b="b"/>
              <a:pathLst>
                <a:path h="38735">
                  <a:moveTo>
                    <a:pt x="0" y="0"/>
                  </a:moveTo>
                  <a:lnTo>
                    <a:pt x="0" y="38154"/>
                  </a:lnTo>
                </a:path>
              </a:pathLst>
            </a:custGeom>
            <a:ln w="3178">
              <a:solidFill>
                <a:srgbClr val="000000"/>
              </a:solidFill>
            </a:ln>
          </p:spPr>
          <p:txBody>
            <a:bodyPr wrap="square" lIns="0" tIns="0" rIns="0" bIns="0" rtlCol="0"/>
            <a:lstStyle/>
            <a:p>
              <a:endParaRPr/>
            </a:p>
          </p:txBody>
        </p:sp>
        <p:sp>
          <p:nvSpPr>
            <p:cNvPr id="108" name="object 105">
              <a:extLst>
                <a:ext uri="{FF2B5EF4-FFF2-40B4-BE49-F238E27FC236}">
                  <a16:creationId xmlns:a16="http://schemas.microsoft.com/office/drawing/2014/main" id="{94E79479-1CCE-5214-C812-D256C4C05958}"/>
                </a:ext>
              </a:extLst>
            </p:cNvPr>
            <p:cNvSpPr/>
            <p:nvPr/>
          </p:nvSpPr>
          <p:spPr>
            <a:xfrm>
              <a:off x="2739905" y="2427521"/>
              <a:ext cx="33655" cy="55244"/>
            </a:xfrm>
            <a:custGeom>
              <a:avLst/>
              <a:gdLst/>
              <a:ahLst/>
              <a:cxnLst/>
              <a:rect l="l" t="t" r="r" b="b"/>
              <a:pathLst>
                <a:path w="33655" h="55244">
                  <a:moveTo>
                    <a:pt x="33163" y="0"/>
                  </a:moveTo>
                  <a:lnTo>
                    <a:pt x="0" y="0"/>
                  </a:lnTo>
                  <a:lnTo>
                    <a:pt x="16581" y="54766"/>
                  </a:lnTo>
                  <a:lnTo>
                    <a:pt x="33163" y="0"/>
                  </a:lnTo>
                  <a:close/>
                </a:path>
              </a:pathLst>
            </a:custGeom>
            <a:solidFill>
              <a:srgbClr val="000000"/>
            </a:solidFill>
          </p:spPr>
          <p:txBody>
            <a:bodyPr wrap="square" lIns="0" tIns="0" rIns="0" bIns="0" rtlCol="0"/>
            <a:lstStyle/>
            <a:p>
              <a:endParaRPr/>
            </a:p>
          </p:txBody>
        </p:sp>
        <p:sp>
          <p:nvSpPr>
            <p:cNvPr id="109" name="object 106">
              <a:extLst>
                <a:ext uri="{FF2B5EF4-FFF2-40B4-BE49-F238E27FC236}">
                  <a16:creationId xmlns:a16="http://schemas.microsoft.com/office/drawing/2014/main" id="{12DE35CB-EB37-6DC3-D2F6-272B8D6F85B4}"/>
                </a:ext>
              </a:extLst>
            </p:cNvPr>
            <p:cNvSpPr/>
            <p:nvPr/>
          </p:nvSpPr>
          <p:spPr>
            <a:xfrm>
              <a:off x="2739905" y="2427521"/>
              <a:ext cx="33655" cy="55244"/>
            </a:xfrm>
            <a:custGeom>
              <a:avLst/>
              <a:gdLst/>
              <a:ahLst/>
              <a:cxnLst/>
              <a:rect l="l" t="t" r="r" b="b"/>
              <a:pathLst>
                <a:path w="33655" h="55244">
                  <a:moveTo>
                    <a:pt x="0" y="0"/>
                  </a:moveTo>
                  <a:lnTo>
                    <a:pt x="16581" y="54766"/>
                  </a:lnTo>
                  <a:lnTo>
                    <a:pt x="33163" y="0"/>
                  </a:lnTo>
                  <a:lnTo>
                    <a:pt x="0" y="0"/>
                  </a:lnTo>
                  <a:close/>
                </a:path>
              </a:pathLst>
            </a:custGeom>
            <a:ln w="3178">
              <a:solidFill>
                <a:srgbClr val="000000"/>
              </a:solidFill>
            </a:ln>
          </p:spPr>
          <p:txBody>
            <a:bodyPr wrap="square" lIns="0" tIns="0" rIns="0" bIns="0" rtlCol="0"/>
            <a:lstStyle/>
            <a:p>
              <a:endParaRPr/>
            </a:p>
          </p:txBody>
        </p:sp>
        <p:sp>
          <p:nvSpPr>
            <p:cNvPr id="110" name="object 107">
              <a:extLst>
                <a:ext uri="{FF2B5EF4-FFF2-40B4-BE49-F238E27FC236}">
                  <a16:creationId xmlns:a16="http://schemas.microsoft.com/office/drawing/2014/main" id="{1BD5E6BE-0D9B-54AC-32E4-638C8D3C2262}"/>
                </a:ext>
              </a:extLst>
            </p:cNvPr>
            <p:cNvSpPr/>
            <p:nvPr/>
          </p:nvSpPr>
          <p:spPr>
            <a:xfrm>
              <a:off x="2607573" y="2213486"/>
              <a:ext cx="298450" cy="231140"/>
            </a:xfrm>
            <a:custGeom>
              <a:avLst/>
              <a:gdLst/>
              <a:ahLst/>
              <a:cxnLst/>
              <a:rect l="l" t="t" r="r" b="b"/>
              <a:pathLst>
                <a:path w="298450" h="231139">
                  <a:moveTo>
                    <a:pt x="297827" y="0"/>
                  </a:moveTo>
                  <a:lnTo>
                    <a:pt x="0" y="0"/>
                  </a:lnTo>
                  <a:lnTo>
                    <a:pt x="0" y="230647"/>
                  </a:lnTo>
                  <a:lnTo>
                    <a:pt x="297827" y="230647"/>
                  </a:lnTo>
                  <a:lnTo>
                    <a:pt x="297827" y="0"/>
                  </a:lnTo>
                  <a:close/>
                </a:path>
              </a:pathLst>
            </a:custGeom>
            <a:solidFill>
              <a:srgbClr val="FFFFFF"/>
            </a:solidFill>
          </p:spPr>
          <p:txBody>
            <a:bodyPr wrap="square" lIns="0" tIns="0" rIns="0" bIns="0" rtlCol="0"/>
            <a:lstStyle/>
            <a:p>
              <a:endParaRPr/>
            </a:p>
          </p:txBody>
        </p:sp>
      </p:grpSp>
      <p:sp>
        <p:nvSpPr>
          <p:cNvPr id="111" name="object 108">
            <a:extLst>
              <a:ext uri="{FF2B5EF4-FFF2-40B4-BE49-F238E27FC236}">
                <a16:creationId xmlns:a16="http://schemas.microsoft.com/office/drawing/2014/main" id="{11726842-CB43-5D54-C80B-C79BF0C02BA0}"/>
              </a:ext>
            </a:extLst>
          </p:cNvPr>
          <p:cNvSpPr txBox="1"/>
          <p:nvPr/>
        </p:nvSpPr>
        <p:spPr>
          <a:xfrm>
            <a:off x="6013928" y="1024654"/>
            <a:ext cx="560705" cy="620395"/>
          </a:xfrm>
          <a:prstGeom prst="rect">
            <a:avLst/>
          </a:prstGeom>
        </p:spPr>
        <p:txBody>
          <a:bodyPr vert="horz" wrap="square" lIns="0" tIns="12065" rIns="0" bIns="0" rtlCol="0">
            <a:spAutoFit/>
          </a:bodyPr>
          <a:lstStyle/>
          <a:p>
            <a:pPr marL="12700" marR="5080" indent="118110">
              <a:lnSpc>
                <a:spcPct val="156000"/>
              </a:lnSpc>
              <a:spcBef>
                <a:spcPts val="95"/>
              </a:spcBef>
            </a:pPr>
            <a:r>
              <a:rPr sz="1250" spc="-25" dirty="0">
                <a:solidFill>
                  <a:srgbClr val="FF0000"/>
                </a:solidFill>
                <a:latin typeface="Trebuchet MS"/>
                <a:cs typeface="Trebuchet MS"/>
              </a:rPr>
              <a:t>F</a:t>
            </a:r>
            <a:r>
              <a:rPr sz="1250" i="1" spc="-25" dirty="0">
                <a:latin typeface="Trebuchet MS"/>
                <a:cs typeface="Trebuchet MS"/>
              </a:rPr>
              <a:t>a</a:t>
            </a:r>
            <a:r>
              <a:rPr sz="1250" spc="-25" dirty="0">
                <a:latin typeface="Trebuchet MS"/>
                <a:cs typeface="Trebuchet MS"/>
              </a:rPr>
              <a:t>:1 </a:t>
            </a:r>
            <a:r>
              <a:rPr sz="1250" spc="-20" dirty="0">
                <a:latin typeface="Trebuchet MS"/>
                <a:cs typeface="Trebuchet MS"/>
              </a:rPr>
              <a:t> </a:t>
            </a:r>
            <a:r>
              <a:rPr sz="1250" spc="65" dirty="0">
                <a:solidFill>
                  <a:srgbClr val="FF0000"/>
                </a:solidFill>
                <a:latin typeface="Trebuchet MS"/>
                <a:cs typeface="Trebuchet MS"/>
              </a:rPr>
              <a:t>F</a:t>
            </a:r>
            <a:r>
              <a:rPr sz="1250" spc="55" dirty="0">
                <a:solidFill>
                  <a:srgbClr val="008000"/>
                </a:solidFill>
                <a:latin typeface="Trebuchet MS"/>
                <a:cs typeface="Trebuchet MS"/>
              </a:rPr>
              <a:t>C</a:t>
            </a:r>
            <a:r>
              <a:rPr sz="1250" spc="130" dirty="0">
                <a:latin typeface="Trebuchet MS"/>
                <a:cs typeface="Trebuchet MS"/>
              </a:rPr>
              <a:t>W</a:t>
            </a:r>
            <a:r>
              <a:rPr sz="1250" spc="-620" dirty="0">
                <a:solidFill>
                  <a:srgbClr val="0000FF"/>
                </a:solidFill>
                <a:latin typeface="SimSun-ExtB"/>
                <a:cs typeface="SimSun-ExtB"/>
              </a:rPr>
              <a:t>ǁ</a:t>
            </a:r>
            <a:r>
              <a:rPr sz="1250" dirty="0">
                <a:solidFill>
                  <a:srgbClr val="FFA500"/>
                </a:solidFill>
                <a:latin typeface="Trebuchet MS"/>
                <a:cs typeface="Trebuchet MS"/>
              </a:rPr>
              <a:t>G</a:t>
            </a:r>
            <a:endParaRPr sz="1250">
              <a:latin typeface="Trebuchet MS"/>
              <a:cs typeface="Trebuchet MS"/>
            </a:endParaRPr>
          </a:p>
        </p:txBody>
      </p:sp>
      <p:sp>
        <p:nvSpPr>
          <p:cNvPr id="112" name="object 112">
            <a:extLst>
              <a:ext uri="{FF2B5EF4-FFF2-40B4-BE49-F238E27FC236}">
                <a16:creationId xmlns:a16="http://schemas.microsoft.com/office/drawing/2014/main" id="{FC7BDC81-5F27-D7B5-27BC-625EA7378634}"/>
              </a:ext>
            </a:extLst>
          </p:cNvPr>
          <p:cNvSpPr txBox="1"/>
          <p:nvPr/>
        </p:nvSpPr>
        <p:spPr>
          <a:xfrm>
            <a:off x="8234045" y="842110"/>
            <a:ext cx="560705" cy="219075"/>
          </a:xfrm>
          <a:prstGeom prst="rect">
            <a:avLst/>
          </a:prstGeom>
        </p:spPr>
        <p:txBody>
          <a:bodyPr vert="horz" wrap="square" lIns="0" tIns="15240" rIns="0" bIns="0" rtlCol="0">
            <a:spAutoFit/>
          </a:bodyPr>
          <a:lstStyle/>
          <a:p>
            <a:pPr marL="12700">
              <a:lnSpc>
                <a:spcPct val="100000"/>
              </a:lnSpc>
              <a:spcBef>
                <a:spcPts val="120"/>
              </a:spcBef>
            </a:pPr>
            <a:r>
              <a:rPr sz="1250" spc="55" dirty="0">
                <a:solidFill>
                  <a:srgbClr val="008000"/>
                </a:solidFill>
                <a:latin typeface="Trebuchet MS"/>
                <a:cs typeface="Trebuchet MS"/>
              </a:rPr>
              <a:t>C</a:t>
            </a:r>
            <a:r>
              <a:rPr sz="1250" spc="-5" dirty="0">
                <a:solidFill>
                  <a:srgbClr val="FFA500"/>
                </a:solidFill>
                <a:latin typeface="Trebuchet MS"/>
                <a:cs typeface="Trebuchet MS"/>
              </a:rPr>
              <a:t>G</a:t>
            </a:r>
            <a:r>
              <a:rPr sz="1250" spc="-620" dirty="0">
                <a:solidFill>
                  <a:srgbClr val="0000FF"/>
                </a:solidFill>
                <a:latin typeface="SimSun-ExtB"/>
                <a:cs typeface="SimSun-ExtB"/>
              </a:rPr>
              <a:t>ǁ</a:t>
            </a:r>
            <a:r>
              <a:rPr sz="1250" spc="65" dirty="0">
                <a:solidFill>
                  <a:srgbClr val="FF0000"/>
                </a:solidFill>
                <a:latin typeface="Trebuchet MS"/>
                <a:cs typeface="Trebuchet MS"/>
              </a:rPr>
              <a:t>F</a:t>
            </a:r>
            <a:r>
              <a:rPr sz="1250" spc="130" dirty="0">
                <a:latin typeface="Trebuchet MS"/>
                <a:cs typeface="Trebuchet MS"/>
              </a:rPr>
              <a:t>W</a:t>
            </a:r>
            <a:endParaRPr sz="1250">
              <a:latin typeface="Trebuchet MS"/>
              <a:cs typeface="Trebuchet MS"/>
            </a:endParaRPr>
          </a:p>
        </p:txBody>
      </p:sp>
      <p:grpSp>
        <p:nvGrpSpPr>
          <p:cNvPr id="113" name="object 113">
            <a:extLst>
              <a:ext uri="{FF2B5EF4-FFF2-40B4-BE49-F238E27FC236}">
                <a16:creationId xmlns:a16="http://schemas.microsoft.com/office/drawing/2014/main" id="{EC2A8F9C-D901-F04E-E4EF-6C0C1F8289F6}"/>
              </a:ext>
            </a:extLst>
          </p:cNvPr>
          <p:cNvGrpSpPr/>
          <p:nvPr/>
        </p:nvGrpSpPr>
        <p:grpSpPr>
          <a:xfrm>
            <a:off x="4368167" y="453252"/>
            <a:ext cx="1642745" cy="436245"/>
            <a:chOff x="830430" y="1532360"/>
            <a:chExt cx="1642745" cy="436245"/>
          </a:xfrm>
        </p:grpSpPr>
        <p:sp>
          <p:nvSpPr>
            <p:cNvPr id="114" name="object 114">
              <a:extLst>
                <a:ext uri="{FF2B5EF4-FFF2-40B4-BE49-F238E27FC236}">
                  <a16:creationId xmlns:a16="http://schemas.microsoft.com/office/drawing/2014/main" id="{600D4BAE-90DB-7E37-102C-D644A8A2EE7B}"/>
                </a:ext>
              </a:extLst>
            </p:cNvPr>
            <p:cNvSpPr/>
            <p:nvPr/>
          </p:nvSpPr>
          <p:spPr>
            <a:xfrm>
              <a:off x="884975" y="1533947"/>
              <a:ext cx="1586865" cy="417195"/>
            </a:xfrm>
            <a:custGeom>
              <a:avLst/>
              <a:gdLst/>
              <a:ahLst/>
              <a:cxnLst/>
              <a:rect l="l" t="t" r="r" b="b"/>
              <a:pathLst>
                <a:path w="1586864" h="417194">
                  <a:moveTo>
                    <a:pt x="1586437" y="0"/>
                  </a:moveTo>
                  <a:lnTo>
                    <a:pt x="0" y="416954"/>
                  </a:lnTo>
                </a:path>
              </a:pathLst>
            </a:custGeom>
            <a:ln w="3178">
              <a:solidFill>
                <a:srgbClr val="000000"/>
              </a:solidFill>
            </a:ln>
          </p:spPr>
          <p:txBody>
            <a:bodyPr wrap="square" lIns="0" tIns="0" rIns="0" bIns="0" rtlCol="0"/>
            <a:lstStyle/>
            <a:p>
              <a:endParaRPr/>
            </a:p>
          </p:txBody>
        </p:sp>
        <p:sp>
          <p:nvSpPr>
            <p:cNvPr id="115" name="object 115">
              <a:extLst>
                <a:ext uri="{FF2B5EF4-FFF2-40B4-BE49-F238E27FC236}">
                  <a16:creationId xmlns:a16="http://schemas.microsoft.com/office/drawing/2014/main" id="{FE9FAA89-D8D3-A423-CDD0-67B79F871302}"/>
                </a:ext>
              </a:extLst>
            </p:cNvPr>
            <p:cNvSpPr/>
            <p:nvPr/>
          </p:nvSpPr>
          <p:spPr>
            <a:xfrm>
              <a:off x="832018" y="1934867"/>
              <a:ext cx="57785" cy="32384"/>
            </a:xfrm>
            <a:custGeom>
              <a:avLst/>
              <a:gdLst/>
              <a:ahLst/>
              <a:cxnLst/>
              <a:rect l="l" t="t" r="r" b="b"/>
              <a:pathLst>
                <a:path w="57784" h="32385">
                  <a:moveTo>
                    <a:pt x="48744" y="0"/>
                  </a:moveTo>
                  <a:lnTo>
                    <a:pt x="0" y="29953"/>
                  </a:lnTo>
                  <a:lnTo>
                    <a:pt x="57173" y="32069"/>
                  </a:lnTo>
                  <a:lnTo>
                    <a:pt x="48744" y="0"/>
                  </a:lnTo>
                  <a:close/>
                </a:path>
              </a:pathLst>
            </a:custGeom>
            <a:solidFill>
              <a:srgbClr val="000000"/>
            </a:solidFill>
          </p:spPr>
          <p:txBody>
            <a:bodyPr wrap="square" lIns="0" tIns="0" rIns="0" bIns="0" rtlCol="0"/>
            <a:lstStyle/>
            <a:p>
              <a:endParaRPr/>
            </a:p>
          </p:txBody>
        </p:sp>
        <p:sp>
          <p:nvSpPr>
            <p:cNvPr id="116" name="object 116">
              <a:extLst>
                <a:ext uri="{FF2B5EF4-FFF2-40B4-BE49-F238E27FC236}">
                  <a16:creationId xmlns:a16="http://schemas.microsoft.com/office/drawing/2014/main" id="{96CFB4E1-2D75-061E-41C0-9CA9CC0DD6C8}"/>
                </a:ext>
              </a:extLst>
            </p:cNvPr>
            <p:cNvSpPr/>
            <p:nvPr/>
          </p:nvSpPr>
          <p:spPr>
            <a:xfrm>
              <a:off x="832018" y="1934867"/>
              <a:ext cx="57785" cy="32384"/>
            </a:xfrm>
            <a:custGeom>
              <a:avLst/>
              <a:gdLst/>
              <a:ahLst/>
              <a:cxnLst/>
              <a:rect l="l" t="t" r="r" b="b"/>
              <a:pathLst>
                <a:path w="57784" h="32385">
                  <a:moveTo>
                    <a:pt x="48744" y="0"/>
                  </a:moveTo>
                  <a:lnTo>
                    <a:pt x="0" y="29953"/>
                  </a:lnTo>
                  <a:lnTo>
                    <a:pt x="57173" y="32069"/>
                  </a:lnTo>
                  <a:lnTo>
                    <a:pt x="48744" y="0"/>
                  </a:lnTo>
                  <a:close/>
                </a:path>
              </a:pathLst>
            </a:custGeom>
            <a:ln w="3178">
              <a:solidFill>
                <a:srgbClr val="000000"/>
              </a:solidFill>
            </a:ln>
          </p:spPr>
          <p:txBody>
            <a:bodyPr wrap="square" lIns="0" tIns="0" rIns="0" bIns="0" rtlCol="0"/>
            <a:lstStyle/>
            <a:p>
              <a:endParaRPr/>
            </a:p>
          </p:txBody>
        </p:sp>
      </p:grpSp>
      <p:grpSp>
        <p:nvGrpSpPr>
          <p:cNvPr id="118" name="object 118">
            <a:extLst>
              <a:ext uri="{FF2B5EF4-FFF2-40B4-BE49-F238E27FC236}">
                <a16:creationId xmlns:a16="http://schemas.microsoft.com/office/drawing/2014/main" id="{DC834634-C0DE-5E1F-7CA5-0C182B6A463D}"/>
              </a:ext>
            </a:extLst>
          </p:cNvPr>
          <p:cNvGrpSpPr/>
          <p:nvPr/>
        </p:nvGrpSpPr>
        <p:grpSpPr>
          <a:xfrm>
            <a:off x="6091567" y="511133"/>
            <a:ext cx="405765" cy="310515"/>
            <a:chOff x="2553830" y="1590241"/>
            <a:chExt cx="405765" cy="310515"/>
          </a:xfrm>
        </p:grpSpPr>
        <p:sp>
          <p:nvSpPr>
            <p:cNvPr id="119" name="object 119">
              <a:extLst>
                <a:ext uri="{FF2B5EF4-FFF2-40B4-BE49-F238E27FC236}">
                  <a16:creationId xmlns:a16="http://schemas.microsoft.com/office/drawing/2014/main" id="{69CAE579-A408-901E-576F-31A399FCCF0E}"/>
                </a:ext>
              </a:extLst>
            </p:cNvPr>
            <p:cNvSpPr/>
            <p:nvPr/>
          </p:nvSpPr>
          <p:spPr>
            <a:xfrm>
              <a:off x="2756487" y="1591828"/>
              <a:ext cx="0" cy="38735"/>
            </a:xfrm>
            <a:custGeom>
              <a:avLst/>
              <a:gdLst/>
              <a:ahLst/>
              <a:cxnLst/>
              <a:rect l="l" t="t" r="r" b="b"/>
              <a:pathLst>
                <a:path h="38735">
                  <a:moveTo>
                    <a:pt x="0" y="0"/>
                  </a:moveTo>
                  <a:lnTo>
                    <a:pt x="0" y="38154"/>
                  </a:lnTo>
                </a:path>
              </a:pathLst>
            </a:custGeom>
            <a:ln w="3178">
              <a:solidFill>
                <a:srgbClr val="000000"/>
              </a:solidFill>
            </a:ln>
          </p:spPr>
          <p:txBody>
            <a:bodyPr wrap="square" lIns="0" tIns="0" rIns="0" bIns="0" rtlCol="0"/>
            <a:lstStyle/>
            <a:p>
              <a:endParaRPr/>
            </a:p>
          </p:txBody>
        </p:sp>
        <p:sp>
          <p:nvSpPr>
            <p:cNvPr id="120" name="object 120">
              <a:extLst>
                <a:ext uri="{FF2B5EF4-FFF2-40B4-BE49-F238E27FC236}">
                  <a16:creationId xmlns:a16="http://schemas.microsoft.com/office/drawing/2014/main" id="{4DEFEE13-18B7-19E4-61CB-AC42A20B74B2}"/>
                </a:ext>
              </a:extLst>
            </p:cNvPr>
            <p:cNvSpPr/>
            <p:nvPr/>
          </p:nvSpPr>
          <p:spPr>
            <a:xfrm>
              <a:off x="2739905" y="1844018"/>
              <a:ext cx="33655" cy="55244"/>
            </a:xfrm>
            <a:custGeom>
              <a:avLst/>
              <a:gdLst/>
              <a:ahLst/>
              <a:cxnLst/>
              <a:rect l="l" t="t" r="r" b="b"/>
              <a:pathLst>
                <a:path w="33655" h="55244">
                  <a:moveTo>
                    <a:pt x="33163" y="0"/>
                  </a:moveTo>
                  <a:lnTo>
                    <a:pt x="0" y="0"/>
                  </a:lnTo>
                  <a:lnTo>
                    <a:pt x="16581" y="54766"/>
                  </a:lnTo>
                  <a:lnTo>
                    <a:pt x="33163" y="0"/>
                  </a:lnTo>
                  <a:close/>
                </a:path>
              </a:pathLst>
            </a:custGeom>
            <a:solidFill>
              <a:srgbClr val="000000"/>
            </a:solidFill>
          </p:spPr>
          <p:txBody>
            <a:bodyPr wrap="square" lIns="0" tIns="0" rIns="0" bIns="0" rtlCol="0"/>
            <a:lstStyle/>
            <a:p>
              <a:endParaRPr/>
            </a:p>
          </p:txBody>
        </p:sp>
        <p:sp>
          <p:nvSpPr>
            <p:cNvPr id="121" name="object 121">
              <a:extLst>
                <a:ext uri="{FF2B5EF4-FFF2-40B4-BE49-F238E27FC236}">
                  <a16:creationId xmlns:a16="http://schemas.microsoft.com/office/drawing/2014/main" id="{83854E36-E562-7E48-1DF7-499D0C55AEEF}"/>
                </a:ext>
              </a:extLst>
            </p:cNvPr>
            <p:cNvSpPr/>
            <p:nvPr/>
          </p:nvSpPr>
          <p:spPr>
            <a:xfrm>
              <a:off x="2739905" y="1844018"/>
              <a:ext cx="33655" cy="55244"/>
            </a:xfrm>
            <a:custGeom>
              <a:avLst/>
              <a:gdLst/>
              <a:ahLst/>
              <a:cxnLst/>
              <a:rect l="l" t="t" r="r" b="b"/>
              <a:pathLst>
                <a:path w="33655" h="55244">
                  <a:moveTo>
                    <a:pt x="0" y="0"/>
                  </a:moveTo>
                  <a:lnTo>
                    <a:pt x="16581" y="54766"/>
                  </a:lnTo>
                  <a:lnTo>
                    <a:pt x="33163" y="0"/>
                  </a:lnTo>
                  <a:lnTo>
                    <a:pt x="0" y="0"/>
                  </a:lnTo>
                  <a:close/>
                </a:path>
              </a:pathLst>
            </a:custGeom>
            <a:ln w="3178">
              <a:solidFill>
                <a:srgbClr val="000000"/>
              </a:solidFill>
            </a:ln>
          </p:spPr>
          <p:txBody>
            <a:bodyPr wrap="square" lIns="0" tIns="0" rIns="0" bIns="0" rtlCol="0"/>
            <a:lstStyle/>
            <a:p>
              <a:endParaRPr/>
            </a:p>
          </p:txBody>
        </p:sp>
        <p:sp>
          <p:nvSpPr>
            <p:cNvPr id="122" name="object 122">
              <a:extLst>
                <a:ext uri="{FF2B5EF4-FFF2-40B4-BE49-F238E27FC236}">
                  <a16:creationId xmlns:a16="http://schemas.microsoft.com/office/drawing/2014/main" id="{F1BFA6B6-0BCE-EF35-4EDC-55F515BC7D8A}"/>
                </a:ext>
              </a:extLst>
            </p:cNvPr>
            <p:cNvSpPr/>
            <p:nvPr/>
          </p:nvSpPr>
          <p:spPr>
            <a:xfrm>
              <a:off x="2553830" y="1629983"/>
              <a:ext cx="405765" cy="231140"/>
            </a:xfrm>
            <a:custGeom>
              <a:avLst/>
              <a:gdLst/>
              <a:ahLst/>
              <a:cxnLst/>
              <a:rect l="l" t="t" r="r" b="b"/>
              <a:pathLst>
                <a:path w="405764" h="231139">
                  <a:moveTo>
                    <a:pt x="405314" y="0"/>
                  </a:moveTo>
                  <a:lnTo>
                    <a:pt x="0" y="0"/>
                  </a:lnTo>
                  <a:lnTo>
                    <a:pt x="0" y="230647"/>
                  </a:lnTo>
                  <a:lnTo>
                    <a:pt x="405314" y="230647"/>
                  </a:lnTo>
                  <a:lnTo>
                    <a:pt x="405314" y="0"/>
                  </a:lnTo>
                  <a:close/>
                </a:path>
              </a:pathLst>
            </a:custGeom>
            <a:solidFill>
              <a:srgbClr val="FFFFFF"/>
            </a:solidFill>
          </p:spPr>
          <p:txBody>
            <a:bodyPr wrap="square" lIns="0" tIns="0" rIns="0" bIns="0" rtlCol="0"/>
            <a:lstStyle/>
            <a:p>
              <a:endParaRPr/>
            </a:p>
          </p:txBody>
        </p:sp>
      </p:grpSp>
      <p:sp>
        <p:nvSpPr>
          <p:cNvPr id="123" name="object 123">
            <a:extLst>
              <a:ext uri="{FF2B5EF4-FFF2-40B4-BE49-F238E27FC236}">
                <a16:creationId xmlns:a16="http://schemas.microsoft.com/office/drawing/2014/main" id="{48F11636-4855-65F7-620B-940B28747DB2}"/>
              </a:ext>
            </a:extLst>
          </p:cNvPr>
          <p:cNvSpPr txBox="1"/>
          <p:nvPr/>
        </p:nvSpPr>
        <p:spPr>
          <a:xfrm>
            <a:off x="6078866" y="544891"/>
            <a:ext cx="431165" cy="219075"/>
          </a:xfrm>
          <a:prstGeom prst="rect">
            <a:avLst/>
          </a:prstGeom>
        </p:spPr>
        <p:txBody>
          <a:bodyPr vert="horz" wrap="square" lIns="0" tIns="15240" rIns="0" bIns="0" rtlCol="0">
            <a:spAutoFit/>
          </a:bodyPr>
          <a:lstStyle/>
          <a:p>
            <a:pPr marL="12700">
              <a:lnSpc>
                <a:spcPct val="100000"/>
              </a:lnSpc>
              <a:spcBef>
                <a:spcPts val="120"/>
              </a:spcBef>
            </a:pPr>
            <a:r>
              <a:rPr sz="1250" spc="65" dirty="0">
                <a:solidFill>
                  <a:srgbClr val="FF0000"/>
                </a:solidFill>
                <a:latin typeface="Trebuchet MS"/>
                <a:cs typeface="Trebuchet MS"/>
              </a:rPr>
              <a:t>F</a:t>
            </a:r>
            <a:r>
              <a:rPr sz="1250" spc="-5" dirty="0">
                <a:solidFill>
                  <a:srgbClr val="FFA500"/>
                </a:solidFill>
                <a:latin typeface="Trebuchet MS"/>
                <a:cs typeface="Trebuchet MS"/>
              </a:rPr>
              <a:t>G</a:t>
            </a:r>
            <a:r>
              <a:rPr sz="1250" i="1" spc="-65" dirty="0">
                <a:latin typeface="Trebuchet MS"/>
                <a:cs typeface="Trebuchet MS"/>
              </a:rPr>
              <a:t>d</a:t>
            </a:r>
            <a:r>
              <a:rPr sz="1250" spc="-65" dirty="0">
                <a:latin typeface="Trebuchet MS"/>
                <a:cs typeface="Trebuchet MS"/>
              </a:rPr>
              <a:t>:1</a:t>
            </a:r>
            <a:endParaRPr sz="1250">
              <a:latin typeface="Trebuchet MS"/>
              <a:cs typeface="Trebuchet MS"/>
            </a:endParaRPr>
          </a:p>
        </p:txBody>
      </p:sp>
      <p:grpSp>
        <p:nvGrpSpPr>
          <p:cNvPr id="124" name="object 124">
            <a:extLst>
              <a:ext uri="{FF2B5EF4-FFF2-40B4-BE49-F238E27FC236}">
                <a16:creationId xmlns:a16="http://schemas.microsoft.com/office/drawing/2014/main" id="{D03B0326-C32F-B025-5CAB-E310CAE35F86}"/>
              </a:ext>
            </a:extLst>
          </p:cNvPr>
          <p:cNvGrpSpPr/>
          <p:nvPr/>
        </p:nvGrpSpPr>
        <p:grpSpPr>
          <a:xfrm>
            <a:off x="6577711" y="453250"/>
            <a:ext cx="1642745" cy="436245"/>
            <a:chOff x="3039974" y="1532358"/>
            <a:chExt cx="1642745" cy="436245"/>
          </a:xfrm>
        </p:grpSpPr>
        <p:sp>
          <p:nvSpPr>
            <p:cNvPr id="125" name="object 125">
              <a:extLst>
                <a:ext uri="{FF2B5EF4-FFF2-40B4-BE49-F238E27FC236}">
                  <a16:creationId xmlns:a16="http://schemas.microsoft.com/office/drawing/2014/main" id="{E608EB4A-7659-D442-7387-B3F85F9BD71E}"/>
                </a:ext>
              </a:extLst>
            </p:cNvPr>
            <p:cNvSpPr/>
            <p:nvPr/>
          </p:nvSpPr>
          <p:spPr>
            <a:xfrm>
              <a:off x="3041561" y="1533945"/>
              <a:ext cx="1586865" cy="417195"/>
            </a:xfrm>
            <a:custGeom>
              <a:avLst/>
              <a:gdLst/>
              <a:ahLst/>
              <a:cxnLst/>
              <a:rect l="l" t="t" r="r" b="b"/>
              <a:pathLst>
                <a:path w="1586864" h="417194">
                  <a:moveTo>
                    <a:pt x="0" y="0"/>
                  </a:moveTo>
                  <a:lnTo>
                    <a:pt x="1586437" y="416958"/>
                  </a:lnTo>
                </a:path>
              </a:pathLst>
            </a:custGeom>
            <a:ln w="3178">
              <a:solidFill>
                <a:srgbClr val="000000"/>
              </a:solidFill>
            </a:ln>
          </p:spPr>
          <p:txBody>
            <a:bodyPr wrap="square" lIns="0" tIns="0" rIns="0" bIns="0" rtlCol="0"/>
            <a:lstStyle/>
            <a:p>
              <a:endParaRPr/>
            </a:p>
          </p:txBody>
        </p:sp>
        <p:sp>
          <p:nvSpPr>
            <p:cNvPr id="126" name="object 126">
              <a:extLst>
                <a:ext uri="{FF2B5EF4-FFF2-40B4-BE49-F238E27FC236}">
                  <a16:creationId xmlns:a16="http://schemas.microsoft.com/office/drawing/2014/main" id="{928A63AB-EBC6-57D6-85D9-B9B3E3E8ECCD}"/>
                </a:ext>
              </a:extLst>
            </p:cNvPr>
            <p:cNvSpPr/>
            <p:nvPr/>
          </p:nvSpPr>
          <p:spPr>
            <a:xfrm>
              <a:off x="4623782" y="1934868"/>
              <a:ext cx="57785" cy="32384"/>
            </a:xfrm>
            <a:custGeom>
              <a:avLst/>
              <a:gdLst/>
              <a:ahLst/>
              <a:cxnLst/>
              <a:rect l="l" t="t" r="r" b="b"/>
              <a:pathLst>
                <a:path w="57785" h="32385">
                  <a:moveTo>
                    <a:pt x="8428" y="0"/>
                  </a:moveTo>
                  <a:lnTo>
                    <a:pt x="0" y="32069"/>
                  </a:lnTo>
                  <a:lnTo>
                    <a:pt x="57173" y="29953"/>
                  </a:lnTo>
                  <a:lnTo>
                    <a:pt x="8428" y="0"/>
                  </a:lnTo>
                  <a:close/>
                </a:path>
              </a:pathLst>
            </a:custGeom>
            <a:solidFill>
              <a:srgbClr val="000000"/>
            </a:solidFill>
          </p:spPr>
          <p:txBody>
            <a:bodyPr wrap="square" lIns="0" tIns="0" rIns="0" bIns="0" rtlCol="0"/>
            <a:lstStyle/>
            <a:p>
              <a:endParaRPr/>
            </a:p>
          </p:txBody>
        </p:sp>
        <p:sp>
          <p:nvSpPr>
            <p:cNvPr id="127" name="object 127">
              <a:extLst>
                <a:ext uri="{FF2B5EF4-FFF2-40B4-BE49-F238E27FC236}">
                  <a16:creationId xmlns:a16="http://schemas.microsoft.com/office/drawing/2014/main" id="{E57DC8F7-09B6-7812-DE03-5A63A5A39371}"/>
                </a:ext>
              </a:extLst>
            </p:cNvPr>
            <p:cNvSpPr/>
            <p:nvPr/>
          </p:nvSpPr>
          <p:spPr>
            <a:xfrm>
              <a:off x="4623782" y="1934868"/>
              <a:ext cx="57785" cy="32384"/>
            </a:xfrm>
            <a:custGeom>
              <a:avLst/>
              <a:gdLst/>
              <a:ahLst/>
              <a:cxnLst/>
              <a:rect l="l" t="t" r="r" b="b"/>
              <a:pathLst>
                <a:path w="57785" h="32385">
                  <a:moveTo>
                    <a:pt x="0" y="32069"/>
                  </a:moveTo>
                  <a:lnTo>
                    <a:pt x="57173" y="29953"/>
                  </a:lnTo>
                  <a:lnTo>
                    <a:pt x="8428" y="0"/>
                  </a:lnTo>
                  <a:lnTo>
                    <a:pt x="0" y="32069"/>
                  </a:lnTo>
                  <a:close/>
                </a:path>
              </a:pathLst>
            </a:custGeom>
            <a:ln w="3178">
              <a:solidFill>
                <a:srgbClr val="000000"/>
              </a:solidFill>
            </a:ln>
          </p:spPr>
          <p:txBody>
            <a:bodyPr wrap="square" lIns="0" tIns="0" rIns="0" bIns="0" rtlCol="0"/>
            <a:lstStyle/>
            <a:p>
              <a:endParaRPr/>
            </a:p>
          </p:txBody>
        </p:sp>
      </p:grpSp>
      <p:sp>
        <p:nvSpPr>
          <p:cNvPr id="117" name="object 117">
            <a:extLst>
              <a:ext uri="{FF2B5EF4-FFF2-40B4-BE49-F238E27FC236}">
                <a16:creationId xmlns:a16="http://schemas.microsoft.com/office/drawing/2014/main" id="{0F2BFA81-6F2F-366F-5D36-EFA96699B85A}"/>
              </a:ext>
            </a:extLst>
          </p:cNvPr>
          <p:cNvSpPr txBox="1"/>
          <p:nvPr/>
        </p:nvSpPr>
        <p:spPr>
          <a:xfrm>
            <a:off x="4976335" y="550026"/>
            <a:ext cx="426720" cy="219075"/>
          </a:xfrm>
          <a:prstGeom prst="rect">
            <a:avLst/>
          </a:prstGeom>
          <a:solidFill>
            <a:schemeClr val="bg1"/>
          </a:solidFill>
        </p:spPr>
        <p:txBody>
          <a:bodyPr vert="horz" wrap="square" lIns="0" tIns="15240" rIns="0" bIns="0" rtlCol="0">
            <a:spAutoFit/>
          </a:bodyPr>
          <a:lstStyle/>
          <a:p>
            <a:pPr marL="12700">
              <a:lnSpc>
                <a:spcPct val="100000"/>
              </a:lnSpc>
              <a:spcBef>
                <a:spcPts val="120"/>
              </a:spcBef>
            </a:pPr>
            <a:r>
              <a:rPr sz="1250" spc="65" dirty="0">
                <a:solidFill>
                  <a:srgbClr val="FF0000"/>
                </a:solidFill>
                <a:latin typeface="Trebuchet MS"/>
                <a:cs typeface="Trebuchet MS"/>
              </a:rPr>
              <a:t>F</a:t>
            </a:r>
            <a:r>
              <a:rPr sz="1250" spc="55" dirty="0">
                <a:solidFill>
                  <a:srgbClr val="008000"/>
                </a:solidFill>
                <a:latin typeface="Trebuchet MS"/>
                <a:cs typeface="Trebuchet MS"/>
              </a:rPr>
              <a:t>C</a:t>
            </a:r>
            <a:r>
              <a:rPr sz="1250" i="1" spc="-65" dirty="0">
                <a:latin typeface="Trebuchet MS"/>
                <a:cs typeface="Trebuchet MS"/>
              </a:rPr>
              <a:t>d</a:t>
            </a:r>
            <a:r>
              <a:rPr sz="1250" spc="-65" dirty="0">
                <a:latin typeface="Trebuchet MS"/>
                <a:cs typeface="Trebuchet MS"/>
              </a:rPr>
              <a:t>:1</a:t>
            </a:r>
            <a:endParaRPr sz="1250" dirty="0">
              <a:latin typeface="Trebuchet MS"/>
              <a:cs typeface="Trebuchet MS"/>
            </a:endParaRPr>
          </a:p>
        </p:txBody>
      </p:sp>
      <p:sp>
        <p:nvSpPr>
          <p:cNvPr id="128" name="object 128">
            <a:extLst>
              <a:ext uri="{FF2B5EF4-FFF2-40B4-BE49-F238E27FC236}">
                <a16:creationId xmlns:a16="http://schemas.microsoft.com/office/drawing/2014/main" id="{15BC93FD-9076-1C69-59A4-A9545946B22A}"/>
              </a:ext>
            </a:extLst>
          </p:cNvPr>
          <p:cNvSpPr txBox="1"/>
          <p:nvPr/>
        </p:nvSpPr>
        <p:spPr>
          <a:xfrm>
            <a:off x="7161245" y="550026"/>
            <a:ext cx="476250" cy="219075"/>
          </a:xfrm>
          <a:prstGeom prst="rect">
            <a:avLst/>
          </a:prstGeom>
          <a:solidFill>
            <a:schemeClr val="bg1"/>
          </a:solidFill>
        </p:spPr>
        <p:txBody>
          <a:bodyPr vert="horz" wrap="square" lIns="0" tIns="15240" rIns="0" bIns="0" rtlCol="0">
            <a:spAutoFit/>
          </a:bodyPr>
          <a:lstStyle/>
          <a:p>
            <a:pPr marL="12700">
              <a:lnSpc>
                <a:spcPct val="100000"/>
              </a:lnSpc>
              <a:spcBef>
                <a:spcPts val="120"/>
              </a:spcBef>
            </a:pPr>
            <a:r>
              <a:rPr sz="1250" spc="65" dirty="0">
                <a:solidFill>
                  <a:srgbClr val="FF0000"/>
                </a:solidFill>
                <a:latin typeface="Trebuchet MS"/>
                <a:cs typeface="Trebuchet MS"/>
              </a:rPr>
              <a:t>F</a:t>
            </a:r>
            <a:r>
              <a:rPr sz="1250" spc="130" dirty="0">
                <a:latin typeface="Trebuchet MS"/>
                <a:cs typeface="Trebuchet MS"/>
              </a:rPr>
              <a:t>W</a:t>
            </a:r>
            <a:r>
              <a:rPr sz="1250" i="1" spc="-65" dirty="0">
                <a:latin typeface="Trebuchet MS"/>
                <a:cs typeface="Trebuchet MS"/>
              </a:rPr>
              <a:t>d</a:t>
            </a:r>
            <a:r>
              <a:rPr sz="1250" spc="-65" dirty="0">
                <a:latin typeface="Trebuchet MS"/>
                <a:cs typeface="Trebuchet MS"/>
              </a:rPr>
              <a:t>:1</a:t>
            </a:r>
            <a:endParaRPr sz="1250" dirty="0">
              <a:latin typeface="Trebuchet MS"/>
              <a:cs typeface="Trebuchet MS"/>
            </a:endParaRPr>
          </a:p>
        </p:txBody>
      </p:sp>
      <mc:AlternateContent xmlns:mc="http://schemas.openxmlformats.org/markup-compatibility/2006" xmlns:p14="http://schemas.microsoft.com/office/powerpoint/2010/main">
        <mc:Choice Requires="p14">
          <p:contentPart p14:bwMode="auto" r:id="rId2">
            <p14:nvContentPartPr>
              <p14:cNvPr id="129" name="Ink 128">
                <a:extLst>
                  <a:ext uri="{FF2B5EF4-FFF2-40B4-BE49-F238E27FC236}">
                    <a16:creationId xmlns:a16="http://schemas.microsoft.com/office/drawing/2014/main" id="{8823D7CD-14A7-DDDB-C013-67F8FBB99F8F}"/>
                  </a:ext>
                </a:extLst>
              </p14:cNvPr>
              <p14:cNvContentPartPr/>
              <p14:nvPr/>
            </p14:nvContentPartPr>
            <p14:xfrm>
              <a:off x="4991144" y="673621"/>
              <a:ext cx="1736640" cy="4294800"/>
            </p14:xfrm>
          </p:contentPart>
        </mc:Choice>
        <mc:Fallback xmlns="">
          <p:pic>
            <p:nvPicPr>
              <p:cNvPr id="129" name="Ink 128">
                <a:extLst>
                  <a:ext uri="{FF2B5EF4-FFF2-40B4-BE49-F238E27FC236}">
                    <a16:creationId xmlns:a16="http://schemas.microsoft.com/office/drawing/2014/main" id="{8823D7CD-14A7-DDDB-C013-67F8FBB99F8F}"/>
                  </a:ext>
                </a:extLst>
              </p:cNvPr>
              <p:cNvPicPr/>
              <p:nvPr/>
            </p:nvPicPr>
            <p:blipFill>
              <a:blip r:embed="rId3"/>
              <a:stretch>
                <a:fillRect/>
              </a:stretch>
            </p:blipFill>
            <p:spPr>
              <a:xfrm>
                <a:off x="4982504" y="664621"/>
                <a:ext cx="1754280" cy="4312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0" name="Ink 129">
                <a:extLst>
                  <a:ext uri="{FF2B5EF4-FFF2-40B4-BE49-F238E27FC236}">
                    <a16:creationId xmlns:a16="http://schemas.microsoft.com/office/drawing/2014/main" id="{E9FAED19-F1AC-C6F1-AF9E-850BB88A8138}"/>
                  </a:ext>
                </a:extLst>
              </p14:cNvPr>
              <p14:cNvContentPartPr/>
              <p14:nvPr/>
            </p14:nvContentPartPr>
            <p14:xfrm>
              <a:off x="4587584" y="3181741"/>
              <a:ext cx="321480" cy="448920"/>
            </p14:xfrm>
          </p:contentPart>
        </mc:Choice>
        <mc:Fallback xmlns="">
          <p:pic>
            <p:nvPicPr>
              <p:cNvPr id="130" name="Ink 129">
                <a:extLst>
                  <a:ext uri="{FF2B5EF4-FFF2-40B4-BE49-F238E27FC236}">
                    <a16:creationId xmlns:a16="http://schemas.microsoft.com/office/drawing/2014/main" id="{E9FAED19-F1AC-C6F1-AF9E-850BB88A8138}"/>
                  </a:ext>
                </a:extLst>
              </p:cNvPr>
              <p:cNvPicPr/>
              <p:nvPr/>
            </p:nvPicPr>
            <p:blipFill>
              <a:blip r:embed="rId5"/>
              <a:stretch>
                <a:fillRect/>
              </a:stretch>
            </p:blipFill>
            <p:spPr>
              <a:xfrm>
                <a:off x="4578584" y="3173101"/>
                <a:ext cx="33912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1" name="Ink 130">
                <a:extLst>
                  <a:ext uri="{FF2B5EF4-FFF2-40B4-BE49-F238E27FC236}">
                    <a16:creationId xmlns:a16="http://schemas.microsoft.com/office/drawing/2014/main" id="{49B46D4F-66EF-459E-B0DD-6E0A754CEFDD}"/>
                  </a:ext>
                </a:extLst>
              </p14:cNvPr>
              <p14:cNvContentPartPr/>
              <p14:nvPr/>
            </p14:nvContentPartPr>
            <p14:xfrm>
              <a:off x="6509264" y="1493701"/>
              <a:ext cx="1867320" cy="3358800"/>
            </p14:xfrm>
          </p:contentPart>
        </mc:Choice>
        <mc:Fallback xmlns="">
          <p:pic>
            <p:nvPicPr>
              <p:cNvPr id="131" name="Ink 130">
                <a:extLst>
                  <a:ext uri="{FF2B5EF4-FFF2-40B4-BE49-F238E27FC236}">
                    <a16:creationId xmlns:a16="http://schemas.microsoft.com/office/drawing/2014/main" id="{49B46D4F-66EF-459E-B0DD-6E0A754CEFDD}"/>
                  </a:ext>
                </a:extLst>
              </p:cNvPr>
              <p:cNvPicPr/>
              <p:nvPr/>
            </p:nvPicPr>
            <p:blipFill>
              <a:blip r:embed="rId7"/>
              <a:stretch>
                <a:fillRect/>
              </a:stretch>
            </p:blipFill>
            <p:spPr>
              <a:xfrm>
                <a:off x="6500264" y="1485061"/>
                <a:ext cx="1884960" cy="3376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2" name="Ink 131">
                <a:extLst>
                  <a:ext uri="{FF2B5EF4-FFF2-40B4-BE49-F238E27FC236}">
                    <a16:creationId xmlns:a16="http://schemas.microsoft.com/office/drawing/2014/main" id="{38AFCEF0-EB2E-7952-AFCB-C43D9BDF552F}"/>
                  </a:ext>
                </a:extLst>
              </p14:cNvPr>
              <p14:cNvContentPartPr/>
              <p14:nvPr/>
            </p14:nvContentPartPr>
            <p14:xfrm>
              <a:off x="8244824" y="1971421"/>
              <a:ext cx="604080" cy="740160"/>
            </p14:xfrm>
          </p:contentPart>
        </mc:Choice>
        <mc:Fallback xmlns="">
          <p:pic>
            <p:nvPicPr>
              <p:cNvPr id="132" name="Ink 131">
                <a:extLst>
                  <a:ext uri="{FF2B5EF4-FFF2-40B4-BE49-F238E27FC236}">
                    <a16:creationId xmlns:a16="http://schemas.microsoft.com/office/drawing/2014/main" id="{38AFCEF0-EB2E-7952-AFCB-C43D9BDF552F}"/>
                  </a:ext>
                </a:extLst>
              </p:cNvPr>
              <p:cNvPicPr/>
              <p:nvPr/>
            </p:nvPicPr>
            <p:blipFill>
              <a:blip r:embed="rId9"/>
              <a:stretch>
                <a:fillRect/>
              </a:stretch>
            </p:blipFill>
            <p:spPr>
              <a:xfrm>
                <a:off x="8236184" y="1962781"/>
                <a:ext cx="621720" cy="757800"/>
              </a:xfrm>
              <a:prstGeom prst="rect">
                <a:avLst/>
              </a:prstGeom>
            </p:spPr>
          </p:pic>
        </mc:Fallback>
      </mc:AlternateContent>
    </p:spTree>
    <p:extLst>
      <p:ext uri="{BB962C8B-B14F-4D97-AF65-F5344CB8AC3E}">
        <p14:creationId xmlns:p14="http://schemas.microsoft.com/office/powerpoint/2010/main" val="40693569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22B015-6B07-20CC-8BEF-47D5C38F6E66}"/>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1E7F2389-01EA-5AFC-0E67-E233659A926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
        <p:nvSpPr>
          <p:cNvPr id="6" name="Title 1">
            <a:extLst>
              <a:ext uri="{FF2B5EF4-FFF2-40B4-BE49-F238E27FC236}">
                <a16:creationId xmlns:a16="http://schemas.microsoft.com/office/drawing/2014/main" id="{31BADE03-0DD8-BB80-E221-0BB80AC2EF56}"/>
              </a:ext>
            </a:extLst>
          </p:cNvPr>
          <p:cNvSpPr txBox="1">
            <a:spLocks/>
          </p:cNvSpPr>
          <p:nvPr/>
        </p:nvSpPr>
        <p:spPr>
          <a:xfrm>
            <a:off x="349250" y="376237"/>
            <a:ext cx="4222750" cy="615156"/>
          </a:xfrm>
          <a:prstGeom prst="rect">
            <a:avLst/>
          </a:prstGeom>
        </p:spPr>
        <p:txBody>
          <a:bodyPr/>
          <a:lstStyle>
            <a:lvl1pPr algn="l" defTabSz="6858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pc="-81" dirty="0"/>
              <a:t>Search Problem</a:t>
            </a:r>
            <a:endParaRPr lang="en-US" dirty="0"/>
          </a:p>
        </p:txBody>
      </p:sp>
      <p:sp>
        <p:nvSpPr>
          <p:cNvPr id="32" name="TextBox 31">
            <a:extLst>
              <a:ext uri="{FF2B5EF4-FFF2-40B4-BE49-F238E27FC236}">
                <a16:creationId xmlns:a16="http://schemas.microsoft.com/office/drawing/2014/main" id="{8ECB89D2-6FC1-5AA7-E3E6-11A8CDF556AF}"/>
              </a:ext>
            </a:extLst>
          </p:cNvPr>
          <p:cNvSpPr txBox="1"/>
          <p:nvPr/>
        </p:nvSpPr>
        <p:spPr>
          <a:xfrm>
            <a:off x="349250" y="991393"/>
            <a:ext cx="8121650" cy="2056973"/>
          </a:xfrm>
          <a:prstGeom prst="rect">
            <a:avLst/>
          </a:prstGeom>
          <a:noFill/>
        </p:spPr>
        <p:txBody>
          <a:bodyPr wrap="square" rtlCol="0">
            <a:spAutoFit/>
          </a:bodyPr>
          <a:lstStyle/>
          <a:p>
            <a:pPr marL="359410" marR="156845" indent="-207645" algn="just">
              <a:spcBef>
                <a:spcPts val="90"/>
              </a:spcBef>
              <a:buFont typeface="Lucida Sans Unicode"/>
              <a:buChar char="•"/>
              <a:tabLst>
                <a:tab pos="360045" algn="l"/>
              </a:tabLst>
            </a:pPr>
            <a:r>
              <a:rPr lang="en-US" dirty="0"/>
              <a:t>The search process involves creating a search tree with start and end states, where nodes represent states and edges correspond to possible actions with associated costs.</a:t>
            </a:r>
          </a:p>
          <a:p>
            <a:pPr marL="359410" marR="156845" indent="-207645" algn="just">
              <a:spcBef>
                <a:spcPts val="90"/>
              </a:spcBef>
              <a:buFont typeface="Lucida Sans Unicode"/>
              <a:buChar char="•"/>
              <a:tabLst>
                <a:tab pos="360045" algn="l"/>
              </a:tabLst>
            </a:pPr>
            <a:r>
              <a:rPr lang="en-US" dirty="0"/>
              <a:t>Each path from the root to a leaf in the search tree represents a potential action sequence, and the sum of edge costs on the path is the total cost.</a:t>
            </a:r>
          </a:p>
          <a:p>
            <a:pPr marL="359410" marR="156845" indent="-207645" algn="just">
              <a:spcBef>
                <a:spcPts val="90"/>
              </a:spcBef>
              <a:buFont typeface="Lucida Sans Unicode"/>
              <a:buChar char="•"/>
              <a:tabLst>
                <a:tab pos="360045" algn="l"/>
              </a:tabLst>
            </a:pPr>
            <a:r>
              <a:rPr lang="en-US" dirty="0"/>
              <a:t>The objective is to identify the lowest-cost root-to-leaf path that reaches a valid end state.</a:t>
            </a:r>
          </a:p>
        </p:txBody>
      </p:sp>
    </p:spTree>
    <p:extLst>
      <p:ext uri="{BB962C8B-B14F-4D97-AF65-F5344CB8AC3E}">
        <p14:creationId xmlns:p14="http://schemas.microsoft.com/office/powerpoint/2010/main" val="35005987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22B015-6B07-20CC-8BEF-47D5C38F6E66}"/>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1E7F2389-01EA-5AFC-0E67-E233659A926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
        <p:nvSpPr>
          <p:cNvPr id="6" name="Title 1">
            <a:extLst>
              <a:ext uri="{FF2B5EF4-FFF2-40B4-BE49-F238E27FC236}">
                <a16:creationId xmlns:a16="http://schemas.microsoft.com/office/drawing/2014/main" id="{31BADE03-0DD8-BB80-E221-0BB80AC2EF56}"/>
              </a:ext>
            </a:extLst>
          </p:cNvPr>
          <p:cNvSpPr txBox="1">
            <a:spLocks/>
          </p:cNvSpPr>
          <p:nvPr/>
        </p:nvSpPr>
        <p:spPr>
          <a:xfrm>
            <a:off x="349250" y="376237"/>
            <a:ext cx="4222750" cy="615156"/>
          </a:xfrm>
          <a:prstGeom prst="rect">
            <a:avLst/>
          </a:prstGeom>
        </p:spPr>
        <p:txBody>
          <a:bodyPr/>
          <a:lstStyle>
            <a:lvl1pPr algn="l" defTabSz="6858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pc="-81" dirty="0"/>
              <a:t>Search Problem</a:t>
            </a:r>
            <a:endParaRPr lang="en-US" dirty="0"/>
          </a:p>
        </p:txBody>
      </p:sp>
      <p:sp>
        <p:nvSpPr>
          <p:cNvPr id="32" name="TextBox 31">
            <a:extLst>
              <a:ext uri="{FF2B5EF4-FFF2-40B4-BE49-F238E27FC236}">
                <a16:creationId xmlns:a16="http://schemas.microsoft.com/office/drawing/2014/main" id="{8ECB89D2-6FC1-5AA7-E3E6-11A8CDF556AF}"/>
              </a:ext>
            </a:extLst>
          </p:cNvPr>
          <p:cNvSpPr txBox="1"/>
          <p:nvPr/>
        </p:nvSpPr>
        <p:spPr>
          <a:xfrm>
            <a:off x="349250" y="991393"/>
            <a:ext cx="8121650" cy="1490152"/>
          </a:xfrm>
          <a:prstGeom prst="rect">
            <a:avLst/>
          </a:prstGeom>
          <a:noFill/>
        </p:spPr>
        <p:txBody>
          <a:bodyPr wrap="square" rtlCol="0">
            <a:spAutoFit/>
          </a:bodyPr>
          <a:lstStyle/>
          <a:p>
            <a:pPr marL="359410" marR="156845" indent="-207645" algn="just">
              <a:spcBef>
                <a:spcPts val="90"/>
              </a:spcBef>
              <a:buFont typeface="Lucida Sans Unicode"/>
              <a:buChar char="•"/>
              <a:tabLst>
                <a:tab pos="360045" algn="l"/>
              </a:tabLst>
            </a:pPr>
            <a:r>
              <a:rPr lang="en-US" dirty="0"/>
              <a:t>The search tree serves as a visualization tool for understanding search algorithms and the problem's structure in code.</a:t>
            </a:r>
          </a:p>
          <a:p>
            <a:pPr marL="359410" marR="156845" indent="-207645" algn="just">
              <a:spcBef>
                <a:spcPts val="90"/>
              </a:spcBef>
              <a:buFont typeface="Lucida Sans Unicode"/>
              <a:buChar char="•"/>
              <a:tabLst>
                <a:tab pos="360045" algn="l"/>
              </a:tabLst>
            </a:pPr>
            <a:r>
              <a:rPr lang="en-US" dirty="0"/>
              <a:t>In the boat crossing example, actions have a unit cost of 1, actions leading back to previous states are disallowed, and valid solutions are determined by end states in the search tree.</a:t>
            </a:r>
          </a:p>
        </p:txBody>
      </p:sp>
    </p:spTree>
    <p:extLst>
      <p:ext uri="{BB962C8B-B14F-4D97-AF65-F5344CB8AC3E}">
        <p14:creationId xmlns:p14="http://schemas.microsoft.com/office/powerpoint/2010/main" val="34118796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1DA80D-153A-2768-489D-43EA84A3C121}"/>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A9425D26-E430-B0C8-003F-83BD12047DA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5" name="Picture 4">
            <a:extLst>
              <a:ext uri="{FF2B5EF4-FFF2-40B4-BE49-F238E27FC236}">
                <a16:creationId xmlns:a16="http://schemas.microsoft.com/office/drawing/2014/main" id="{B1332DAD-D922-8601-3975-940D51992E8B}"/>
              </a:ext>
            </a:extLst>
          </p:cNvPr>
          <p:cNvPicPr>
            <a:picLocks noChangeAspect="1"/>
          </p:cNvPicPr>
          <p:nvPr/>
        </p:nvPicPr>
        <p:blipFill>
          <a:blip r:embed="rId2"/>
          <a:stretch>
            <a:fillRect/>
          </a:stretch>
        </p:blipFill>
        <p:spPr>
          <a:xfrm>
            <a:off x="178999" y="631725"/>
            <a:ext cx="5670841" cy="3880049"/>
          </a:xfrm>
          <a:prstGeom prst="rect">
            <a:avLst/>
          </a:prstGeom>
        </p:spPr>
      </p:pic>
      <p:pic>
        <p:nvPicPr>
          <p:cNvPr id="7" name="Picture 6">
            <a:extLst>
              <a:ext uri="{FF2B5EF4-FFF2-40B4-BE49-F238E27FC236}">
                <a16:creationId xmlns:a16="http://schemas.microsoft.com/office/drawing/2014/main" id="{808B8E64-A091-5963-6AA0-B0DE3E92495E}"/>
              </a:ext>
            </a:extLst>
          </p:cNvPr>
          <p:cNvPicPr>
            <a:picLocks noChangeAspect="1"/>
          </p:cNvPicPr>
          <p:nvPr/>
        </p:nvPicPr>
        <p:blipFill>
          <a:blip r:embed="rId3"/>
          <a:stretch>
            <a:fillRect/>
          </a:stretch>
        </p:blipFill>
        <p:spPr>
          <a:xfrm>
            <a:off x="5044492" y="631725"/>
            <a:ext cx="3797495" cy="2730640"/>
          </a:xfrm>
          <a:prstGeom prst="rect">
            <a:avLst/>
          </a:prstGeom>
        </p:spPr>
      </p:pic>
    </p:spTree>
    <p:extLst>
      <p:ext uri="{BB962C8B-B14F-4D97-AF65-F5344CB8AC3E}">
        <p14:creationId xmlns:p14="http://schemas.microsoft.com/office/powerpoint/2010/main" val="22779224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97373A-B089-5492-B5BE-8C447AF9C779}"/>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9287343B-8489-E665-97BA-0DD7BDE52A5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pic>
        <p:nvPicPr>
          <p:cNvPr id="5" name="Picture 4">
            <a:extLst>
              <a:ext uri="{FF2B5EF4-FFF2-40B4-BE49-F238E27FC236}">
                <a16:creationId xmlns:a16="http://schemas.microsoft.com/office/drawing/2014/main" id="{514D40A9-5A5C-1146-124C-19EE2F287FCB}"/>
              </a:ext>
            </a:extLst>
          </p:cNvPr>
          <p:cNvPicPr>
            <a:picLocks noChangeAspect="1"/>
          </p:cNvPicPr>
          <p:nvPr/>
        </p:nvPicPr>
        <p:blipFill>
          <a:blip r:embed="rId2"/>
          <a:stretch>
            <a:fillRect/>
          </a:stretch>
        </p:blipFill>
        <p:spPr>
          <a:xfrm>
            <a:off x="1736579" y="631725"/>
            <a:ext cx="5670841" cy="3880049"/>
          </a:xfrm>
          <a:prstGeom prst="rect">
            <a:avLst/>
          </a:prstGeom>
        </p:spPr>
      </p:pic>
    </p:spTree>
    <p:extLst>
      <p:ext uri="{BB962C8B-B14F-4D97-AF65-F5344CB8AC3E}">
        <p14:creationId xmlns:p14="http://schemas.microsoft.com/office/powerpoint/2010/main" val="15090776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E66D92-B923-5031-771A-1B09D3F2CFDD}"/>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C33AA369-4A19-249F-8D46-A08E4C790C5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pic>
        <p:nvPicPr>
          <p:cNvPr id="5" name="Picture 4">
            <a:extLst>
              <a:ext uri="{FF2B5EF4-FFF2-40B4-BE49-F238E27FC236}">
                <a16:creationId xmlns:a16="http://schemas.microsoft.com/office/drawing/2014/main" id="{AE1CCC29-73E8-60BE-9D43-514756320C71}"/>
              </a:ext>
            </a:extLst>
          </p:cNvPr>
          <p:cNvPicPr>
            <a:picLocks noChangeAspect="1"/>
          </p:cNvPicPr>
          <p:nvPr/>
        </p:nvPicPr>
        <p:blipFill>
          <a:blip r:embed="rId2"/>
          <a:stretch>
            <a:fillRect/>
          </a:stretch>
        </p:blipFill>
        <p:spPr>
          <a:xfrm>
            <a:off x="1812783" y="622200"/>
            <a:ext cx="5518434" cy="3899100"/>
          </a:xfrm>
          <a:prstGeom prst="rect">
            <a:avLst/>
          </a:prstGeom>
        </p:spPr>
      </p:pic>
    </p:spTree>
    <p:extLst>
      <p:ext uri="{BB962C8B-B14F-4D97-AF65-F5344CB8AC3E}">
        <p14:creationId xmlns:p14="http://schemas.microsoft.com/office/powerpoint/2010/main" val="38838158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E1E980-42B2-14AD-3507-C4795A9DD9FC}"/>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02266FF3-33A5-9A33-E248-BE522E1E102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pic>
        <p:nvPicPr>
          <p:cNvPr id="5" name="Picture 4">
            <a:extLst>
              <a:ext uri="{FF2B5EF4-FFF2-40B4-BE49-F238E27FC236}">
                <a16:creationId xmlns:a16="http://schemas.microsoft.com/office/drawing/2014/main" id="{8D17CB1D-C6FD-98B9-7042-3312DCD0C9DD}"/>
              </a:ext>
            </a:extLst>
          </p:cNvPr>
          <p:cNvPicPr>
            <a:picLocks noChangeAspect="1"/>
          </p:cNvPicPr>
          <p:nvPr/>
        </p:nvPicPr>
        <p:blipFill>
          <a:blip r:embed="rId2"/>
          <a:stretch>
            <a:fillRect/>
          </a:stretch>
        </p:blipFill>
        <p:spPr>
          <a:xfrm>
            <a:off x="248941" y="868165"/>
            <a:ext cx="8126157" cy="3899098"/>
          </a:xfrm>
          <a:prstGeom prst="rect">
            <a:avLst/>
          </a:prstGeom>
        </p:spPr>
      </p:pic>
    </p:spTree>
    <p:extLst>
      <p:ext uri="{BB962C8B-B14F-4D97-AF65-F5344CB8AC3E}">
        <p14:creationId xmlns:p14="http://schemas.microsoft.com/office/powerpoint/2010/main" val="33690969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01F9C1-6546-F8C6-3C87-5452E3A7FEA4}"/>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AC42485F-D2C0-D3A9-4F2E-2AAE5D52C19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pic>
        <p:nvPicPr>
          <p:cNvPr id="5" name="Picture 4">
            <a:extLst>
              <a:ext uri="{FF2B5EF4-FFF2-40B4-BE49-F238E27FC236}">
                <a16:creationId xmlns:a16="http://schemas.microsoft.com/office/drawing/2014/main" id="{1A21AA49-F552-114D-FF0F-0167B970F070}"/>
              </a:ext>
            </a:extLst>
          </p:cNvPr>
          <p:cNvPicPr>
            <a:picLocks noChangeAspect="1"/>
          </p:cNvPicPr>
          <p:nvPr/>
        </p:nvPicPr>
        <p:blipFill>
          <a:blip r:embed="rId2"/>
          <a:stretch>
            <a:fillRect/>
          </a:stretch>
        </p:blipFill>
        <p:spPr>
          <a:xfrm>
            <a:off x="1800082" y="530120"/>
            <a:ext cx="5543835" cy="4083260"/>
          </a:xfrm>
          <a:prstGeom prst="rect">
            <a:avLst/>
          </a:prstGeom>
        </p:spPr>
      </p:pic>
    </p:spTree>
    <p:extLst>
      <p:ext uri="{BB962C8B-B14F-4D97-AF65-F5344CB8AC3E}">
        <p14:creationId xmlns:p14="http://schemas.microsoft.com/office/powerpoint/2010/main" val="16387023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D12A8D-17FA-B535-C117-84A92693B920}"/>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29CF9A5F-A326-911B-F190-896E993A460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pic>
        <p:nvPicPr>
          <p:cNvPr id="5" name="Picture 4">
            <a:extLst>
              <a:ext uri="{FF2B5EF4-FFF2-40B4-BE49-F238E27FC236}">
                <a16:creationId xmlns:a16="http://schemas.microsoft.com/office/drawing/2014/main" id="{867A883C-BD03-8FBA-103D-6EAA72921189}"/>
              </a:ext>
            </a:extLst>
          </p:cNvPr>
          <p:cNvPicPr>
            <a:picLocks noChangeAspect="1"/>
          </p:cNvPicPr>
          <p:nvPr/>
        </p:nvPicPr>
        <p:blipFill>
          <a:blip r:embed="rId2"/>
          <a:stretch>
            <a:fillRect/>
          </a:stretch>
        </p:blipFill>
        <p:spPr>
          <a:xfrm>
            <a:off x="903711" y="-167503"/>
            <a:ext cx="7815653" cy="4934766"/>
          </a:xfrm>
          <a:prstGeom prst="rect">
            <a:avLst/>
          </a:prstGeom>
        </p:spPr>
      </p:pic>
    </p:spTree>
    <p:extLst>
      <p:ext uri="{BB962C8B-B14F-4D97-AF65-F5344CB8AC3E}">
        <p14:creationId xmlns:p14="http://schemas.microsoft.com/office/powerpoint/2010/main" val="4852212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22B015-6B07-20CC-8BEF-47D5C38F6E66}"/>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1E7F2389-01EA-5AFC-0E67-E233659A926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
        <p:nvSpPr>
          <p:cNvPr id="6" name="Title 1">
            <a:extLst>
              <a:ext uri="{FF2B5EF4-FFF2-40B4-BE49-F238E27FC236}">
                <a16:creationId xmlns:a16="http://schemas.microsoft.com/office/drawing/2014/main" id="{31BADE03-0DD8-BB80-E221-0BB80AC2EF56}"/>
              </a:ext>
            </a:extLst>
          </p:cNvPr>
          <p:cNvSpPr txBox="1">
            <a:spLocks/>
          </p:cNvSpPr>
          <p:nvPr/>
        </p:nvSpPr>
        <p:spPr>
          <a:xfrm>
            <a:off x="349250" y="376237"/>
            <a:ext cx="4222750" cy="615156"/>
          </a:xfrm>
          <a:prstGeom prst="rect">
            <a:avLst/>
          </a:prstGeom>
        </p:spPr>
        <p:txBody>
          <a:bodyPr/>
          <a:lstStyle>
            <a:lvl1pPr algn="l" defTabSz="685800" rtl="0" eaLnBrk="1" latinLnBrk="0" hangingPunct="1">
              <a:lnSpc>
                <a:spcPct val="90000"/>
              </a:lnSpc>
              <a:spcBef>
                <a:spcPct val="0"/>
              </a:spcBef>
              <a:buNone/>
              <a:defRPr sz="2400" b="1" kern="1200">
                <a:solidFill>
                  <a:schemeClr val="tx1"/>
                </a:solidFill>
                <a:latin typeface="+mj-lt"/>
                <a:ea typeface="+mj-ea"/>
                <a:cs typeface="+mj-cs"/>
              </a:defRPr>
            </a:lvl1pPr>
          </a:lstStyle>
          <a:p>
            <a:r>
              <a:rPr lang="en-US" dirty="0"/>
              <a:t>Transportation example</a:t>
            </a:r>
          </a:p>
        </p:txBody>
      </p:sp>
      <p:sp>
        <p:nvSpPr>
          <p:cNvPr id="32" name="TextBox 31">
            <a:extLst>
              <a:ext uri="{FF2B5EF4-FFF2-40B4-BE49-F238E27FC236}">
                <a16:creationId xmlns:a16="http://schemas.microsoft.com/office/drawing/2014/main" id="{8ECB89D2-6FC1-5AA7-E3E6-11A8CDF556AF}"/>
              </a:ext>
            </a:extLst>
          </p:cNvPr>
          <p:cNvSpPr txBox="1"/>
          <p:nvPr/>
        </p:nvSpPr>
        <p:spPr>
          <a:xfrm>
            <a:off x="349250" y="991393"/>
            <a:ext cx="8121650" cy="1238801"/>
          </a:xfrm>
          <a:prstGeom prst="rect">
            <a:avLst/>
          </a:prstGeom>
          <a:noFill/>
        </p:spPr>
        <p:txBody>
          <a:bodyPr wrap="square" rtlCol="0">
            <a:spAutoFit/>
          </a:bodyPr>
          <a:lstStyle/>
          <a:p>
            <a:pPr marL="437515" marR="156845" indent="-285750" algn="just">
              <a:spcBef>
                <a:spcPts val="90"/>
              </a:spcBef>
              <a:buFont typeface="Arial" panose="020B0604020202020204" pitchFamily="34" charset="0"/>
              <a:buChar char="•"/>
              <a:tabLst>
                <a:tab pos="360045" algn="l"/>
              </a:tabLst>
            </a:pPr>
            <a:r>
              <a:rPr lang="en-US" dirty="0"/>
              <a:t>Street with blocks numbered 1 to n.  </a:t>
            </a:r>
          </a:p>
          <a:p>
            <a:pPr marL="437515" marR="156845" indent="-285750" algn="just">
              <a:spcBef>
                <a:spcPts val="90"/>
              </a:spcBef>
              <a:buFont typeface="Arial" panose="020B0604020202020204" pitchFamily="34" charset="0"/>
              <a:buChar char="•"/>
              <a:tabLst>
                <a:tab pos="360045" algn="l"/>
              </a:tabLst>
            </a:pPr>
            <a:r>
              <a:rPr lang="en-US" dirty="0"/>
              <a:t>Walking from s to s + 1 takes 1 minute.</a:t>
            </a:r>
          </a:p>
          <a:p>
            <a:pPr marL="437515" marR="156845" indent="-285750" algn="just">
              <a:spcBef>
                <a:spcPts val="90"/>
              </a:spcBef>
              <a:buFont typeface="Arial" panose="020B0604020202020204" pitchFamily="34" charset="0"/>
              <a:buChar char="•"/>
              <a:tabLst>
                <a:tab pos="360045" algn="l"/>
              </a:tabLst>
            </a:pPr>
            <a:r>
              <a:rPr lang="en-US" dirty="0"/>
              <a:t>Taking a magic tram from s to 2s takes 2 minutes.  </a:t>
            </a:r>
          </a:p>
          <a:p>
            <a:pPr marL="437515" marR="156845" indent="-285750" algn="just">
              <a:spcBef>
                <a:spcPts val="90"/>
              </a:spcBef>
              <a:buFont typeface="Arial" panose="020B0604020202020204" pitchFamily="34" charset="0"/>
              <a:buChar char="•"/>
              <a:tabLst>
                <a:tab pos="360045" algn="l"/>
              </a:tabLst>
            </a:pPr>
            <a:r>
              <a:rPr lang="en-US" dirty="0"/>
              <a:t>How to travel from 1 to n in the least time?</a:t>
            </a:r>
          </a:p>
        </p:txBody>
      </p:sp>
    </p:spTree>
    <p:extLst>
      <p:ext uri="{BB962C8B-B14F-4D97-AF65-F5344CB8AC3E}">
        <p14:creationId xmlns:p14="http://schemas.microsoft.com/office/powerpoint/2010/main" val="1958430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52020" y="253242"/>
            <a:ext cx="8697206" cy="362663"/>
          </a:xfrm>
          <a:prstGeom prst="rect">
            <a:avLst/>
          </a:prstGeom>
        </p:spPr>
        <p:txBody>
          <a:bodyPr vert="horz" wrap="square" lIns="0" tIns="10287" rIns="0" bIns="0" rtlCol="0">
            <a:spAutoFit/>
          </a:bodyPr>
          <a:lstStyle/>
          <a:p>
            <a:pPr marL="11429" marR="4572" algn="just">
              <a:lnSpc>
                <a:spcPct val="101600"/>
              </a:lnSpc>
              <a:spcBef>
                <a:spcPts val="81"/>
              </a:spcBef>
            </a:pPr>
            <a:r>
              <a:rPr lang="en-US" sz="2400" b="1" kern="1200" dirty="0">
                <a:solidFill>
                  <a:schemeClr val="tx1"/>
                </a:solidFill>
                <a:latin typeface="+mj-lt"/>
                <a:ea typeface="+mj-ea"/>
                <a:cs typeface="+mj-cs"/>
              </a:rPr>
              <a:t>Trick Question</a:t>
            </a:r>
            <a:endParaRPr sz="2400" b="1" kern="1200" dirty="0">
              <a:solidFill>
                <a:schemeClr val="tx1"/>
              </a:solidFill>
              <a:latin typeface="+mj-lt"/>
              <a:ea typeface="+mj-ea"/>
              <a:cs typeface="+mj-cs"/>
            </a:endParaRPr>
          </a:p>
        </p:txBody>
      </p:sp>
      <p:sp>
        <p:nvSpPr>
          <p:cNvPr id="18" name="object 3">
            <a:extLst>
              <a:ext uri="{FF2B5EF4-FFF2-40B4-BE49-F238E27FC236}">
                <a16:creationId xmlns:a16="http://schemas.microsoft.com/office/drawing/2014/main" id="{72A1E30D-BC08-1E74-AF27-463BC4C84B49}"/>
              </a:ext>
            </a:extLst>
          </p:cNvPr>
          <p:cNvSpPr txBox="1"/>
          <p:nvPr/>
        </p:nvSpPr>
        <p:spPr>
          <a:xfrm>
            <a:off x="381000" y="871999"/>
            <a:ext cx="8193394" cy="839589"/>
          </a:xfrm>
          <a:prstGeom prst="rect">
            <a:avLst/>
          </a:prstGeom>
        </p:spPr>
        <p:txBody>
          <a:bodyPr vert="horz" wrap="square" lIns="0" tIns="10287" rIns="0" bIns="0" rtlCol="0">
            <a:spAutoFit/>
          </a:bodyPr>
          <a:lstStyle/>
          <a:p>
            <a:pPr marL="11429" marR="4572" algn="just">
              <a:lnSpc>
                <a:spcPct val="101600"/>
              </a:lnSpc>
              <a:spcBef>
                <a:spcPts val="81"/>
              </a:spcBef>
            </a:pPr>
            <a:r>
              <a:rPr dirty="0"/>
              <a:t>A farmer wants to get his cabbage, goat, and wolf across a river. He has a boat that only holds two. He cannot leave the cabbage and goat alone or the goat and wolf alone. How many river crossings does he need?</a:t>
            </a:r>
          </a:p>
        </p:txBody>
      </p:sp>
      <p:sp>
        <p:nvSpPr>
          <p:cNvPr id="19" name="object 3">
            <a:extLst>
              <a:ext uri="{FF2B5EF4-FFF2-40B4-BE49-F238E27FC236}">
                <a16:creationId xmlns:a16="http://schemas.microsoft.com/office/drawing/2014/main" id="{933CD8A6-9593-1FAD-1F5E-E6431C865F5C}"/>
              </a:ext>
            </a:extLst>
          </p:cNvPr>
          <p:cNvSpPr txBox="1"/>
          <p:nvPr/>
        </p:nvSpPr>
        <p:spPr>
          <a:xfrm>
            <a:off x="381000" y="1927186"/>
            <a:ext cx="8193394" cy="1455911"/>
          </a:xfrm>
          <a:prstGeom prst="rect">
            <a:avLst/>
          </a:prstGeom>
        </p:spPr>
        <p:txBody>
          <a:bodyPr vert="horz" wrap="square" lIns="0" tIns="10287" rIns="0" bIns="0" rtlCol="0">
            <a:spAutoFit/>
          </a:bodyPr>
          <a:lstStyle/>
          <a:p>
            <a:pPr marL="354329" marR="4572" indent="-342900" algn="just">
              <a:lnSpc>
                <a:spcPct val="101600"/>
              </a:lnSpc>
              <a:spcBef>
                <a:spcPts val="81"/>
              </a:spcBef>
              <a:buAutoNum type="alphaLcParenR"/>
            </a:pPr>
            <a:r>
              <a:rPr lang="en-US" dirty="0"/>
              <a:t>4</a:t>
            </a:r>
          </a:p>
          <a:p>
            <a:pPr marL="354329" marR="4572" indent="-342900" algn="just">
              <a:lnSpc>
                <a:spcPct val="101600"/>
              </a:lnSpc>
              <a:spcBef>
                <a:spcPts val="81"/>
              </a:spcBef>
              <a:buAutoNum type="alphaLcParenR"/>
            </a:pPr>
            <a:r>
              <a:rPr lang="en-US" dirty="0"/>
              <a:t>5</a:t>
            </a:r>
          </a:p>
          <a:p>
            <a:pPr marL="354329" marR="4572" indent="-342900" algn="just">
              <a:lnSpc>
                <a:spcPct val="101600"/>
              </a:lnSpc>
              <a:spcBef>
                <a:spcPts val="81"/>
              </a:spcBef>
              <a:buAutoNum type="alphaLcParenR"/>
            </a:pPr>
            <a:r>
              <a:rPr lang="en-US" dirty="0"/>
              <a:t>6</a:t>
            </a:r>
          </a:p>
          <a:p>
            <a:pPr marL="354329" marR="4572" indent="-342900" algn="just">
              <a:lnSpc>
                <a:spcPct val="101600"/>
              </a:lnSpc>
              <a:spcBef>
                <a:spcPts val="81"/>
              </a:spcBef>
              <a:buAutoNum type="alphaLcParenR"/>
            </a:pPr>
            <a:r>
              <a:rPr lang="en-US" dirty="0"/>
              <a:t>7</a:t>
            </a:r>
          </a:p>
          <a:p>
            <a:pPr marL="354329" marR="4572" indent="-342900" algn="just">
              <a:lnSpc>
                <a:spcPct val="101600"/>
              </a:lnSpc>
              <a:spcBef>
                <a:spcPts val="81"/>
              </a:spcBef>
              <a:buAutoNum type="alphaLcParenR"/>
            </a:pPr>
            <a:r>
              <a:rPr lang="en-US" dirty="0"/>
              <a:t>No solution</a:t>
            </a:r>
            <a:endParaRPr dirty="0"/>
          </a:p>
        </p:txBody>
      </p:sp>
      <p:sp>
        <p:nvSpPr>
          <p:cNvPr id="24" name="Slide Number Placeholder 23">
            <a:extLst>
              <a:ext uri="{FF2B5EF4-FFF2-40B4-BE49-F238E27FC236}">
                <a16:creationId xmlns:a16="http://schemas.microsoft.com/office/drawing/2014/main" id="{0792F031-B1F9-13D2-71E9-668AE6788B5C}"/>
              </a:ext>
            </a:extLst>
          </p:cNvPr>
          <p:cNvSpPr>
            <a:spLocks noGrp="1"/>
          </p:cNvSpPr>
          <p:nvPr>
            <p:ph type="sldNum" sz="quarter" idx="7"/>
          </p:nvPr>
        </p:nvSpPr>
        <p:spPr>
          <a:xfrm>
            <a:off x="6587795" y="4783455"/>
            <a:ext cx="2104434" cy="215444"/>
          </a:xfrm>
          <a:prstGeom prst="rect">
            <a:avLst/>
          </a:prstGeom>
        </p:spPr>
        <p:txBody>
          <a:bodyPr wrap="square" lIns="0" tIns="0" rIns="0" bIns="0">
            <a:spAutoFit/>
          </a:bodyPr>
          <a:lstStyle>
            <a:defPPr>
              <a:defRPr kern="0"/>
            </a:defPPr>
            <a:lvl1pPr algn="r">
              <a:defRPr sz="1400">
                <a:solidFill>
                  <a:schemeClr val="tx1">
                    <a:tint val="75000"/>
                  </a:schemeClr>
                </a:solidFill>
              </a:defRPr>
            </a:lvl1pPr>
          </a:lstStyle>
          <a:p>
            <a:fld id="{B6F15528-21DE-4FAA-801E-634DDDAF4B2B}" type="slidenum">
              <a:rPr lang="en-US" smtClean="0"/>
              <a:pPr/>
              <a:t>4</a:t>
            </a:fld>
            <a:endParaRPr lang="en-US"/>
          </a:p>
        </p:txBody>
      </p:sp>
      <p:sp>
        <p:nvSpPr>
          <p:cNvPr id="25" name="Date Placeholder 24">
            <a:extLst>
              <a:ext uri="{FF2B5EF4-FFF2-40B4-BE49-F238E27FC236}">
                <a16:creationId xmlns:a16="http://schemas.microsoft.com/office/drawing/2014/main" id="{9BCB8E93-B99E-B15D-7C2D-10B3E5F1F523}"/>
              </a:ext>
            </a:extLst>
          </p:cNvPr>
          <p:cNvSpPr>
            <a:spLocks noGrp="1"/>
          </p:cNvSpPr>
          <p:nvPr>
            <p:ph type="dt" sz="half" idx="6"/>
          </p:nvPr>
        </p:nvSpPr>
        <p:spPr>
          <a:xfrm>
            <a:off x="457485" y="4783455"/>
            <a:ext cx="2104434" cy="215444"/>
          </a:xfrm>
          <a:prstGeom prst="rect">
            <a:avLst/>
          </a:prstGeom>
        </p:spPr>
        <p:txBody>
          <a:bodyPr wrap="square" lIns="0" tIns="0" rIns="0" bIns="0">
            <a:spAutoFit/>
          </a:bodyPr>
          <a:lstStyle>
            <a:defPPr>
              <a:defRPr kern="0"/>
            </a:defPPr>
            <a:lvl1pPr algn="l">
              <a:defRPr sz="1400">
                <a:solidFill>
                  <a:schemeClr val="tx1">
                    <a:tint val="75000"/>
                  </a:schemeClr>
                </a:solidFill>
              </a:defRPr>
            </a:lvl1pPr>
          </a:lstStyle>
          <a:p>
            <a:r>
              <a:rPr lang="en-GB"/>
              <a:t>CS371-AI</a:t>
            </a:r>
            <a:endParaRPr lang="en-US"/>
          </a:p>
        </p:txBody>
      </p:sp>
      <p:pic>
        <p:nvPicPr>
          <p:cNvPr id="1026" name="Picture 2" descr="Illuminations: Brain Teasers">
            <a:extLst>
              <a:ext uri="{FF2B5EF4-FFF2-40B4-BE49-F238E27FC236}">
                <a16:creationId xmlns:a16="http://schemas.microsoft.com/office/drawing/2014/main" id="{83B49848-6C9C-01F3-08DA-7AF0346312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1850462"/>
            <a:ext cx="4150254" cy="26223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22B015-6B07-20CC-8BEF-47D5C38F6E66}"/>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1E7F2389-01EA-5AFC-0E67-E233659A926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
        <p:nvSpPr>
          <p:cNvPr id="6" name="Title 1">
            <a:extLst>
              <a:ext uri="{FF2B5EF4-FFF2-40B4-BE49-F238E27FC236}">
                <a16:creationId xmlns:a16="http://schemas.microsoft.com/office/drawing/2014/main" id="{31BADE03-0DD8-BB80-E221-0BB80AC2EF56}"/>
              </a:ext>
            </a:extLst>
          </p:cNvPr>
          <p:cNvSpPr txBox="1">
            <a:spLocks/>
          </p:cNvSpPr>
          <p:nvPr/>
        </p:nvSpPr>
        <p:spPr>
          <a:xfrm>
            <a:off x="349250" y="376237"/>
            <a:ext cx="4222750" cy="615156"/>
          </a:xfrm>
          <a:prstGeom prst="rect">
            <a:avLst/>
          </a:prstGeom>
        </p:spPr>
        <p:txBody>
          <a:bodyPr/>
          <a:lstStyle>
            <a:lvl1pPr algn="l" defTabSz="685800" rtl="0" eaLnBrk="1" latinLnBrk="0" hangingPunct="1">
              <a:lnSpc>
                <a:spcPct val="90000"/>
              </a:lnSpc>
              <a:spcBef>
                <a:spcPct val="0"/>
              </a:spcBef>
              <a:buNone/>
              <a:defRPr sz="2400" b="1" kern="1200">
                <a:solidFill>
                  <a:schemeClr val="tx1"/>
                </a:solidFill>
                <a:latin typeface="+mj-lt"/>
                <a:ea typeface="+mj-ea"/>
                <a:cs typeface="+mj-cs"/>
              </a:defRPr>
            </a:lvl1pPr>
          </a:lstStyle>
          <a:p>
            <a:r>
              <a:rPr lang="en-US" dirty="0"/>
              <a:t>Transportation example</a:t>
            </a:r>
          </a:p>
        </p:txBody>
      </p:sp>
      <p:sp>
        <p:nvSpPr>
          <p:cNvPr id="32" name="TextBox 31">
            <a:extLst>
              <a:ext uri="{FF2B5EF4-FFF2-40B4-BE49-F238E27FC236}">
                <a16:creationId xmlns:a16="http://schemas.microsoft.com/office/drawing/2014/main" id="{8ECB89D2-6FC1-5AA7-E3E6-11A8CDF556AF}"/>
              </a:ext>
            </a:extLst>
          </p:cNvPr>
          <p:cNvSpPr txBox="1"/>
          <p:nvPr/>
        </p:nvSpPr>
        <p:spPr>
          <a:xfrm>
            <a:off x="349250" y="991393"/>
            <a:ext cx="8121650" cy="1490152"/>
          </a:xfrm>
          <a:prstGeom prst="rect">
            <a:avLst/>
          </a:prstGeom>
          <a:noFill/>
        </p:spPr>
        <p:txBody>
          <a:bodyPr wrap="square" rtlCol="0">
            <a:spAutoFit/>
          </a:bodyPr>
          <a:lstStyle/>
          <a:p>
            <a:pPr marL="437515" marR="156845" indent="-285750" algn="just">
              <a:spcBef>
                <a:spcPts val="90"/>
              </a:spcBef>
              <a:buFont typeface="Arial" panose="020B0604020202020204" pitchFamily="34" charset="0"/>
              <a:buChar char="•"/>
              <a:tabLst>
                <a:tab pos="360045" algn="l"/>
              </a:tabLst>
            </a:pPr>
            <a:r>
              <a:rPr lang="en-US" dirty="0"/>
              <a:t>Specifying precisely what the states, actions, goals, costs, and successors are.</a:t>
            </a:r>
          </a:p>
          <a:p>
            <a:pPr marL="437515" marR="156845" indent="-285750" algn="just">
              <a:spcBef>
                <a:spcPts val="90"/>
              </a:spcBef>
              <a:buFont typeface="Arial" panose="020B0604020202020204" pitchFamily="34" charset="0"/>
              <a:buChar char="•"/>
              <a:tabLst>
                <a:tab pos="360045" algn="l"/>
              </a:tabLst>
            </a:pPr>
            <a:r>
              <a:rPr lang="en-US" dirty="0"/>
              <a:t>To avoid the ambiguity of natural language, we will do this directly in code, where we define a </a:t>
            </a:r>
            <a:r>
              <a:rPr lang="en-US" dirty="0" err="1">
                <a:latin typeface="Cascadia Code" panose="020B0609020000020004" pitchFamily="49" charset="0"/>
                <a:cs typeface="Cascadia Code" panose="020B0609020000020004" pitchFamily="49" charset="0"/>
              </a:rPr>
              <a:t>SearchProblem</a:t>
            </a:r>
            <a:r>
              <a:rPr lang="en-US" dirty="0"/>
              <a:t> class and implement the methods: </a:t>
            </a:r>
            <a:r>
              <a:rPr lang="en-US" dirty="0" err="1">
                <a:latin typeface="Cascadia Code" panose="020B0609020000020004" pitchFamily="49" charset="0"/>
                <a:cs typeface="Cascadia Code" panose="020B0609020000020004" pitchFamily="49" charset="0"/>
              </a:rPr>
              <a:t>startState</a:t>
            </a:r>
            <a:r>
              <a:rPr lang="en-US" dirty="0"/>
              <a:t>, </a:t>
            </a:r>
            <a:r>
              <a:rPr lang="en-US" dirty="0" err="1">
                <a:latin typeface="Cascadia Code" panose="020B0609020000020004" pitchFamily="49" charset="0"/>
                <a:cs typeface="Cascadia Code" panose="020B0609020000020004" pitchFamily="49" charset="0"/>
              </a:rPr>
              <a:t>isEnd</a:t>
            </a:r>
            <a:r>
              <a:rPr lang="en-US" dirty="0">
                <a:latin typeface="Cascadia Code" panose="020B0609020000020004" pitchFamily="49" charset="0"/>
                <a:cs typeface="Cascadia Code" panose="020B0609020000020004" pitchFamily="49" charset="0"/>
              </a:rPr>
              <a:t> </a:t>
            </a:r>
            <a:r>
              <a:rPr lang="en-US" dirty="0"/>
              <a:t>and </a:t>
            </a:r>
            <a:r>
              <a:rPr lang="en-US" dirty="0" err="1">
                <a:latin typeface="Cascadia Code" panose="020B0609020000020004" pitchFamily="49" charset="0"/>
                <a:cs typeface="Cascadia Code" panose="020B0609020000020004" pitchFamily="49" charset="0"/>
              </a:rPr>
              <a:t>succAndCost</a:t>
            </a:r>
            <a:r>
              <a:rPr lang="en-US" dirty="0"/>
              <a:t>.</a:t>
            </a:r>
          </a:p>
        </p:txBody>
      </p:sp>
    </p:spTree>
    <p:extLst>
      <p:ext uri="{BB962C8B-B14F-4D97-AF65-F5344CB8AC3E}">
        <p14:creationId xmlns:p14="http://schemas.microsoft.com/office/powerpoint/2010/main" val="7517747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22B015-6B07-20CC-8BEF-47D5C38F6E66}"/>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1E7F2389-01EA-5AFC-0E67-E233659A926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
        <p:nvSpPr>
          <p:cNvPr id="6" name="Title 1">
            <a:extLst>
              <a:ext uri="{FF2B5EF4-FFF2-40B4-BE49-F238E27FC236}">
                <a16:creationId xmlns:a16="http://schemas.microsoft.com/office/drawing/2014/main" id="{31BADE03-0DD8-BB80-E221-0BB80AC2EF56}"/>
              </a:ext>
            </a:extLst>
          </p:cNvPr>
          <p:cNvSpPr txBox="1">
            <a:spLocks/>
          </p:cNvSpPr>
          <p:nvPr/>
        </p:nvSpPr>
        <p:spPr>
          <a:xfrm>
            <a:off x="349250" y="376237"/>
            <a:ext cx="4222750" cy="615156"/>
          </a:xfrm>
          <a:prstGeom prst="rect">
            <a:avLst/>
          </a:prstGeom>
        </p:spPr>
        <p:txBody>
          <a:bodyPr/>
          <a:lstStyle>
            <a:lvl1pPr algn="l" defTabSz="685800" rtl="0" eaLnBrk="1" latinLnBrk="0" hangingPunct="1">
              <a:lnSpc>
                <a:spcPct val="90000"/>
              </a:lnSpc>
              <a:spcBef>
                <a:spcPct val="0"/>
              </a:spcBef>
              <a:buNone/>
              <a:defRPr sz="2400" b="1" kern="1200">
                <a:solidFill>
                  <a:schemeClr val="tx1"/>
                </a:solidFill>
                <a:latin typeface="+mj-lt"/>
                <a:ea typeface="+mj-ea"/>
                <a:cs typeface="+mj-cs"/>
              </a:defRPr>
            </a:lvl1pPr>
          </a:lstStyle>
          <a:p>
            <a:r>
              <a:rPr lang="en-US" dirty="0"/>
              <a:t>Backtracking search</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ECB89D2-6FC1-5AA7-E3E6-11A8CDF556AF}"/>
                  </a:ext>
                </a:extLst>
              </p:cNvPr>
              <p:cNvSpPr txBox="1"/>
              <p:nvPr/>
            </p:nvSpPr>
            <p:spPr>
              <a:xfrm>
                <a:off x="349250" y="1063963"/>
                <a:ext cx="8121650" cy="952056"/>
              </a:xfrm>
              <a:prstGeom prst="rect">
                <a:avLst/>
              </a:prstGeom>
              <a:noFill/>
            </p:spPr>
            <p:txBody>
              <a:bodyPr wrap="square" rtlCol="0">
                <a:spAutoFit/>
              </a:bodyPr>
              <a:lstStyle/>
              <a:p>
                <a:pPr marL="151765" marR="156845" algn="just">
                  <a:spcBef>
                    <a:spcPts val="90"/>
                  </a:spcBef>
                  <a:tabLst>
                    <a:tab pos="360045" algn="l"/>
                  </a:tabLst>
                </a:pPr>
                <a:r>
                  <a:rPr lang="en-US" dirty="0"/>
                  <a:t>If b actions per state, maximum depth is D actions:</a:t>
                </a:r>
              </a:p>
              <a:p>
                <a:pPr marL="437515" marR="156845" indent="-285750" algn="just">
                  <a:spcBef>
                    <a:spcPts val="90"/>
                  </a:spcBef>
                  <a:buFont typeface="Arial" panose="020B0604020202020204" pitchFamily="34" charset="0"/>
                  <a:buChar char="•"/>
                  <a:tabLst>
                    <a:tab pos="360045" algn="l"/>
                  </a:tabLst>
                </a:pPr>
                <a:r>
                  <a:rPr lang="en-US" dirty="0"/>
                  <a:t>Memory:  </a:t>
                </a:r>
                <a:r>
                  <a:rPr lang="en-US" dirty="0">
                    <a:latin typeface="Cascadia Code" panose="020B0609020000020004" pitchFamily="49" charset="0"/>
                    <a:cs typeface="Cascadia Code" panose="020B0609020000020004" pitchFamily="49" charset="0"/>
                  </a:rPr>
                  <a:t>O(D)</a:t>
                </a:r>
                <a:r>
                  <a:rPr lang="en-US" dirty="0"/>
                  <a:t> (</a:t>
                </a:r>
                <a:r>
                  <a:rPr lang="en-US" b="1" dirty="0">
                    <a:solidFill>
                      <a:schemeClr val="accent6"/>
                    </a:solidFill>
                  </a:rPr>
                  <a:t>small</a:t>
                </a:r>
                <a:r>
                  <a:rPr lang="en-US" dirty="0"/>
                  <a:t>)</a:t>
                </a:r>
              </a:p>
              <a:p>
                <a:pPr marL="437515" marR="156845" indent="-285750" algn="just">
                  <a:spcBef>
                    <a:spcPts val="90"/>
                  </a:spcBef>
                  <a:buFont typeface="Arial" panose="020B0604020202020204" pitchFamily="34" charset="0"/>
                  <a:buChar char="•"/>
                  <a:tabLst>
                    <a:tab pos="360045" algn="l"/>
                  </a:tabLst>
                </a:pPr>
                <a:r>
                  <a:rPr lang="en-US" dirty="0"/>
                  <a:t>Time:	</a:t>
                </a:r>
                <a:r>
                  <a:rPr lang="en-US" dirty="0">
                    <a:latin typeface="Cascadia Code" panose="020B0609020000020004" pitchFamily="49" charset="0"/>
                    <a:cs typeface="Cascadia Code" panose="020B0609020000020004" pitchFamily="49" charset="0"/>
                  </a:rPr>
                  <a:t>O(</a:t>
                </a:r>
                <a:r>
                  <a:rPr lang="en-US" dirty="0" err="1">
                    <a:latin typeface="Cascadia Code" panose="020B0609020000020004" pitchFamily="49" charset="0"/>
                    <a:cs typeface="Cascadia Code" panose="020B0609020000020004" pitchFamily="49" charset="0"/>
                  </a:rPr>
                  <a:t>bD</a:t>
                </a:r>
                <a:r>
                  <a:rPr lang="en-US" dirty="0">
                    <a:latin typeface="Cascadia Code" panose="020B0609020000020004" pitchFamily="49" charset="0"/>
                    <a:cs typeface="Cascadia Code" panose="020B0609020000020004" pitchFamily="49" charset="0"/>
                  </a:rPr>
                  <a:t>)</a:t>
                </a:r>
                <a:r>
                  <a:rPr lang="en-US" dirty="0"/>
                  <a:t> (</a:t>
                </a:r>
                <a:r>
                  <a:rPr lang="en-US" b="1" dirty="0">
                    <a:solidFill>
                      <a:srgbClr val="C00000"/>
                    </a:solidFill>
                  </a:rPr>
                  <a:t>huge</a:t>
                </a:r>
                <a:r>
                  <a:rPr lang="en-US" dirty="0"/>
                  <a: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50</m:t>
                        </m:r>
                      </m:sup>
                    </m:sSup>
                  </m:oMath>
                </a14:m>
                <a:r>
                  <a:rPr lang="en-US" dirty="0"/>
                  <a:t>= 1125899906842624]</a:t>
                </a:r>
              </a:p>
            </p:txBody>
          </p:sp>
        </mc:Choice>
        <mc:Fallback xmlns="">
          <p:sp>
            <p:nvSpPr>
              <p:cNvPr id="32" name="TextBox 31">
                <a:extLst>
                  <a:ext uri="{FF2B5EF4-FFF2-40B4-BE49-F238E27FC236}">
                    <a16:creationId xmlns:a16="http://schemas.microsoft.com/office/drawing/2014/main" id="{8ECB89D2-6FC1-5AA7-E3E6-11A8CDF556AF}"/>
                  </a:ext>
                </a:extLst>
              </p:cNvPr>
              <p:cNvSpPr txBox="1">
                <a:spLocks noRot="1" noChangeAspect="1" noMove="1" noResize="1" noEditPoints="1" noAdjustHandles="1" noChangeArrowheads="1" noChangeShapeType="1" noTextEdit="1"/>
              </p:cNvSpPr>
              <p:nvPr/>
            </p:nvSpPr>
            <p:spPr>
              <a:xfrm>
                <a:off x="349250" y="1063963"/>
                <a:ext cx="8121650" cy="952056"/>
              </a:xfrm>
              <a:prstGeom prst="rect">
                <a:avLst/>
              </a:prstGeom>
              <a:blipFill>
                <a:blip r:embed="rId2"/>
                <a:stretch>
                  <a:fillRect t="-3205" b="-9615"/>
                </a:stretch>
              </a:blipFill>
            </p:spPr>
            <p:txBody>
              <a:bodyPr/>
              <a:lstStyle/>
              <a:p>
                <a:r>
                  <a:rPr lang="en-US">
                    <a:noFill/>
                  </a:rPr>
                  <a:t> </a:t>
                </a:r>
              </a:p>
            </p:txBody>
          </p:sp>
        </mc:Fallback>
      </mc:AlternateContent>
      <p:pic>
        <p:nvPicPr>
          <p:cNvPr id="3074" name="Picture 2" descr="Backtracking meaning in DSA - GeeksforGeeks">
            <a:extLst>
              <a:ext uri="{FF2B5EF4-FFF2-40B4-BE49-F238E27FC236}">
                <a16:creationId xmlns:a16="http://schemas.microsoft.com/office/drawing/2014/main" id="{42E40204-9D73-4360-0D49-E6812A8212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650" y="2199249"/>
            <a:ext cx="5715000" cy="2371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26972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ACFF13-B6AD-B5A7-30C8-A845E33E9F5A}"/>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9603DDBC-6050-0811-2428-AFA80E0A1BD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pic>
        <p:nvPicPr>
          <p:cNvPr id="5" name="Picture 4">
            <a:extLst>
              <a:ext uri="{FF2B5EF4-FFF2-40B4-BE49-F238E27FC236}">
                <a16:creationId xmlns:a16="http://schemas.microsoft.com/office/drawing/2014/main" id="{62D98E71-7858-9306-6A40-A32A82ACD71F}"/>
              </a:ext>
            </a:extLst>
          </p:cNvPr>
          <p:cNvPicPr>
            <a:picLocks noChangeAspect="1"/>
          </p:cNvPicPr>
          <p:nvPr/>
        </p:nvPicPr>
        <p:blipFill>
          <a:blip r:embed="rId2"/>
          <a:stretch>
            <a:fillRect/>
          </a:stretch>
        </p:blipFill>
        <p:spPr>
          <a:xfrm>
            <a:off x="1695302" y="1108000"/>
            <a:ext cx="5753396" cy="2927500"/>
          </a:xfrm>
          <a:prstGeom prst="rect">
            <a:avLst/>
          </a:prstGeom>
        </p:spPr>
      </p:pic>
    </p:spTree>
    <p:extLst>
      <p:ext uri="{BB962C8B-B14F-4D97-AF65-F5344CB8AC3E}">
        <p14:creationId xmlns:p14="http://schemas.microsoft.com/office/powerpoint/2010/main" val="15246261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22B015-6B07-20CC-8BEF-47D5C38F6E66}"/>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1E7F2389-01EA-5AFC-0E67-E233659A926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
        <p:nvSpPr>
          <p:cNvPr id="6" name="Title 1">
            <a:extLst>
              <a:ext uri="{FF2B5EF4-FFF2-40B4-BE49-F238E27FC236}">
                <a16:creationId xmlns:a16="http://schemas.microsoft.com/office/drawing/2014/main" id="{31BADE03-0DD8-BB80-E221-0BB80AC2EF56}"/>
              </a:ext>
            </a:extLst>
          </p:cNvPr>
          <p:cNvSpPr txBox="1">
            <a:spLocks/>
          </p:cNvSpPr>
          <p:nvPr/>
        </p:nvSpPr>
        <p:spPr>
          <a:xfrm>
            <a:off x="349250" y="376237"/>
            <a:ext cx="4222750" cy="615156"/>
          </a:xfrm>
          <a:prstGeom prst="rect">
            <a:avLst/>
          </a:prstGeom>
        </p:spPr>
        <p:txBody>
          <a:bodyPr/>
          <a:lstStyle>
            <a:lvl1pPr algn="l" defTabSz="685800" rtl="0" eaLnBrk="1" latinLnBrk="0" hangingPunct="1">
              <a:lnSpc>
                <a:spcPct val="90000"/>
              </a:lnSpc>
              <a:spcBef>
                <a:spcPct val="0"/>
              </a:spcBef>
              <a:buNone/>
              <a:defRPr sz="2400" b="1" kern="1200">
                <a:solidFill>
                  <a:schemeClr val="tx1"/>
                </a:solidFill>
                <a:latin typeface="+mj-lt"/>
                <a:ea typeface="+mj-ea"/>
                <a:cs typeface="+mj-cs"/>
              </a:defRPr>
            </a:lvl1pPr>
          </a:lstStyle>
          <a:p>
            <a:r>
              <a:rPr lang="en-US" dirty="0"/>
              <a:t>Backtracking search</a:t>
            </a:r>
          </a:p>
        </p:txBody>
      </p:sp>
      <p:sp>
        <p:nvSpPr>
          <p:cNvPr id="32" name="TextBox 31">
            <a:extLst>
              <a:ext uri="{FF2B5EF4-FFF2-40B4-BE49-F238E27FC236}">
                <a16:creationId xmlns:a16="http://schemas.microsoft.com/office/drawing/2014/main" id="{8ECB89D2-6FC1-5AA7-E3E6-11A8CDF556AF}"/>
              </a:ext>
            </a:extLst>
          </p:cNvPr>
          <p:cNvSpPr txBox="1"/>
          <p:nvPr/>
        </p:nvSpPr>
        <p:spPr>
          <a:xfrm>
            <a:off x="349250" y="1063963"/>
            <a:ext cx="8121650" cy="2333972"/>
          </a:xfrm>
          <a:prstGeom prst="rect">
            <a:avLst/>
          </a:prstGeom>
          <a:noFill/>
        </p:spPr>
        <p:txBody>
          <a:bodyPr wrap="square" rtlCol="0">
            <a:spAutoFit/>
          </a:bodyPr>
          <a:lstStyle/>
          <a:p>
            <a:pPr marL="437515" marR="156845" indent="-285750" algn="just">
              <a:spcBef>
                <a:spcPts val="90"/>
              </a:spcBef>
              <a:buFont typeface="Arial" panose="020B0604020202020204" pitchFamily="34" charset="0"/>
              <a:buChar char="•"/>
              <a:tabLst>
                <a:tab pos="360045" algn="l"/>
              </a:tabLst>
            </a:pPr>
            <a:r>
              <a:rPr lang="en-US" dirty="0"/>
              <a:t>Backtracking search, the simplest algorithm which just tries all paths. The algorithm is called recursively on the current state s and the path leading up to that state. </a:t>
            </a:r>
          </a:p>
          <a:p>
            <a:pPr marL="437515" marR="156845" indent="-285750" algn="just">
              <a:spcBef>
                <a:spcPts val="90"/>
              </a:spcBef>
              <a:buFont typeface="Arial" panose="020B0604020202020204" pitchFamily="34" charset="0"/>
              <a:buChar char="•"/>
              <a:tabLst>
                <a:tab pos="360045" algn="l"/>
              </a:tabLst>
            </a:pPr>
            <a:r>
              <a:rPr lang="en-US" dirty="0"/>
              <a:t>If we have reached a goal,  then we can update the minimum cost path with the current path. Otherwise, we consider all possible  actions a from state s, and recursively search each of the possibilities.</a:t>
            </a:r>
          </a:p>
          <a:p>
            <a:pPr marL="437515" marR="156845" indent="-285750" algn="just">
              <a:spcBef>
                <a:spcPts val="90"/>
              </a:spcBef>
              <a:buFont typeface="Arial" panose="020B0604020202020204" pitchFamily="34" charset="0"/>
              <a:buChar char="•"/>
              <a:tabLst>
                <a:tab pos="360045" algn="l"/>
              </a:tabLst>
            </a:pPr>
            <a:r>
              <a:rPr lang="en-US" dirty="0"/>
              <a:t>Graphically, backtracking search performs a depth-first traversal of the search tree. </a:t>
            </a:r>
          </a:p>
        </p:txBody>
      </p:sp>
    </p:spTree>
    <p:extLst>
      <p:ext uri="{BB962C8B-B14F-4D97-AF65-F5344CB8AC3E}">
        <p14:creationId xmlns:p14="http://schemas.microsoft.com/office/powerpoint/2010/main" val="24529268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22B015-6B07-20CC-8BEF-47D5C38F6E66}"/>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1E7F2389-01EA-5AFC-0E67-E233659A926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
        <p:nvSpPr>
          <p:cNvPr id="6" name="Title 1">
            <a:extLst>
              <a:ext uri="{FF2B5EF4-FFF2-40B4-BE49-F238E27FC236}">
                <a16:creationId xmlns:a16="http://schemas.microsoft.com/office/drawing/2014/main" id="{31BADE03-0DD8-BB80-E221-0BB80AC2EF56}"/>
              </a:ext>
            </a:extLst>
          </p:cNvPr>
          <p:cNvSpPr txBox="1">
            <a:spLocks/>
          </p:cNvSpPr>
          <p:nvPr/>
        </p:nvSpPr>
        <p:spPr>
          <a:xfrm>
            <a:off x="349250" y="376237"/>
            <a:ext cx="4222750" cy="615156"/>
          </a:xfrm>
          <a:prstGeom prst="rect">
            <a:avLst/>
          </a:prstGeom>
        </p:spPr>
        <p:txBody>
          <a:bodyPr/>
          <a:lstStyle>
            <a:lvl1pPr algn="l" defTabSz="685800" rtl="0" eaLnBrk="1" latinLnBrk="0" hangingPunct="1">
              <a:lnSpc>
                <a:spcPct val="90000"/>
              </a:lnSpc>
              <a:spcBef>
                <a:spcPct val="0"/>
              </a:spcBef>
              <a:buNone/>
              <a:defRPr sz="2400" b="1" kern="1200">
                <a:solidFill>
                  <a:schemeClr val="tx1"/>
                </a:solidFill>
                <a:latin typeface="+mj-lt"/>
                <a:ea typeface="+mj-ea"/>
                <a:cs typeface="+mj-cs"/>
              </a:defRPr>
            </a:lvl1pPr>
          </a:lstStyle>
          <a:p>
            <a:r>
              <a:rPr lang="en-US" dirty="0"/>
              <a:t>Backtracking search</a:t>
            </a:r>
          </a:p>
        </p:txBody>
      </p:sp>
      <p:sp>
        <p:nvSpPr>
          <p:cNvPr id="32" name="TextBox 31">
            <a:extLst>
              <a:ext uri="{FF2B5EF4-FFF2-40B4-BE49-F238E27FC236}">
                <a16:creationId xmlns:a16="http://schemas.microsoft.com/office/drawing/2014/main" id="{8ECB89D2-6FC1-5AA7-E3E6-11A8CDF556AF}"/>
              </a:ext>
            </a:extLst>
          </p:cNvPr>
          <p:cNvSpPr txBox="1"/>
          <p:nvPr/>
        </p:nvSpPr>
        <p:spPr>
          <a:xfrm>
            <a:off x="349250" y="1063963"/>
            <a:ext cx="8121650" cy="2069797"/>
          </a:xfrm>
          <a:prstGeom prst="rect">
            <a:avLst/>
          </a:prstGeom>
          <a:noFill/>
        </p:spPr>
        <p:txBody>
          <a:bodyPr wrap="square" rtlCol="0">
            <a:spAutoFit/>
          </a:bodyPr>
          <a:lstStyle/>
          <a:p>
            <a:pPr marL="151765" marR="156845" algn="just">
              <a:spcBef>
                <a:spcPts val="90"/>
              </a:spcBef>
              <a:tabLst>
                <a:tab pos="360045" algn="l"/>
              </a:tabLst>
            </a:pPr>
            <a:r>
              <a:rPr lang="en-US" dirty="0"/>
              <a:t>What is the </a:t>
            </a:r>
            <a:r>
              <a:rPr lang="en-US" b="1" dirty="0"/>
              <a:t>time and memory complexity </a:t>
            </a:r>
            <a:r>
              <a:rPr lang="en-US" dirty="0"/>
              <a:t>of this algorithm?</a:t>
            </a:r>
          </a:p>
          <a:p>
            <a:pPr marL="437515" marR="156845" indent="-285750" algn="just">
              <a:spcBef>
                <a:spcPts val="90"/>
              </a:spcBef>
              <a:buFont typeface="Arial" panose="020B0604020202020204" pitchFamily="34" charset="0"/>
              <a:buChar char="•"/>
              <a:tabLst>
                <a:tab pos="360045" algn="l"/>
              </a:tabLst>
            </a:pPr>
            <a:r>
              <a:rPr lang="en-US" dirty="0"/>
              <a:t>To get a simple characterization, assume that the search tree has maximum depth </a:t>
            </a:r>
            <a:r>
              <a:rPr lang="en-US" dirty="0">
                <a:latin typeface="Cascadia Code" panose="020B0609020000020004" pitchFamily="49" charset="0"/>
                <a:cs typeface="Cascadia Code" panose="020B0609020000020004" pitchFamily="49" charset="0"/>
              </a:rPr>
              <a:t>D</a:t>
            </a:r>
            <a:r>
              <a:rPr lang="en-US" dirty="0"/>
              <a:t> (each path consists of D actions/edges) and that there are </a:t>
            </a:r>
            <a:r>
              <a:rPr lang="en-US" dirty="0">
                <a:latin typeface="Cascadia Code" panose="020B0609020000020004" pitchFamily="49" charset="0"/>
                <a:cs typeface="Cascadia Code" panose="020B0609020000020004" pitchFamily="49" charset="0"/>
              </a:rPr>
              <a:t>b </a:t>
            </a:r>
            <a:r>
              <a:rPr lang="en-US" dirty="0"/>
              <a:t>available actions per state (the branching factor is b).</a:t>
            </a:r>
          </a:p>
          <a:p>
            <a:pPr marL="437515" marR="156845" indent="-285750" algn="just">
              <a:spcBef>
                <a:spcPts val="90"/>
              </a:spcBef>
              <a:buFont typeface="Arial" panose="020B0604020202020204" pitchFamily="34" charset="0"/>
              <a:buChar char="•"/>
              <a:tabLst>
                <a:tab pos="360045" algn="l"/>
              </a:tabLst>
            </a:pPr>
            <a:r>
              <a:rPr lang="en-US" dirty="0"/>
              <a:t>The running time is proportional to the number of nodes in the tree, since the algorithm needs to check each of them.</a:t>
            </a:r>
          </a:p>
          <a:p>
            <a:pPr marL="437515" marR="156845" indent="-285750" algn="just">
              <a:spcBef>
                <a:spcPts val="90"/>
              </a:spcBef>
              <a:buFont typeface="Arial" panose="020B0604020202020204" pitchFamily="34" charset="0"/>
              <a:buChar char="•"/>
              <a:tabLst>
                <a:tab pos="360045" algn="l"/>
              </a:tabLst>
            </a:pPr>
            <a:r>
              <a:rPr lang="en-US" dirty="0"/>
              <a:t>The number of nodes is: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0744221-C385-183A-5AFB-6CAF9E9A9F25}"/>
                  </a:ext>
                </a:extLst>
              </p:cNvPr>
              <p:cNvSpPr txBox="1"/>
              <p:nvPr/>
            </p:nvSpPr>
            <p:spPr>
              <a:xfrm>
                <a:off x="2383879" y="3206330"/>
                <a:ext cx="4484689" cy="8329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pc="-60" dirty="0" smtClean="0">
                          <a:latin typeface="Tahoma"/>
                          <a:cs typeface="Tahoma"/>
                        </a:rPr>
                        <m:t>1</m:t>
                      </m:r>
                      <m:r>
                        <m:rPr>
                          <m:nor/>
                        </m:rPr>
                        <a:rPr lang="en-US" spc="-85" dirty="0" smtClean="0">
                          <a:latin typeface="Tahoma"/>
                          <a:cs typeface="Tahoma"/>
                        </a:rPr>
                        <m:t> </m:t>
                      </m:r>
                      <m:r>
                        <m:rPr>
                          <m:nor/>
                        </m:rPr>
                        <a:rPr lang="en-US" spc="100" dirty="0" smtClean="0">
                          <a:latin typeface="Tahoma"/>
                          <a:cs typeface="Tahoma"/>
                        </a:rPr>
                        <m:t>+</m:t>
                      </m:r>
                      <m:r>
                        <m:rPr>
                          <m:nor/>
                        </m:rPr>
                        <a:rPr lang="en-US" spc="-85" dirty="0" smtClean="0">
                          <a:latin typeface="Tahoma"/>
                          <a:cs typeface="Tahoma"/>
                        </a:rPr>
                        <m:t> </m:t>
                      </m:r>
                      <m:r>
                        <m:rPr>
                          <m:nor/>
                        </m:rPr>
                        <a:rPr lang="en-US" i="1" spc="-125" dirty="0" smtClean="0">
                          <a:latin typeface="Calibri"/>
                          <a:cs typeface="Calibri"/>
                        </a:rPr>
                        <m:t>b</m:t>
                      </m:r>
                      <m:r>
                        <m:rPr>
                          <m:nor/>
                        </m:rPr>
                        <a:rPr lang="en-US" i="1" spc="55" dirty="0" smtClean="0">
                          <a:latin typeface="Calibri"/>
                          <a:cs typeface="Calibri"/>
                        </a:rPr>
                        <m:t> </m:t>
                      </m:r>
                      <m:r>
                        <m:rPr>
                          <m:nor/>
                        </m:rPr>
                        <a:rPr lang="en-US" spc="100" dirty="0" smtClean="0">
                          <a:latin typeface="Tahoma"/>
                          <a:cs typeface="Tahoma"/>
                        </a:rPr>
                        <m:t>+</m:t>
                      </m:r>
                      <m:r>
                        <m:rPr>
                          <m:nor/>
                        </m:rPr>
                        <a:rPr lang="en-US" spc="-85" dirty="0" smtClean="0">
                          <a:latin typeface="Tahoma"/>
                          <a:cs typeface="Tahoma"/>
                        </a:rPr>
                        <m:t> </m:t>
                      </m:r>
                      <m:r>
                        <m:rPr>
                          <m:nor/>
                        </m:rPr>
                        <a:rPr lang="en-US" i="1" spc="-40" dirty="0" smtClean="0">
                          <a:latin typeface="Calibri"/>
                          <a:cs typeface="Calibri"/>
                        </a:rPr>
                        <m:t>b</m:t>
                      </m:r>
                      <m:r>
                        <m:rPr>
                          <m:nor/>
                        </m:rPr>
                        <a:rPr lang="en-US" sz="2000" spc="-60" baseline="28985" dirty="0" smtClean="0">
                          <a:latin typeface="Trebuchet MS"/>
                          <a:cs typeface="Trebuchet MS"/>
                        </a:rPr>
                        <m:t>2</m:t>
                      </m:r>
                      <m:r>
                        <m:rPr>
                          <m:nor/>
                        </m:rPr>
                        <a:rPr lang="en-US" sz="2000" spc="225" baseline="28985" dirty="0" smtClean="0">
                          <a:latin typeface="Trebuchet MS"/>
                          <a:cs typeface="Trebuchet MS"/>
                        </a:rPr>
                        <m:t> </m:t>
                      </m:r>
                      <m:r>
                        <m:rPr>
                          <m:nor/>
                        </m:rPr>
                        <a:rPr lang="en-US" spc="100" dirty="0" smtClean="0">
                          <a:latin typeface="Tahoma"/>
                          <a:cs typeface="Tahoma"/>
                        </a:rPr>
                        <m:t>+</m:t>
                      </m:r>
                      <m:r>
                        <m:rPr>
                          <m:nor/>
                        </m:rPr>
                        <a:rPr lang="en-US" spc="-85" dirty="0" smtClean="0">
                          <a:latin typeface="Tahoma"/>
                          <a:cs typeface="Tahoma"/>
                        </a:rPr>
                        <m:t> </m:t>
                      </m:r>
                      <m:r>
                        <m:rPr>
                          <m:nor/>
                        </m:rPr>
                        <a:rPr lang="en-US" spc="-1150" dirty="0" smtClean="0">
                          <a:latin typeface="SimSun-ExtB"/>
                          <a:cs typeface="SimSun-ExtB"/>
                        </a:rPr>
                        <m:t>·</m:t>
                      </m:r>
                      <m:r>
                        <m:rPr>
                          <m:nor/>
                        </m:rPr>
                        <a:rPr lang="en-US" spc="-530" dirty="0" smtClean="0">
                          <a:latin typeface="SimSun-ExtB"/>
                          <a:cs typeface="SimSun-ExtB"/>
                        </a:rPr>
                        <m:t> </m:t>
                      </m:r>
                      <m:r>
                        <m:rPr>
                          <m:nor/>
                        </m:rPr>
                        <a:rPr lang="en-US" spc="-1150" dirty="0" smtClean="0">
                          <a:latin typeface="SimSun-ExtB"/>
                          <a:cs typeface="SimSun-ExtB"/>
                        </a:rPr>
                        <m:t>·</m:t>
                      </m:r>
                      <m:r>
                        <m:rPr>
                          <m:nor/>
                        </m:rPr>
                        <a:rPr lang="en-US" spc="-525" dirty="0" smtClean="0">
                          <a:latin typeface="SimSun-ExtB"/>
                          <a:cs typeface="SimSun-ExtB"/>
                        </a:rPr>
                        <m:t> </m:t>
                      </m:r>
                      <m:r>
                        <m:rPr>
                          <m:nor/>
                        </m:rPr>
                        <a:rPr lang="en-US" spc="-1150" dirty="0" smtClean="0">
                          <a:latin typeface="SimSun-ExtB"/>
                          <a:cs typeface="SimSun-ExtB"/>
                        </a:rPr>
                        <m:t>·</m:t>
                      </m:r>
                      <m:r>
                        <m:rPr>
                          <m:nor/>
                        </m:rPr>
                        <a:rPr lang="en-US" spc="-385" dirty="0" smtClean="0">
                          <a:latin typeface="SimSun-ExtB"/>
                          <a:cs typeface="SimSun-ExtB"/>
                        </a:rPr>
                        <m:t> </m:t>
                      </m:r>
                      <m:r>
                        <m:rPr>
                          <m:nor/>
                        </m:rPr>
                        <a:rPr lang="en-US" spc="100" dirty="0" smtClean="0">
                          <a:latin typeface="Tahoma"/>
                          <a:cs typeface="Tahoma"/>
                        </a:rPr>
                        <m:t>+</m:t>
                      </m:r>
                      <m:r>
                        <m:rPr>
                          <m:nor/>
                        </m:rPr>
                        <a:rPr lang="en-US" spc="-85" dirty="0" smtClean="0">
                          <a:latin typeface="Tahoma"/>
                          <a:cs typeface="Tahoma"/>
                        </a:rPr>
                        <m:t> </m:t>
                      </m:r>
                      <m:r>
                        <m:rPr>
                          <m:nor/>
                        </m:rPr>
                        <a:rPr lang="en-US" i="1" spc="30" dirty="0" smtClean="0">
                          <a:latin typeface="Calibri"/>
                          <a:cs typeface="Calibri"/>
                        </a:rPr>
                        <m:t>b</m:t>
                      </m:r>
                      <m:r>
                        <m:rPr>
                          <m:nor/>
                        </m:rPr>
                        <a:rPr lang="en-US" sz="2000" i="1" spc="44" baseline="28985" dirty="0" smtClean="0">
                          <a:latin typeface="Verdana"/>
                          <a:cs typeface="Verdana"/>
                        </a:rPr>
                        <m:t>D</m:t>
                      </m:r>
                      <m:r>
                        <m:rPr>
                          <m:nor/>
                        </m:rPr>
                        <a:rPr lang="en-US" sz="2000" i="1" spc="442" baseline="28985" dirty="0" smtClean="0">
                          <a:latin typeface="Verdana"/>
                          <a:cs typeface="Verdana"/>
                        </a:rPr>
                        <m:t> </m:t>
                      </m:r>
                      <m:r>
                        <m:rPr>
                          <m:nor/>
                        </m:rPr>
                        <a:rPr lang="en-US" spc="100" dirty="0" smtClean="0">
                          <a:latin typeface="Tahoma"/>
                          <a:cs typeface="Tahoma"/>
                        </a:rPr>
                        <m:t>=</m:t>
                      </m:r>
                      <m:r>
                        <m:rPr>
                          <m:nor/>
                        </m:rPr>
                        <a:rPr lang="en-US" b="0" i="0" spc="100" dirty="0" smtClean="0">
                          <a:latin typeface="Tahoma"/>
                          <a:cs typeface="Tahoma"/>
                        </a:rPr>
                        <m:t> </m:t>
                      </m:r>
                      <m:f>
                        <m:fPr>
                          <m:ctrlPr>
                            <a:rPr lang="en-US" b="0" i="1" spc="100" dirty="0" smtClean="0">
                              <a:latin typeface="Cambria Math" panose="02040503050406030204" pitchFamily="18" charset="0"/>
                              <a:cs typeface="Tahoma"/>
                            </a:rPr>
                          </m:ctrlPr>
                        </m:fPr>
                        <m:num>
                          <m:sSup>
                            <m:sSupPr>
                              <m:ctrlPr>
                                <a:rPr lang="en-US" b="0" i="1" spc="100" dirty="0" smtClean="0">
                                  <a:latin typeface="Cambria Math" panose="02040503050406030204" pitchFamily="18" charset="0"/>
                                  <a:cs typeface="Tahoma"/>
                                </a:rPr>
                              </m:ctrlPr>
                            </m:sSupPr>
                            <m:e>
                              <m:r>
                                <a:rPr lang="en-US" b="0" i="1" spc="100" dirty="0" smtClean="0">
                                  <a:latin typeface="Cambria Math" panose="02040503050406030204" pitchFamily="18" charset="0"/>
                                  <a:cs typeface="Tahoma"/>
                                </a:rPr>
                                <m:t>𝑏</m:t>
                              </m:r>
                            </m:e>
                            <m:sup>
                              <m:r>
                                <a:rPr lang="en-US" b="0" i="1" spc="100" dirty="0" smtClean="0">
                                  <a:latin typeface="Cambria Math" panose="02040503050406030204" pitchFamily="18" charset="0"/>
                                  <a:cs typeface="Tahoma"/>
                                </a:rPr>
                                <m:t>𝐷</m:t>
                              </m:r>
                              <m:r>
                                <a:rPr lang="en-US" b="0" i="1" spc="100" dirty="0" smtClean="0">
                                  <a:latin typeface="Cambria Math" panose="02040503050406030204" pitchFamily="18" charset="0"/>
                                  <a:cs typeface="Tahoma"/>
                                </a:rPr>
                                <m:t>+1</m:t>
                              </m:r>
                            </m:sup>
                          </m:sSup>
                          <m:r>
                            <a:rPr lang="en-US" b="0" i="1" spc="100" dirty="0" smtClean="0">
                              <a:latin typeface="Cambria Math" panose="02040503050406030204" pitchFamily="18" charset="0"/>
                              <a:cs typeface="Tahoma"/>
                            </a:rPr>
                            <m:t>−1</m:t>
                          </m:r>
                        </m:num>
                        <m:den>
                          <m:r>
                            <a:rPr lang="en-US" b="0" i="1" spc="100" dirty="0" smtClean="0">
                              <a:latin typeface="Cambria Math" panose="02040503050406030204" pitchFamily="18" charset="0"/>
                              <a:cs typeface="Tahoma"/>
                            </a:rPr>
                            <m:t>𝑏</m:t>
                          </m:r>
                          <m:r>
                            <a:rPr lang="en-US" b="0" i="1" spc="100" dirty="0" smtClean="0">
                              <a:latin typeface="Cambria Math" panose="02040503050406030204" pitchFamily="18" charset="0"/>
                              <a:cs typeface="Tahoma"/>
                            </a:rPr>
                            <m:t>−1</m:t>
                          </m:r>
                        </m:den>
                      </m:f>
                      <m:r>
                        <a:rPr lang="en-US" b="0" i="1" spc="100" dirty="0" smtClean="0">
                          <a:latin typeface="Cambria Math" panose="02040503050406030204" pitchFamily="18" charset="0"/>
                          <a:cs typeface="Tahoma"/>
                        </a:rPr>
                        <m:t>=</m:t>
                      </m:r>
                      <m:r>
                        <a:rPr lang="en-US" b="0" i="1" spc="100" dirty="0" smtClean="0">
                          <a:latin typeface="Cambria Math" panose="02040503050406030204" pitchFamily="18" charset="0"/>
                          <a:cs typeface="Tahoma"/>
                        </a:rPr>
                        <m:t>𝑂</m:t>
                      </m:r>
                      <m:r>
                        <a:rPr lang="en-US" b="0" i="1" spc="100" dirty="0" smtClean="0">
                          <a:latin typeface="Cambria Math" panose="02040503050406030204" pitchFamily="18" charset="0"/>
                          <a:cs typeface="Tahoma"/>
                        </a:rPr>
                        <m:t>(</m:t>
                      </m:r>
                      <m:sSup>
                        <m:sSupPr>
                          <m:ctrlPr>
                            <a:rPr lang="en-US" b="0" i="1" spc="100" dirty="0" smtClean="0">
                              <a:latin typeface="Cambria Math" panose="02040503050406030204" pitchFamily="18" charset="0"/>
                              <a:cs typeface="Tahoma"/>
                            </a:rPr>
                          </m:ctrlPr>
                        </m:sSupPr>
                        <m:e>
                          <m:r>
                            <a:rPr lang="en-US" b="0" i="1" spc="100" dirty="0" smtClean="0">
                              <a:latin typeface="Cambria Math" panose="02040503050406030204" pitchFamily="18" charset="0"/>
                              <a:cs typeface="Tahoma"/>
                            </a:rPr>
                            <m:t>𝑏</m:t>
                          </m:r>
                        </m:e>
                        <m:sup>
                          <m:r>
                            <a:rPr lang="en-US" b="0" i="1" spc="100" dirty="0" smtClean="0">
                              <a:latin typeface="Cambria Math" panose="02040503050406030204" pitchFamily="18" charset="0"/>
                              <a:cs typeface="Tahoma"/>
                            </a:rPr>
                            <m:t>𝐷</m:t>
                          </m:r>
                        </m:sup>
                      </m:sSup>
                      <m:r>
                        <a:rPr lang="en-US" b="0" i="1" spc="100" dirty="0" smtClean="0">
                          <a:latin typeface="Cambria Math" panose="02040503050406030204" pitchFamily="18" charset="0"/>
                          <a:cs typeface="Tahoma"/>
                        </a:rPr>
                        <m:t>)</m:t>
                      </m:r>
                    </m:oMath>
                  </m:oMathPara>
                </a14:m>
                <a:endParaRPr lang="en-US" dirty="0">
                  <a:latin typeface="Tahoma"/>
                  <a:cs typeface="Tahoma"/>
                </a:endParaRPr>
              </a:p>
              <a:p>
                <a:endParaRPr lang="en-US" dirty="0"/>
              </a:p>
            </p:txBody>
          </p:sp>
        </mc:Choice>
        <mc:Fallback xmlns="">
          <p:sp>
            <p:nvSpPr>
              <p:cNvPr id="4" name="TextBox 3">
                <a:extLst>
                  <a:ext uri="{FF2B5EF4-FFF2-40B4-BE49-F238E27FC236}">
                    <a16:creationId xmlns:a16="http://schemas.microsoft.com/office/drawing/2014/main" id="{80744221-C385-183A-5AFB-6CAF9E9A9F25}"/>
                  </a:ext>
                </a:extLst>
              </p:cNvPr>
              <p:cNvSpPr txBox="1">
                <a:spLocks noRot="1" noChangeAspect="1" noMove="1" noResize="1" noEditPoints="1" noAdjustHandles="1" noChangeArrowheads="1" noChangeShapeType="1" noTextEdit="1"/>
              </p:cNvSpPr>
              <p:nvPr/>
            </p:nvSpPr>
            <p:spPr>
              <a:xfrm>
                <a:off x="2383879" y="3206330"/>
                <a:ext cx="4484689" cy="832920"/>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21548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22B015-6B07-20CC-8BEF-47D5C38F6E66}"/>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1E7F2389-01EA-5AFC-0E67-E233659A926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
        <p:nvSpPr>
          <p:cNvPr id="6" name="Title 1">
            <a:extLst>
              <a:ext uri="{FF2B5EF4-FFF2-40B4-BE49-F238E27FC236}">
                <a16:creationId xmlns:a16="http://schemas.microsoft.com/office/drawing/2014/main" id="{31BADE03-0DD8-BB80-E221-0BB80AC2EF56}"/>
              </a:ext>
            </a:extLst>
          </p:cNvPr>
          <p:cNvSpPr txBox="1">
            <a:spLocks/>
          </p:cNvSpPr>
          <p:nvPr/>
        </p:nvSpPr>
        <p:spPr>
          <a:xfrm>
            <a:off x="349250" y="376237"/>
            <a:ext cx="4222750" cy="615156"/>
          </a:xfrm>
          <a:prstGeom prst="rect">
            <a:avLst/>
          </a:prstGeom>
        </p:spPr>
        <p:txBody>
          <a:bodyPr/>
          <a:lstStyle>
            <a:lvl1pPr algn="l" defTabSz="685800" rtl="0" eaLnBrk="1" latinLnBrk="0" hangingPunct="1">
              <a:lnSpc>
                <a:spcPct val="90000"/>
              </a:lnSpc>
              <a:spcBef>
                <a:spcPct val="0"/>
              </a:spcBef>
              <a:buNone/>
              <a:defRPr sz="2400" b="1" kern="1200">
                <a:solidFill>
                  <a:schemeClr val="tx1"/>
                </a:solidFill>
                <a:latin typeface="+mj-lt"/>
                <a:ea typeface="+mj-ea"/>
                <a:cs typeface="+mj-cs"/>
              </a:defRPr>
            </a:lvl1pPr>
          </a:lstStyle>
          <a:p>
            <a:r>
              <a:rPr lang="en-US" dirty="0"/>
              <a:t>Backtracking search</a:t>
            </a:r>
          </a:p>
        </p:txBody>
      </p:sp>
      <p:sp>
        <p:nvSpPr>
          <p:cNvPr id="32" name="TextBox 31">
            <a:extLst>
              <a:ext uri="{FF2B5EF4-FFF2-40B4-BE49-F238E27FC236}">
                <a16:creationId xmlns:a16="http://schemas.microsoft.com/office/drawing/2014/main" id="{8ECB89D2-6FC1-5AA7-E3E6-11A8CDF556AF}"/>
              </a:ext>
            </a:extLst>
          </p:cNvPr>
          <p:cNvSpPr txBox="1"/>
          <p:nvPr/>
        </p:nvSpPr>
        <p:spPr>
          <a:xfrm>
            <a:off x="349250" y="1063963"/>
            <a:ext cx="8121650" cy="3216265"/>
          </a:xfrm>
          <a:prstGeom prst="rect">
            <a:avLst/>
          </a:prstGeom>
          <a:noFill/>
        </p:spPr>
        <p:txBody>
          <a:bodyPr wrap="square" rtlCol="0">
            <a:spAutoFit/>
          </a:bodyPr>
          <a:lstStyle/>
          <a:p>
            <a:pPr marL="151765" marR="156845" algn="just">
              <a:spcBef>
                <a:spcPts val="90"/>
              </a:spcBef>
              <a:tabLst>
                <a:tab pos="360045" algn="l"/>
              </a:tabLst>
            </a:pPr>
            <a:r>
              <a:rPr lang="en-US" dirty="0"/>
              <a:t>Algorithm: backtracking search</a:t>
            </a:r>
          </a:p>
          <a:p>
            <a:pPr marL="151765" marR="156845" algn="just">
              <a:lnSpc>
                <a:spcPct val="150000"/>
              </a:lnSpc>
              <a:spcBef>
                <a:spcPts val="90"/>
              </a:spcBef>
              <a:tabLst>
                <a:tab pos="360045" algn="l"/>
              </a:tabLst>
            </a:pPr>
            <a:r>
              <a:rPr lang="en-US" dirty="0">
                <a:solidFill>
                  <a:schemeClr val="accent1"/>
                </a:solidFill>
                <a:latin typeface="Cascadia Code" panose="020B0609020000020004" pitchFamily="49" charset="0"/>
                <a:cs typeface="Cascadia Code" panose="020B0609020000020004" pitchFamily="49" charset="0"/>
              </a:rPr>
              <a:t>def</a:t>
            </a:r>
            <a:r>
              <a:rPr lang="en-US" dirty="0">
                <a:latin typeface="Cascadia Code" panose="020B0609020000020004" pitchFamily="49" charset="0"/>
                <a:cs typeface="Cascadia Code" panose="020B0609020000020004" pitchFamily="49" charset="0"/>
              </a:rPr>
              <a:t> </a:t>
            </a:r>
            <a:r>
              <a:rPr lang="en-US" dirty="0" err="1">
                <a:solidFill>
                  <a:schemeClr val="accent4">
                    <a:lumMod val="75000"/>
                  </a:schemeClr>
                </a:solidFill>
                <a:latin typeface="Cascadia Code" panose="020B0609020000020004" pitchFamily="49" charset="0"/>
                <a:cs typeface="Cascadia Code" panose="020B0609020000020004" pitchFamily="49" charset="0"/>
              </a:rPr>
              <a:t>backtrackingSearch</a:t>
            </a:r>
            <a:r>
              <a:rPr lang="en-US" dirty="0">
                <a:latin typeface="Cascadia Code" panose="020B0609020000020004" pitchFamily="49" charset="0"/>
                <a:cs typeface="Cascadia Code" panose="020B0609020000020004" pitchFamily="49" charset="0"/>
              </a:rPr>
              <a:t>(s, path):</a:t>
            </a:r>
          </a:p>
          <a:p>
            <a:pPr marL="151765" marR="156845" algn="just">
              <a:lnSpc>
                <a:spcPct val="150000"/>
              </a:lnSpc>
              <a:spcBef>
                <a:spcPts val="90"/>
              </a:spcBef>
              <a:tabLst>
                <a:tab pos="360045" algn="l"/>
              </a:tabLst>
            </a:pPr>
            <a:r>
              <a:rPr lang="en-US" dirty="0">
                <a:latin typeface="Cascadia Code" panose="020B0609020000020004" pitchFamily="49" charset="0"/>
                <a:cs typeface="Cascadia Code" panose="020B0609020000020004" pitchFamily="49" charset="0"/>
              </a:rPr>
              <a:t>	</a:t>
            </a:r>
            <a:r>
              <a:rPr lang="en-US" dirty="0">
                <a:solidFill>
                  <a:srgbClr val="7030A0"/>
                </a:solidFill>
                <a:latin typeface="Cascadia Code" panose="020B0609020000020004" pitchFamily="49" charset="0"/>
                <a:cs typeface="Cascadia Code" panose="020B0609020000020004" pitchFamily="49" charset="0"/>
              </a:rPr>
              <a:t>If</a:t>
            </a:r>
            <a:r>
              <a:rPr lang="en-US" dirty="0">
                <a:latin typeface="Cascadia Code" panose="020B0609020000020004" pitchFamily="49" charset="0"/>
                <a:cs typeface="Cascadia Code" panose="020B0609020000020004" pitchFamily="49" charset="0"/>
              </a:rPr>
              <a:t> IsEnd(s): update minimum cost path  </a:t>
            </a:r>
          </a:p>
          <a:p>
            <a:pPr marL="151765" marR="156845" algn="just">
              <a:lnSpc>
                <a:spcPct val="150000"/>
              </a:lnSpc>
              <a:spcBef>
                <a:spcPts val="90"/>
              </a:spcBef>
              <a:tabLst>
                <a:tab pos="360045" algn="l"/>
              </a:tabLst>
            </a:pPr>
            <a:r>
              <a:rPr lang="en-US" dirty="0">
                <a:latin typeface="Cascadia Code" panose="020B0609020000020004" pitchFamily="49" charset="0"/>
                <a:cs typeface="Cascadia Code" panose="020B0609020000020004" pitchFamily="49" charset="0"/>
              </a:rPr>
              <a:t>	</a:t>
            </a:r>
            <a:r>
              <a:rPr lang="en-US" dirty="0">
                <a:solidFill>
                  <a:srgbClr val="7030A0"/>
                </a:solidFill>
                <a:latin typeface="Cascadia Code" panose="020B0609020000020004" pitchFamily="49" charset="0"/>
                <a:cs typeface="Cascadia Code" panose="020B0609020000020004" pitchFamily="49" charset="0"/>
              </a:rPr>
              <a:t>For</a:t>
            </a:r>
            <a:r>
              <a:rPr lang="en-US" dirty="0">
                <a:latin typeface="Cascadia Code" panose="020B0609020000020004" pitchFamily="49" charset="0"/>
                <a:cs typeface="Cascadia Code" panose="020B0609020000020004" pitchFamily="49" charset="0"/>
              </a:rPr>
              <a:t> each action a ∈ Actions(s):</a:t>
            </a:r>
          </a:p>
          <a:p>
            <a:pPr marL="608965" marR="156845" lvl="1" algn="just">
              <a:lnSpc>
                <a:spcPct val="150000"/>
              </a:lnSpc>
              <a:spcBef>
                <a:spcPts val="90"/>
              </a:spcBef>
              <a:tabLst>
                <a:tab pos="360045" algn="l"/>
              </a:tabLst>
            </a:pPr>
            <a:r>
              <a:rPr lang="en-US" dirty="0">
                <a:latin typeface="Cascadia Code" panose="020B0609020000020004" pitchFamily="49" charset="0"/>
                <a:cs typeface="Cascadia Code" panose="020B0609020000020004" pitchFamily="49" charset="0"/>
              </a:rPr>
              <a:t>Extend path with Succ(s, a) and Cost(s, a)  Call </a:t>
            </a:r>
            <a:r>
              <a:rPr lang="en-US" dirty="0" err="1">
                <a:solidFill>
                  <a:schemeClr val="accent4">
                    <a:lumMod val="75000"/>
                  </a:schemeClr>
                </a:solidFill>
                <a:latin typeface="Cascadia Code" panose="020B0609020000020004" pitchFamily="49" charset="0"/>
                <a:cs typeface="Cascadia Code" panose="020B0609020000020004" pitchFamily="49" charset="0"/>
              </a:rPr>
              <a:t>backtrackingSearch</a:t>
            </a:r>
            <a:r>
              <a:rPr lang="en-US" dirty="0">
                <a:latin typeface="Cascadia Code" panose="020B0609020000020004" pitchFamily="49" charset="0"/>
                <a:cs typeface="Cascadia Code" panose="020B0609020000020004" pitchFamily="49" charset="0"/>
              </a:rPr>
              <a:t>(Succ(s, a), path)</a:t>
            </a:r>
          </a:p>
          <a:p>
            <a:pPr marL="151765" marR="156845" algn="just">
              <a:lnSpc>
                <a:spcPct val="150000"/>
              </a:lnSpc>
              <a:spcBef>
                <a:spcPts val="90"/>
              </a:spcBef>
              <a:tabLst>
                <a:tab pos="360045" algn="l"/>
              </a:tabLst>
            </a:pPr>
            <a:r>
              <a:rPr lang="en-US" dirty="0">
                <a:solidFill>
                  <a:schemeClr val="accent5">
                    <a:lumMod val="75000"/>
                  </a:schemeClr>
                </a:solidFill>
                <a:latin typeface="Cascadia Code" panose="020B0609020000020004" pitchFamily="49" charset="0"/>
                <a:cs typeface="Cascadia Code" panose="020B0609020000020004" pitchFamily="49" charset="0"/>
              </a:rPr>
              <a:t>Return</a:t>
            </a:r>
            <a:r>
              <a:rPr lang="en-US" dirty="0">
                <a:latin typeface="Cascadia Code" panose="020B0609020000020004" pitchFamily="49" charset="0"/>
                <a:cs typeface="Cascadia Code" panose="020B0609020000020004" pitchFamily="49" charset="0"/>
              </a:rPr>
              <a:t> minimum cost path</a:t>
            </a:r>
          </a:p>
          <a:p>
            <a:pPr marL="151765" marR="156845" algn="just">
              <a:spcBef>
                <a:spcPts val="90"/>
              </a:spcBef>
              <a:tabLst>
                <a:tab pos="360045" algn="l"/>
              </a:tabLst>
            </a:pPr>
            <a:endParaRPr lang="en-US" dirty="0"/>
          </a:p>
        </p:txBody>
      </p:sp>
    </p:spTree>
    <p:extLst>
      <p:ext uri="{BB962C8B-B14F-4D97-AF65-F5344CB8AC3E}">
        <p14:creationId xmlns:p14="http://schemas.microsoft.com/office/powerpoint/2010/main" val="25846004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22B015-6B07-20CC-8BEF-47D5C38F6E66}"/>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1E7F2389-01EA-5AFC-0E67-E233659A926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sp>
        <p:nvSpPr>
          <p:cNvPr id="6" name="Title 1">
            <a:extLst>
              <a:ext uri="{FF2B5EF4-FFF2-40B4-BE49-F238E27FC236}">
                <a16:creationId xmlns:a16="http://schemas.microsoft.com/office/drawing/2014/main" id="{31BADE03-0DD8-BB80-E221-0BB80AC2EF56}"/>
              </a:ext>
            </a:extLst>
          </p:cNvPr>
          <p:cNvSpPr txBox="1">
            <a:spLocks/>
          </p:cNvSpPr>
          <p:nvPr/>
        </p:nvSpPr>
        <p:spPr>
          <a:xfrm>
            <a:off x="349250" y="376237"/>
            <a:ext cx="4222750" cy="615156"/>
          </a:xfrm>
          <a:prstGeom prst="rect">
            <a:avLst/>
          </a:prstGeom>
        </p:spPr>
        <p:txBody>
          <a:bodyPr/>
          <a:lstStyle>
            <a:lvl1pPr algn="l" defTabSz="685800" rtl="0" eaLnBrk="1" latinLnBrk="0" hangingPunct="1">
              <a:lnSpc>
                <a:spcPct val="90000"/>
              </a:lnSpc>
              <a:spcBef>
                <a:spcPct val="0"/>
              </a:spcBef>
              <a:buNone/>
              <a:defRPr sz="2400" b="1" kern="1200">
                <a:solidFill>
                  <a:schemeClr val="tx1"/>
                </a:solidFill>
                <a:latin typeface="+mj-lt"/>
                <a:ea typeface="+mj-ea"/>
                <a:cs typeface="+mj-cs"/>
              </a:defRPr>
            </a:lvl1pPr>
          </a:lstStyle>
          <a:p>
            <a:r>
              <a:rPr lang="en-US" dirty="0"/>
              <a:t>Depth-first search</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ECB89D2-6FC1-5AA7-E3E6-11A8CDF556AF}"/>
                  </a:ext>
                </a:extLst>
              </p:cNvPr>
              <p:cNvSpPr txBox="1"/>
              <p:nvPr/>
            </p:nvSpPr>
            <p:spPr>
              <a:xfrm>
                <a:off x="349249" y="1063963"/>
                <a:ext cx="8166101" cy="1792798"/>
              </a:xfrm>
              <a:prstGeom prst="rect">
                <a:avLst/>
              </a:prstGeom>
              <a:noFill/>
            </p:spPr>
            <p:txBody>
              <a:bodyPr wrap="square" rtlCol="0">
                <a:spAutoFit/>
              </a:bodyPr>
              <a:lstStyle/>
              <a:p>
                <a:pPr marL="151765" marR="156845" algn="just">
                  <a:lnSpc>
                    <a:spcPct val="150000"/>
                  </a:lnSpc>
                  <a:spcBef>
                    <a:spcPts val="90"/>
                  </a:spcBef>
                  <a:tabLst>
                    <a:tab pos="360045" algn="l"/>
                  </a:tabLst>
                </a:pPr>
                <a:r>
                  <a:rPr lang="en-US" b="1" dirty="0"/>
                  <a:t>Idea</a:t>
                </a:r>
                <a:r>
                  <a:rPr lang="en-US" dirty="0"/>
                  <a:t>: Backtracking search + stop when find the first end state.  </a:t>
                </a:r>
              </a:p>
              <a:p>
                <a:pPr marL="151765" marR="156845" algn="just">
                  <a:lnSpc>
                    <a:spcPct val="150000"/>
                  </a:lnSpc>
                  <a:spcBef>
                    <a:spcPts val="90"/>
                  </a:spcBef>
                  <a:tabLst>
                    <a:tab pos="360045" algn="l"/>
                  </a:tabLst>
                </a:pPr>
                <a:r>
                  <a:rPr lang="en-US" b="1" dirty="0"/>
                  <a:t>Legend: </a:t>
                </a:r>
                <a:r>
                  <a:rPr lang="en-US" dirty="0"/>
                  <a:t>b actions per state, maximum depth is m actions:</a:t>
                </a:r>
              </a:p>
              <a:p>
                <a:pPr marL="894715" marR="156845" lvl="1" indent="-285750" algn="just">
                  <a:spcBef>
                    <a:spcPts val="90"/>
                  </a:spcBef>
                  <a:buFont typeface="Arial" panose="020B0604020202020204" pitchFamily="34" charset="0"/>
                  <a:buChar char="•"/>
                  <a:tabLst>
                    <a:tab pos="360045" algn="l"/>
                  </a:tabLst>
                </a:pPr>
                <a:r>
                  <a:rPr lang="en-US" dirty="0"/>
                  <a:t>Space: still </a:t>
                </a:r>
                <a14:m>
                  <m:oMath xmlns:m="http://schemas.openxmlformats.org/officeDocument/2006/math">
                    <m:r>
                      <a:rPr lang="en-US" i="1" dirty="0" smtClean="0">
                        <a:latin typeface="Cambria Math" panose="02040503050406030204" pitchFamily="18" charset="0"/>
                        <a:cs typeface="Cascadia Code" panose="020B0609020000020004" pitchFamily="49" charset="0"/>
                      </a:rPr>
                      <m:t>𝑂</m:t>
                    </m:r>
                    <m:r>
                      <a:rPr lang="en-US" i="1" dirty="0" smtClean="0">
                        <a:latin typeface="Cambria Math" panose="02040503050406030204" pitchFamily="18" charset="0"/>
                        <a:cs typeface="Cascadia Code" panose="020B0609020000020004" pitchFamily="49" charset="0"/>
                      </a:rPr>
                      <m:t>(</m:t>
                    </m:r>
                    <m:r>
                      <a:rPr lang="en-US" b="0" i="1" dirty="0" smtClean="0">
                        <a:latin typeface="Cambria Math" panose="02040503050406030204" pitchFamily="18" charset="0"/>
                        <a:cs typeface="Cascadia Code" panose="020B0609020000020004" pitchFamily="49" charset="0"/>
                      </a:rPr>
                      <m:t>𝑚</m:t>
                    </m:r>
                    <m:r>
                      <a:rPr lang="en-US" i="1" dirty="0" smtClean="0">
                        <a:latin typeface="Cambria Math" panose="02040503050406030204" pitchFamily="18" charset="0"/>
                        <a:cs typeface="Cascadia Code" panose="020B0609020000020004" pitchFamily="49" charset="0"/>
                      </a:rPr>
                      <m:t>)</m:t>
                    </m:r>
                  </m:oMath>
                </a14:m>
                <a:endParaRPr lang="en-US" dirty="0">
                  <a:latin typeface="Cascadia Code" panose="020B0609020000020004" pitchFamily="49" charset="0"/>
                  <a:cs typeface="Cascadia Code" panose="020B0609020000020004" pitchFamily="49" charset="0"/>
                </a:endParaRPr>
              </a:p>
              <a:p>
                <a:pPr marL="894715" marR="156845" lvl="1" indent="-285750" algn="just">
                  <a:spcBef>
                    <a:spcPts val="90"/>
                  </a:spcBef>
                  <a:buFont typeface="Arial" panose="020B0604020202020204" pitchFamily="34" charset="0"/>
                  <a:buChar char="•"/>
                  <a:tabLst>
                    <a:tab pos="360045" algn="l"/>
                  </a:tabLst>
                </a:pPr>
                <a:r>
                  <a:rPr lang="en-US" dirty="0"/>
                  <a:t>Time: still </a:t>
                </a:r>
                <a14:m>
                  <m:oMath xmlns:m="http://schemas.openxmlformats.org/officeDocument/2006/math">
                    <m:r>
                      <a:rPr lang="en-US" i="1" dirty="0" smtClean="0">
                        <a:latin typeface="Cambria Math" panose="02040503050406030204" pitchFamily="18" charset="0"/>
                        <a:cs typeface="Cascadia Code" panose="020B0609020000020004" pitchFamily="49" charset="0"/>
                      </a:rPr>
                      <m:t>𝑂</m:t>
                    </m:r>
                    <m:r>
                      <a:rPr lang="en-US" i="1" dirty="0" smtClean="0">
                        <a:latin typeface="Cambria Math" panose="02040503050406030204" pitchFamily="18" charset="0"/>
                        <a:cs typeface="Cascadia Code" panose="020B0609020000020004" pitchFamily="49" charset="0"/>
                      </a:rPr>
                      <m:t>(</m:t>
                    </m:r>
                    <m:r>
                      <a:rPr lang="en-US" i="1" dirty="0" err="1" smtClean="0">
                        <a:latin typeface="Cambria Math" panose="02040503050406030204" pitchFamily="18" charset="0"/>
                        <a:cs typeface="Cascadia Code" panose="020B0609020000020004" pitchFamily="49" charset="0"/>
                      </a:rPr>
                      <m:t>𝑏</m:t>
                    </m:r>
                    <m:r>
                      <a:rPr lang="en-US" b="0" i="1" dirty="0" smtClean="0">
                        <a:latin typeface="Cambria Math" panose="02040503050406030204" pitchFamily="18" charset="0"/>
                        <a:cs typeface="Cascadia Code" panose="020B0609020000020004" pitchFamily="49" charset="0"/>
                      </a:rPr>
                      <m:t>𝑚</m:t>
                    </m:r>
                    <m:r>
                      <a:rPr lang="en-US" i="1" dirty="0" smtClean="0">
                        <a:latin typeface="Cambria Math" panose="02040503050406030204" pitchFamily="18" charset="0"/>
                        <a:cs typeface="Cascadia Code" panose="020B0609020000020004" pitchFamily="49" charset="0"/>
                      </a:rPr>
                      <m:t>)</m:t>
                    </m:r>
                  </m:oMath>
                </a14:m>
                <a:r>
                  <a:rPr lang="en-US" dirty="0"/>
                  <a:t> worst case, but could be much better if solutions  are easy to find</a:t>
                </a:r>
              </a:p>
            </p:txBody>
          </p:sp>
        </mc:Choice>
        <mc:Fallback xmlns="">
          <p:sp>
            <p:nvSpPr>
              <p:cNvPr id="32" name="TextBox 31">
                <a:extLst>
                  <a:ext uri="{FF2B5EF4-FFF2-40B4-BE49-F238E27FC236}">
                    <a16:creationId xmlns:a16="http://schemas.microsoft.com/office/drawing/2014/main" id="{8ECB89D2-6FC1-5AA7-E3E6-11A8CDF556AF}"/>
                  </a:ext>
                </a:extLst>
              </p:cNvPr>
              <p:cNvSpPr txBox="1">
                <a:spLocks noRot="1" noChangeAspect="1" noMove="1" noResize="1" noEditPoints="1" noAdjustHandles="1" noChangeArrowheads="1" noChangeShapeType="1" noTextEdit="1"/>
              </p:cNvSpPr>
              <p:nvPr/>
            </p:nvSpPr>
            <p:spPr>
              <a:xfrm>
                <a:off x="349249" y="1063963"/>
                <a:ext cx="8166101" cy="1792798"/>
              </a:xfrm>
              <a:prstGeom prst="rect">
                <a:avLst/>
              </a:prstGeom>
              <a:blipFill>
                <a:blip r:embed="rId3"/>
                <a:stretch>
                  <a:fillRect b="-4762"/>
                </a:stretch>
              </a:blipFill>
            </p:spPr>
            <p:txBody>
              <a:bodyPr/>
              <a:lstStyle/>
              <a:p>
                <a:r>
                  <a:rPr lang="en-PK">
                    <a:noFill/>
                  </a:rPr>
                  <a:t> </a:t>
                </a:r>
              </a:p>
            </p:txBody>
          </p:sp>
        </mc:Fallback>
      </mc:AlternateContent>
      <p:sp>
        <p:nvSpPr>
          <p:cNvPr id="4" name="TextBox 3">
            <a:extLst>
              <a:ext uri="{FF2B5EF4-FFF2-40B4-BE49-F238E27FC236}">
                <a16:creationId xmlns:a16="http://schemas.microsoft.com/office/drawing/2014/main" id="{1C89A1FA-DA0B-D552-E7C2-6295B27C66F8}"/>
              </a:ext>
            </a:extLst>
          </p:cNvPr>
          <p:cNvSpPr txBox="1"/>
          <p:nvPr/>
        </p:nvSpPr>
        <p:spPr>
          <a:xfrm>
            <a:off x="349249" y="4079537"/>
            <a:ext cx="5064580" cy="369332"/>
          </a:xfrm>
          <a:prstGeom prst="rect">
            <a:avLst/>
          </a:prstGeom>
          <a:noFill/>
        </p:spPr>
        <p:txBody>
          <a:bodyPr wrap="square" rtlCol="0">
            <a:spAutoFit/>
          </a:bodyPr>
          <a:lstStyle/>
          <a:p>
            <a:pPr marL="151765" marR="156845" algn="just">
              <a:spcBef>
                <a:spcPts val="90"/>
              </a:spcBef>
              <a:tabLst>
                <a:tab pos="360045" algn="l"/>
              </a:tabLst>
            </a:pPr>
            <a:r>
              <a:rPr lang="en-US" b="1" dirty="0"/>
              <a:t>Note</a:t>
            </a:r>
            <a:r>
              <a:rPr lang="en-US" dirty="0"/>
              <a:t>: Assume action costs Cost(s, a) = 0.</a:t>
            </a:r>
          </a:p>
        </p:txBody>
      </p:sp>
      <p:pic>
        <p:nvPicPr>
          <p:cNvPr id="7" name="Picture 6">
            <a:extLst>
              <a:ext uri="{FF2B5EF4-FFF2-40B4-BE49-F238E27FC236}">
                <a16:creationId xmlns:a16="http://schemas.microsoft.com/office/drawing/2014/main" id="{293AE175-F852-870E-9BC7-EF8B1E497890}"/>
              </a:ext>
            </a:extLst>
          </p:cNvPr>
          <p:cNvPicPr>
            <a:picLocks noChangeAspect="1"/>
          </p:cNvPicPr>
          <p:nvPr/>
        </p:nvPicPr>
        <p:blipFill>
          <a:blip r:embed="rId4"/>
          <a:stretch>
            <a:fillRect/>
          </a:stretch>
        </p:blipFill>
        <p:spPr>
          <a:xfrm>
            <a:off x="5083147" y="2571750"/>
            <a:ext cx="3716274" cy="1877119"/>
          </a:xfrm>
          <a:prstGeom prst="rect">
            <a:avLst/>
          </a:prstGeom>
        </p:spPr>
      </p:pic>
    </p:spTree>
    <p:extLst>
      <p:ext uri="{BB962C8B-B14F-4D97-AF65-F5344CB8AC3E}">
        <p14:creationId xmlns:p14="http://schemas.microsoft.com/office/powerpoint/2010/main" val="11824183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36A7D5-AB25-0E9B-095C-D1F02EFA3FD8}"/>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A3AD032C-CC66-3003-984D-561EA9AD5C9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pic>
        <p:nvPicPr>
          <p:cNvPr id="5" name="Picture 4">
            <a:extLst>
              <a:ext uri="{FF2B5EF4-FFF2-40B4-BE49-F238E27FC236}">
                <a16:creationId xmlns:a16="http://schemas.microsoft.com/office/drawing/2014/main" id="{338A2FD4-CE11-58EC-B48A-C66FCC3C8BE1}"/>
              </a:ext>
            </a:extLst>
          </p:cNvPr>
          <p:cNvPicPr>
            <a:picLocks noChangeAspect="1"/>
          </p:cNvPicPr>
          <p:nvPr/>
        </p:nvPicPr>
        <p:blipFill>
          <a:blip r:embed="rId2"/>
          <a:stretch>
            <a:fillRect/>
          </a:stretch>
        </p:blipFill>
        <p:spPr>
          <a:xfrm>
            <a:off x="324914" y="268967"/>
            <a:ext cx="5734345" cy="1612983"/>
          </a:xfrm>
          <a:prstGeom prst="rect">
            <a:avLst/>
          </a:prstGeom>
        </p:spPr>
      </p:pic>
      <p:pic>
        <p:nvPicPr>
          <p:cNvPr id="7" name="Picture 6">
            <a:extLst>
              <a:ext uri="{FF2B5EF4-FFF2-40B4-BE49-F238E27FC236}">
                <a16:creationId xmlns:a16="http://schemas.microsoft.com/office/drawing/2014/main" id="{777C050D-A4A9-8283-0147-840578ADC250}"/>
              </a:ext>
            </a:extLst>
          </p:cNvPr>
          <p:cNvPicPr>
            <a:picLocks noChangeAspect="1"/>
          </p:cNvPicPr>
          <p:nvPr/>
        </p:nvPicPr>
        <p:blipFill>
          <a:blip r:embed="rId3"/>
          <a:stretch>
            <a:fillRect/>
          </a:stretch>
        </p:blipFill>
        <p:spPr>
          <a:xfrm>
            <a:off x="571197" y="2031131"/>
            <a:ext cx="5886753" cy="2311519"/>
          </a:xfrm>
          <a:prstGeom prst="rect">
            <a:avLst/>
          </a:prstGeom>
        </p:spPr>
      </p:pic>
    </p:spTree>
    <p:extLst>
      <p:ext uri="{BB962C8B-B14F-4D97-AF65-F5344CB8AC3E}">
        <p14:creationId xmlns:p14="http://schemas.microsoft.com/office/powerpoint/2010/main" val="7612554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22B015-6B07-20CC-8BEF-47D5C38F6E66}"/>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1E7F2389-01EA-5AFC-0E67-E233659A926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
        <p:nvSpPr>
          <p:cNvPr id="6" name="Title 1">
            <a:extLst>
              <a:ext uri="{FF2B5EF4-FFF2-40B4-BE49-F238E27FC236}">
                <a16:creationId xmlns:a16="http://schemas.microsoft.com/office/drawing/2014/main" id="{31BADE03-0DD8-BB80-E221-0BB80AC2EF56}"/>
              </a:ext>
            </a:extLst>
          </p:cNvPr>
          <p:cNvSpPr txBox="1">
            <a:spLocks/>
          </p:cNvSpPr>
          <p:nvPr/>
        </p:nvSpPr>
        <p:spPr>
          <a:xfrm>
            <a:off x="349250" y="376237"/>
            <a:ext cx="4222750" cy="615156"/>
          </a:xfrm>
          <a:prstGeom prst="rect">
            <a:avLst/>
          </a:prstGeom>
        </p:spPr>
        <p:txBody>
          <a:bodyPr/>
          <a:lstStyle>
            <a:lvl1pPr algn="l" defTabSz="685800" rtl="0" eaLnBrk="1" latinLnBrk="0" hangingPunct="1">
              <a:lnSpc>
                <a:spcPct val="90000"/>
              </a:lnSpc>
              <a:spcBef>
                <a:spcPct val="0"/>
              </a:spcBef>
              <a:buNone/>
              <a:defRPr sz="2400" b="1" kern="1200">
                <a:solidFill>
                  <a:schemeClr val="tx1"/>
                </a:solidFill>
                <a:latin typeface="+mj-lt"/>
                <a:ea typeface="+mj-ea"/>
                <a:cs typeface="+mj-cs"/>
              </a:defRPr>
            </a:lvl1pPr>
          </a:lstStyle>
          <a:p>
            <a:r>
              <a:rPr lang="en-US" dirty="0"/>
              <a:t>Breadth-first search</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ECB89D2-6FC1-5AA7-E3E6-11A8CDF556AF}"/>
                  </a:ext>
                </a:extLst>
              </p:cNvPr>
              <p:cNvSpPr txBox="1"/>
              <p:nvPr/>
            </p:nvSpPr>
            <p:spPr>
              <a:xfrm>
                <a:off x="349249" y="1063963"/>
                <a:ext cx="8166101" cy="1520737"/>
              </a:xfrm>
              <a:prstGeom prst="rect">
                <a:avLst/>
              </a:prstGeom>
              <a:noFill/>
            </p:spPr>
            <p:txBody>
              <a:bodyPr wrap="square" rtlCol="0">
                <a:spAutoFit/>
              </a:bodyPr>
              <a:lstStyle/>
              <a:p>
                <a:pPr marL="151765" marR="156845" algn="just">
                  <a:lnSpc>
                    <a:spcPct val="150000"/>
                  </a:lnSpc>
                  <a:spcBef>
                    <a:spcPts val="90"/>
                  </a:spcBef>
                  <a:tabLst>
                    <a:tab pos="360045" algn="l"/>
                  </a:tabLst>
                </a:pPr>
                <a:r>
                  <a:rPr lang="en-US" b="1" dirty="0"/>
                  <a:t>Idea</a:t>
                </a:r>
                <a:r>
                  <a:rPr lang="en-US" dirty="0"/>
                  <a:t>: explore all nodes in order of increasing depth.</a:t>
                </a:r>
              </a:p>
              <a:p>
                <a:pPr marL="151765" marR="156845" algn="just">
                  <a:lnSpc>
                    <a:spcPct val="150000"/>
                  </a:lnSpc>
                  <a:spcBef>
                    <a:spcPts val="90"/>
                  </a:spcBef>
                  <a:tabLst>
                    <a:tab pos="360045" algn="l"/>
                  </a:tabLst>
                </a:pPr>
                <a:r>
                  <a:rPr lang="en-US" b="1" dirty="0"/>
                  <a:t>Legend: </a:t>
                </a:r>
                <a:r>
                  <a:rPr lang="en-US" dirty="0"/>
                  <a:t>b actions per state, solution has d actions:</a:t>
                </a:r>
              </a:p>
              <a:p>
                <a:pPr marL="894715" marR="156845" lvl="1" indent="-285750" algn="just">
                  <a:spcBef>
                    <a:spcPts val="90"/>
                  </a:spcBef>
                  <a:buFont typeface="Arial" panose="020B0604020202020204" pitchFamily="34" charset="0"/>
                  <a:buChar char="•"/>
                  <a:tabLst>
                    <a:tab pos="360045" algn="l"/>
                  </a:tabLst>
                </a:pPr>
                <a:r>
                  <a:rPr lang="en-US" dirty="0"/>
                  <a:t>Space: now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sSup>
                      <m:sSupPr>
                        <m:ctrlPr>
                          <a:rPr lang="en-US" i="1" dirty="0" smtClean="0">
                            <a:latin typeface="Cambria Math" panose="02040503050406030204" pitchFamily="18" charset="0"/>
                            <a:cs typeface="Cascadia Code" panose="020B0609020000020004" pitchFamily="49" charset="0"/>
                          </a:rPr>
                        </m:ctrlPr>
                      </m:sSupPr>
                      <m:e>
                        <m:r>
                          <a:rPr lang="en-US" b="0" i="1" dirty="0" smtClean="0">
                            <a:latin typeface="Cambria Math" panose="02040503050406030204" pitchFamily="18" charset="0"/>
                            <a:cs typeface="Cascadia Code" panose="020B0609020000020004" pitchFamily="49" charset="0"/>
                          </a:rPr>
                          <m:t>𝑏</m:t>
                        </m:r>
                      </m:e>
                      <m:sup>
                        <m:r>
                          <a:rPr lang="en-US" b="0" i="1" dirty="0" smtClean="0">
                            <a:latin typeface="Cambria Math" panose="02040503050406030204" pitchFamily="18" charset="0"/>
                            <a:cs typeface="Cascadia Code" panose="020B0609020000020004" pitchFamily="49" charset="0"/>
                          </a:rPr>
                          <m:t>𝑑</m:t>
                        </m:r>
                      </m:sup>
                    </m:sSup>
                    <m:r>
                      <a:rPr lang="en-US" i="1" dirty="0" smtClean="0">
                        <a:latin typeface="Cambria Math" panose="02040503050406030204" pitchFamily="18" charset="0"/>
                      </a:rPr>
                      <m:t>)</m:t>
                    </m:r>
                  </m:oMath>
                </a14:m>
                <a:r>
                  <a:rPr lang="en-US" dirty="0"/>
                  <a:t> (a lot worse!)</a:t>
                </a:r>
              </a:p>
              <a:p>
                <a:pPr marL="894715" marR="156845" lvl="1" indent="-285750" algn="just">
                  <a:spcBef>
                    <a:spcPts val="90"/>
                  </a:spcBef>
                  <a:buFont typeface="Arial" panose="020B0604020202020204" pitchFamily="34" charset="0"/>
                  <a:buChar char="•"/>
                  <a:tabLst>
                    <a:tab pos="360045" algn="l"/>
                  </a:tabLst>
                </a:pPr>
                <a:r>
                  <a:rPr lang="en-US" dirty="0"/>
                  <a:t>Time: </a:t>
                </a:r>
                <a14:m>
                  <m:oMath xmlns:m="http://schemas.openxmlformats.org/officeDocument/2006/math">
                    <m:r>
                      <a:rPr lang="en-US" i="1" dirty="0" smtClean="0">
                        <a:latin typeface="Cambria Math" panose="02040503050406030204" pitchFamily="18" charset="0"/>
                        <a:cs typeface="Cascadia Code" panose="020B0609020000020004" pitchFamily="49" charset="0"/>
                      </a:rPr>
                      <m:t>𝑂</m:t>
                    </m:r>
                    <m:r>
                      <a:rPr lang="en-US" i="1" dirty="0" smtClean="0">
                        <a:latin typeface="Cambria Math" panose="02040503050406030204" pitchFamily="18" charset="0"/>
                        <a:cs typeface="Cascadia Code" panose="020B0609020000020004" pitchFamily="49" charset="0"/>
                      </a:rPr>
                      <m:t>(</m:t>
                    </m:r>
                    <m:sSup>
                      <m:sSupPr>
                        <m:ctrlPr>
                          <a:rPr lang="en-US" i="1" dirty="0" smtClean="0">
                            <a:latin typeface="Cambria Math" panose="02040503050406030204" pitchFamily="18" charset="0"/>
                            <a:cs typeface="Cascadia Code" panose="020B0609020000020004" pitchFamily="49" charset="0"/>
                          </a:rPr>
                        </m:ctrlPr>
                      </m:sSupPr>
                      <m:e>
                        <m:r>
                          <a:rPr lang="en-US" b="0" i="1" dirty="0" smtClean="0">
                            <a:latin typeface="Cambria Math" panose="02040503050406030204" pitchFamily="18" charset="0"/>
                            <a:cs typeface="Cascadia Code" panose="020B0609020000020004" pitchFamily="49" charset="0"/>
                          </a:rPr>
                          <m:t>𝑏</m:t>
                        </m:r>
                      </m:e>
                      <m:sup>
                        <m:r>
                          <a:rPr lang="en-US" b="0" i="1" dirty="0" smtClean="0">
                            <a:latin typeface="Cambria Math" panose="02040503050406030204" pitchFamily="18" charset="0"/>
                            <a:cs typeface="Cascadia Code" panose="020B0609020000020004" pitchFamily="49" charset="0"/>
                          </a:rPr>
                          <m:t>𝑑</m:t>
                        </m:r>
                      </m:sup>
                    </m:sSup>
                    <m:r>
                      <a:rPr lang="en-US" i="1" dirty="0" smtClean="0">
                        <a:latin typeface="Cambria Math" panose="02040503050406030204" pitchFamily="18" charset="0"/>
                        <a:cs typeface="Cascadia Code" panose="020B0609020000020004" pitchFamily="49" charset="0"/>
                      </a:rPr>
                      <m:t>)</m:t>
                    </m:r>
                  </m:oMath>
                </a14:m>
                <a:r>
                  <a:rPr lang="en-US" dirty="0"/>
                  <a:t> (better, depends on d, not D)</a:t>
                </a:r>
              </a:p>
            </p:txBody>
          </p:sp>
        </mc:Choice>
        <mc:Fallback xmlns="">
          <p:sp>
            <p:nvSpPr>
              <p:cNvPr id="32" name="TextBox 31">
                <a:extLst>
                  <a:ext uri="{FF2B5EF4-FFF2-40B4-BE49-F238E27FC236}">
                    <a16:creationId xmlns:a16="http://schemas.microsoft.com/office/drawing/2014/main" id="{8ECB89D2-6FC1-5AA7-E3E6-11A8CDF556AF}"/>
                  </a:ext>
                </a:extLst>
              </p:cNvPr>
              <p:cNvSpPr txBox="1">
                <a:spLocks noRot="1" noChangeAspect="1" noMove="1" noResize="1" noEditPoints="1" noAdjustHandles="1" noChangeArrowheads="1" noChangeShapeType="1" noTextEdit="1"/>
              </p:cNvSpPr>
              <p:nvPr/>
            </p:nvSpPr>
            <p:spPr>
              <a:xfrm>
                <a:off x="349249" y="1063963"/>
                <a:ext cx="8166101" cy="1520737"/>
              </a:xfrm>
              <a:prstGeom prst="rect">
                <a:avLst/>
              </a:prstGeom>
              <a:blipFill>
                <a:blip r:embed="rId3"/>
                <a:stretch>
                  <a:fillRect b="-602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C89A1FA-DA0B-D552-E7C2-6295B27C66F8}"/>
              </a:ext>
            </a:extLst>
          </p:cNvPr>
          <p:cNvSpPr txBox="1"/>
          <p:nvPr/>
        </p:nvSpPr>
        <p:spPr>
          <a:xfrm>
            <a:off x="349249" y="4079537"/>
            <a:ext cx="6428922" cy="369332"/>
          </a:xfrm>
          <a:prstGeom prst="rect">
            <a:avLst/>
          </a:prstGeom>
          <a:noFill/>
        </p:spPr>
        <p:txBody>
          <a:bodyPr wrap="square" rtlCol="0">
            <a:spAutoFit/>
          </a:bodyPr>
          <a:lstStyle/>
          <a:p>
            <a:pPr marL="151765" marR="156845" algn="just">
              <a:spcBef>
                <a:spcPts val="90"/>
              </a:spcBef>
              <a:tabLst>
                <a:tab pos="360045" algn="l"/>
              </a:tabLst>
            </a:pPr>
            <a:r>
              <a:rPr lang="en-US" b="1" dirty="0"/>
              <a:t>Note</a:t>
            </a:r>
            <a:r>
              <a:rPr lang="en-US" dirty="0"/>
              <a:t>: Assume action costs Cost(s, a) = c for some c ≥ 0.</a:t>
            </a:r>
          </a:p>
        </p:txBody>
      </p:sp>
      <p:pic>
        <p:nvPicPr>
          <p:cNvPr id="7" name="Picture 6">
            <a:extLst>
              <a:ext uri="{FF2B5EF4-FFF2-40B4-BE49-F238E27FC236}">
                <a16:creationId xmlns:a16="http://schemas.microsoft.com/office/drawing/2014/main" id="{967969E2-EC21-46F5-8025-D8009045C205}"/>
              </a:ext>
            </a:extLst>
          </p:cNvPr>
          <p:cNvPicPr>
            <a:picLocks noChangeAspect="1"/>
          </p:cNvPicPr>
          <p:nvPr/>
        </p:nvPicPr>
        <p:blipFill>
          <a:blip r:embed="rId4"/>
          <a:stretch>
            <a:fillRect/>
          </a:stretch>
        </p:blipFill>
        <p:spPr>
          <a:xfrm>
            <a:off x="5225454" y="2301399"/>
            <a:ext cx="3635914" cy="1861869"/>
          </a:xfrm>
          <a:prstGeom prst="rect">
            <a:avLst/>
          </a:prstGeom>
        </p:spPr>
      </p:pic>
    </p:spTree>
    <p:extLst>
      <p:ext uri="{BB962C8B-B14F-4D97-AF65-F5344CB8AC3E}">
        <p14:creationId xmlns:p14="http://schemas.microsoft.com/office/powerpoint/2010/main" val="34460278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32F42A-E8DB-014E-731B-10E44C55AB55}"/>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80524A93-3830-5352-E717-B6B0AEB3F2B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pic>
        <p:nvPicPr>
          <p:cNvPr id="5" name="Picture 4">
            <a:extLst>
              <a:ext uri="{FF2B5EF4-FFF2-40B4-BE49-F238E27FC236}">
                <a16:creationId xmlns:a16="http://schemas.microsoft.com/office/drawing/2014/main" id="{1053474C-8BC1-26BC-007E-F618F81B286C}"/>
              </a:ext>
            </a:extLst>
          </p:cNvPr>
          <p:cNvPicPr>
            <a:picLocks noChangeAspect="1"/>
          </p:cNvPicPr>
          <p:nvPr/>
        </p:nvPicPr>
        <p:blipFill>
          <a:blip r:embed="rId2"/>
          <a:stretch>
            <a:fillRect/>
          </a:stretch>
        </p:blipFill>
        <p:spPr>
          <a:xfrm>
            <a:off x="356557" y="215166"/>
            <a:ext cx="5454930" cy="1587582"/>
          </a:xfrm>
          <a:prstGeom prst="rect">
            <a:avLst/>
          </a:prstGeom>
        </p:spPr>
      </p:pic>
      <p:pic>
        <p:nvPicPr>
          <p:cNvPr id="7" name="Picture 6">
            <a:extLst>
              <a:ext uri="{FF2B5EF4-FFF2-40B4-BE49-F238E27FC236}">
                <a16:creationId xmlns:a16="http://schemas.microsoft.com/office/drawing/2014/main" id="{15DF5ECB-E829-A077-A76E-0A9D49E7A199}"/>
              </a:ext>
            </a:extLst>
          </p:cNvPr>
          <p:cNvPicPr>
            <a:picLocks noChangeAspect="1"/>
          </p:cNvPicPr>
          <p:nvPr/>
        </p:nvPicPr>
        <p:blipFill>
          <a:blip r:embed="rId3"/>
          <a:stretch>
            <a:fillRect/>
          </a:stretch>
        </p:blipFill>
        <p:spPr>
          <a:xfrm>
            <a:off x="1998948" y="1879077"/>
            <a:ext cx="5727994" cy="2349621"/>
          </a:xfrm>
          <a:prstGeom prst="rect">
            <a:avLst/>
          </a:prstGeom>
        </p:spPr>
      </p:pic>
    </p:spTree>
    <p:extLst>
      <p:ext uri="{BB962C8B-B14F-4D97-AF65-F5344CB8AC3E}">
        <p14:creationId xmlns:p14="http://schemas.microsoft.com/office/powerpoint/2010/main" val="1755571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79CF3-76C1-FC4D-01F6-C89675801D67}"/>
              </a:ext>
            </a:extLst>
          </p:cNvPr>
          <p:cNvSpPr>
            <a:spLocks noGrp="1"/>
          </p:cNvSpPr>
          <p:nvPr>
            <p:ph type="title"/>
          </p:nvPr>
        </p:nvSpPr>
        <p:spPr>
          <a:xfrm>
            <a:off x="349250" y="203199"/>
            <a:ext cx="7886700" cy="615156"/>
          </a:xfrm>
        </p:spPr>
        <p:txBody>
          <a:bodyPr/>
          <a:lstStyle/>
          <a:p>
            <a:r>
              <a:rPr lang="en-US" dirty="0"/>
              <a:t>How to Solve?</a:t>
            </a:r>
          </a:p>
        </p:txBody>
      </p:sp>
      <p:sp>
        <p:nvSpPr>
          <p:cNvPr id="3" name="Content Placeholder 2">
            <a:extLst>
              <a:ext uri="{FF2B5EF4-FFF2-40B4-BE49-F238E27FC236}">
                <a16:creationId xmlns:a16="http://schemas.microsoft.com/office/drawing/2014/main" id="{12BA433B-2824-FF23-9A82-2F6B5668795C}"/>
              </a:ext>
            </a:extLst>
          </p:cNvPr>
          <p:cNvSpPr>
            <a:spLocks noGrp="1"/>
          </p:cNvSpPr>
          <p:nvPr>
            <p:ph idx="1"/>
          </p:nvPr>
        </p:nvSpPr>
        <p:spPr>
          <a:xfrm>
            <a:off x="476250" y="939998"/>
            <a:ext cx="8039100" cy="3263504"/>
          </a:xfrm>
        </p:spPr>
        <p:txBody>
          <a:bodyPr>
            <a:normAutofit/>
          </a:bodyPr>
          <a:lstStyle/>
          <a:p>
            <a:pPr marR="4572" algn="just">
              <a:lnSpc>
                <a:spcPct val="100000"/>
              </a:lnSpc>
              <a:spcBef>
                <a:spcPts val="81"/>
              </a:spcBef>
              <a:tabLst>
                <a:tab pos="197721" algn="l"/>
              </a:tabLst>
            </a:pPr>
            <a:r>
              <a:rPr lang="en-US" dirty="0"/>
              <a:t>Your might solved it like:</a:t>
            </a:r>
          </a:p>
          <a:p>
            <a:pPr marR="4572" lvl="1" algn="just">
              <a:lnSpc>
                <a:spcPct val="100000"/>
              </a:lnSpc>
              <a:spcBef>
                <a:spcPts val="81"/>
              </a:spcBef>
              <a:buFont typeface="Courier New" panose="02070309020205020404" pitchFamily="49" charset="0"/>
              <a:buChar char="o"/>
              <a:tabLst>
                <a:tab pos="197721" algn="l"/>
              </a:tabLst>
            </a:pPr>
            <a:r>
              <a:rPr lang="en-US" dirty="0"/>
              <a:t>Trying to send the farmer over with the goat and observing the consequences. If nothing got eaten, you might continue with the next action. Otherwise, you undo that move and try something else.</a:t>
            </a:r>
          </a:p>
          <a:p>
            <a:pPr marL="296608" marR="4572" indent="-285750" algn="just">
              <a:lnSpc>
                <a:spcPct val="100000"/>
              </a:lnSpc>
              <a:spcBef>
                <a:spcPts val="59"/>
              </a:spcBef>
              <a:tabLst>
                <a:tab pos="197721" algn="l"/>
              </a:tabLst>
            </a:pPr>
            <a:r>
              <a:rPr lang="en-US" dirty="0"/>
              <a:t>How can we get a machine to do solve all problems like this automatically?</a:t>
            </a:r>
          </a:p>
          <a:p>
            <a:pPr marL="639508" marR="4572" lvl="1" indent="-285750" algn="just">
              <a:lnSpc>
                <a:spcPct val="100000"/>
              </a:lnSpc>
              <a:spcBef>
                <a:spcPts val="59"/>
              </a:spcBef>
              <a:buFont typeface="Courier New" panose="02070309020205020404" pitchFamily="49" charset="0"/>
              <a:buChar char="o"/>
              <a:tabLst>
                <a:tab pos="197721" algn="l"/>
              </a:tabLst>
            </a:pPr>
            <a:r>
              <a:rPr lang="en-US" dirty="0"/>
              <a:t>A systematic approach involves using search problems to define possibilities and search algorithms to explore them.</a:t>
            </a:r>
          </a:p>
        </p:txBody>
      </p:sp>
      <p:sp>
        <p:nvSpPr>
          <p:cNvPr id="4" name="Date Placeholder 3">
            <a:extLst>
              <a:ext uri="{FF2B5EF4-FFF2-40B4-BE49-F238E27FC236}">
                <a16:creationId xmlns:a16="http://schemas.microsoft.com/office/drawing/2014/main" id="{384D0D15-39F8-5DC6-CEEA-F0B1065485DF}"/>
              </a:ext>
            </a:extLst>
          </p:cNvPr>
          <p:cNvSpPr>
            <a:spLocks noGrp="1"/>
          </p:cNvSpPr>
          <p:nvPr>
            <p:ph type="dt" sz="half" idx="10"/>
          </p:nvPr>
        </p:nvSpPr>
        <p:spPr/>
        <p:txBody>
          <a:bodyPr/>
          <a:lstStyle/>
          <a:p>
            <a:r>
              <a:rPr lang="en-GB"/>
              <a:t>CS371-AI</a:t>
            </a:r>
          </a:p>
        </p:txBody>
      </p:sp>
      <p:sp>
        <p:nvSpPr>
          <p:cNvPr id="5" name="Slide Number Placeholder 4">
            <a:extLst>
              <a:ext uri="{FF2B5EF4-FFF2-40B4-BE49-F238E27FC236}">
                <a16:creationId xmlns:a16="http://schemas.microsoft.com/office/drawing/2014/main" id="{1409C0D7-703A-7410-60C4-10A59EC8178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spTree>
    <p:extLst>
      <p:ext uri="{BB962C8B-B14F-4D97-AF65-F5344CB8AC3E}">
        <p14:creationId xmlns:p14="http://schemas.microsoft.com/office/powerpoint/2010/main" val="36171393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22B015-6B07-20CC-8BEF-47D5C38F6E66}"/>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1E7F2389-01EA-5AFC-0E67-E233659A926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
        <p:nvSpPr>
          <p:cNvPr id="6" name="Title 1">
            <a:extLst>
              <a:ext uri="{FF2B5EF4-FFF2-40B4-BE49-F238E27FC236}">
                <a16:creationId xmlns:a16="http://schemas.microsoft.com/office/drawing/2014/main" id="{31BADE03-0DD8-BB80-E221-0BB80AC2EF56}"/>
              </a:ext>
            </a:extLst>
          </p:cNvPr>
          <p:cNvSpPr txBox="1">
            <a:spLocks/>
          </p:cNvSpPr>
          <p:nvPr/>
        </p:nvSpPr>
        <p:spPr>
          <a:xfrm>
            <a:off x="349249" y="376237"/>
            <a:ext cx="5166179" cy="615156"/>
          </a:xfrm>
          <a:prstGeom prst="rect">
            <a:avLst/>
          </a:prstGeom>
        </p:spPr>
        <p:txBody>
          <a:bodyPr/>
          <a:lstStyle>
            <a:lvl1pPr algn="l" defTabSz="685800" rtl="0" eaLnBrk="1" latinLnBrk="0" hangingPunct="1">
              <a:lnSpc>
                <a:spcPct val="90000"/>
              </a:lnSpc>
              <a:spcBef>
                <a:spcPct val="0"/>
              </a:spcBef>
              <a:buNone/>
              <a:defRPr sz="2400" b="1" kern="1200">
                <a:solidFill>
                  <a:schemeClr val="tx1"/>
                </a:solidFill>
                <a:latin typeface="+mj-lt"/>
                <a:ea typeface="+mj-ea"/>
                <a:cs typeface="+mj-cs"/>
              </a:defRPr>
            </a:lvl1pPr>
          </a:lstStyle>
          <a:p>
            <a:r>
              <a:rPr lang="en-US" dirty="0"/>
              <a:t>DFS with iterative deepening</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ECB89D2-6FC1-5AA7-E3E6-11A8CDF556AF}"/>
                  </a:ext>
                </a:extLst>
              </p:cNvPr>
              <p:cNvSpPr txBox="1"/>
              <p:nvPr/>
            </p:nvSpPr>
            <p:spPr>
              <a:xfrm>
                <a:off x="349249" y="1063963"/>
                <a:ext cx="8166101" cy="2256643"/>
              </a:xfrm>
              <a:prstGeom prst="rect">
                <a:avLst/>
              </a:prstGeom>
              <a:noFill/>
            </p:spPr>
            <p:txBody>
              <a:bodyPr wrap="square" rtlCol="0">
                <a:spAutoFit/>
              </a:bodyPr>
              <a:lstStyle/>
              <a:p>
                <a:pPr marL="151765" marR="156845" algn="just">
                  <a:spcBef>
                    <a:spcPts val="90"/>
                  </a:spcBef>
                  <a:tabLst>
                    <a:tab pos="360045" algn="l"/>
                  </a:tabLst>
                </a:pPr>
                <a:r>
                  <a:rPr lang="en-US" b="1" dirty="0"/>
                  <a:t>Idea</a:t>
                </a:r>
                <a:r>
                  <a:rPr lang="en-US" dirty="0"/>
                  <a:t>:</a:t>
                </a:r>
              </a:p>
              <a:p>
                <a:pPr marL="894715" marR="156845" lvl="1" indent="-285750" algn="just">
                  <a:spcBef>
                    <a:spcPts val="90"/>
                  </a:spcBef>
                  <a:buFont typeface="Arial" panose="020B0604020202020204" pitchFamily="34" charset="0"/>
                  <a:buChar char="•"/>
                  <a:tabLst>
                    <a:tab pos="360045" algn="l"/>
                  </a:tabLst>
                </a:pPr>
                <a:r>
                  <a:rPr lang="en-US" dirty="0"/>
                  <a:t>Modify DFS to stop at a maximum depth.</a:t>
                </a:r>
              </a:p>
              <a:p>
                <a:pPr marL="894715" marR="156845" lvl="1" indent="-285750" algn="just">
                  <a:spcBef>
                    <a:spcPts val="90"/>
                  </a:spcBef>
                  <a:buFont typeface="Arial" panose="020B0604020202020204" pitchFamily="34" charset="0"/>
                  <a:buChar char="•"/>
                  <a:tabLst>
                    <a:tab pos="360045" algn="l"/>
                  </a:tabLst>
                </a:pPr>
                <a:r>
                  <a:rPr lang="en-US" dirty="0"/>
                  <a:t>Call DFS for maximum depths 1, 2, . . . .</a:t>
                </a:r>
              </a:p>
              <a:p>
                <a:pPr marL="1066165" marR="156845" lvl="2" algn="just">
                  <a:spcBef>
                    <a:spcPts val="90"/>
                  </a:spcBef>
                  <a:tabLst>
                    <a:tab pos="360045" algn="l"/>
                  </a:tabLst>
                </a:pPr>
                <a:r>
                  <a:rPr lang="en-US" dirty="0"/>
                  <a:t>DFS on d asks: is there a solution with d actions?</a:t>
                </a:r>
              </a:p>
              <a:p>
                <a:pPr marL="151765" marR="156845" algn="just">
                  <a:lnSpc>
                    <a:spcPct val="150000"/>
                  </a:lnSpc>
                  <a:spcBef>
                    <a:spcPts val="90"/>
                  </a:spcBef>
                  <a:tabLst>
                    <a:tab pos="360045" algn="l"/>
                  </a:tabLst>
                </a:pPr>
                <a:r>
                  <a:rPr lang="en-US" b="1" dirty="0"/>
                  <a:t>Legend</a:t>
                </a:r>
                <a:r>
                  <a:rPr lang="en-US" dirty="0"/>
                  <a:t>: b actions per state, solution size d:</a:t>
                </a:r>
              </a:p>
              <a:p>
                <a:pPr marL="894715" marR="156845" lvl="1" indent="-285750" algn="just">
                  <a:spcBef>
                    <a:spcPts val="90"/>
                  </a:spcBef>
                  <a:buFont typeface="Arial" panose="020B0604020202020204" pitchFamily="34" charset="0"/>
                  <a:buChar char="•"/>
                  <a:tabLst>
                    <a:tab pos="360045" algn="l"/>
                  </a:tabLst>
                </a:pPr>
                <a:r>
                  <a:rPr lang="en-US" dirty="0"/>
                  <a:t>Space: O(d) (saved!)</a:t>
                </a:r>
              </a:p>
              <a:p>
                <a:pPr marL="894715" marR="156845" lvl="1" indent="-285750" algn="just">
                  <a:spcBef>
                    <a:spcPts val="90"/>
                  </a:spcBef>
                  <a:buFont typeface="Arial" panose="020B0604020202020204" pitchFamily="34" charset="0"/>
                  <a:buChar char="•"/>
                  <a:tabLst>
                    <a:tab pos="360045" algn="l"/>
                  </a:tabLst>
                </a:pPr>
                <a:r>
                  <a:rPr lang="en-US" dirty="0"/>
                  <a:t>Time: O(</a:t>
                </a:r>
                <a14:m>
                  <m:oMath xmlns:m="http://schemas.openxmlformats.org/officeDocument/2006/math">
                    <m:sSup>
                      <m:sSupPr>
                        <m:ctrlPr>
                          <a:rPr lang="en-US" sz="1800" i="1" kern="1200" smtClean="0">
                            <a:solidFill>
                              <a:srgbClr val="000000"/>
                            </a:solidFill>
                            <a:effectLst/>
                            <a:latin typeface="Cambria Math" panose="02040503050406030204" pitchFamily="18" charset="0"/>
                            <a:ea typeface="+mn-ea"/>
                            <a:cs typeface="Cascadia Code" panose="020B0609020000020004" pitchFamily="49" charset="0"/>
                          </a:rPr>
                        </m:ctrlPr>
                      </m:sSupPr>
                      <m:e>
                        <m:r>
                          <a:rPr lang="en-US" sz="1800" b="0" i="1" kern="1200">
                            <a:solidFill>
                              <a:srgbClr val="000000"/>
                            </a:solidFill>
                            <a:effectLst/>
                            <a:latin typeface="Cambria Math" panose="02040503050406030204" pitchFamily="18" charset="0"/>
                            <a:ea typeface="+mn-ea"/>
                            <a:cs typeface="Cascadia Code" panose="020B0609020000020004" pitchFamily="49" charset="0"/>
                          </a:rPr>
                          <m:t>𝑏</m:t>
                        </m:r>
                      </m:e>
                      <m:sup>
                        <m:r>
                          <a:rPr lang="en-US" sz="1800" b="0" i="1" kern="1200">
                            <a:solidFill>
                              <a:srgbClr val="000000"/>
                            </a:solidFill>
                            <a:effectLst/>
                            <a:latin typeface="Cambria Math" panose="02040503050406030204" pitchFamily="18" charset="0"/>
                            <a:ea typeface="+mn-ea"/>
                            <a:cs typeface="Cascadia Code" panose="020B0609020000020004" pitchFamily="49" charset="0"/>
                          </a:rPr>
                          <m:t>𝑑</m:t>
                        </m:r>
                      </m:sup>
                    </m:sSup>
                  </m:oMath>
                </a14:m>
                <a:r>
                  <a:rPr lang="en-US" dirty="0"/>
                  <a:t>) (same as BFS)</a:t>
                </a:r>
              </a:p>
            </p:txBody>
          </p:sp>
        </mc:Choice>
        <mc:Fallback xmlns="">
          <p:sp>
            <p:nvSpPr>
              <p:cNvPr id="32" name="TextBox 31">
                <a:extLst>
                  <a:ext uri="{FF2B5EF4-FFF2-40B4-BE49-F238E27FC236}">
                    <a16:creationId xmlns:a16="http://schemas.microsoft.com/office/drawing/2014/main" id="{8ECB89D2-6FC1-5AA7-E3E6-11A8CDF556AF}"/>
                  </a:ext>
                </a:extLst>
              </p:cNvPr>
              <p:cNvSpPr txBox="1">
                <a:spLocks noRot="1" noChangeAspect="1" noMove="1" noResize="1" noEditPoints="1" noAdjustHandles="1" noChangeArrowheads="1" noChangeShapeType="1" noTextEdit="1"/>
              </p:cNvSpPr>
              <p:nvPr/>
            </p:nvSpPr>
            <p:spPr>
              <a:xfrm>
                <a:off x="349249" y="1063963"/>
                <a:ext cx="8166101" cy="2256643"/>
              </a:xfrm>
              <a:prstGeom prst="rect">
                <a:avLst/>
              </a:prstGeom>
              <a:blipFill>
                <a:blip r:embed="rId3"/>
                <a:stretch>
                  <a:fillRect t="-1351" b="-324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C89A1FA-DA0B-D552-E7C2-6295B27C66F8}"/>
              </a:ext>
            </a:extLst>
          </p:cNvPr>
          <p:cNvSpPr txBox="1"/>
          <p:nvPr/>
        </p:nvSpPr>
        <p:spPr>
          <a:xfrm>
            <a:off x="349249" y="4079537"/>
            <a:ext cx="6428922" cy="369332"/>
          </a:xfrm>
          <a:prstGeom prst="rect">
            <a:avLst/>
          </a:prstGeom>
          <a:noFill/>
        </p:spPr>
        <p:txBody>
          <a:bodyPr wrap="square" rtlCol="0">
            <a:spAutoFit/>
          </a:bodyPr>
          <a:lstStyle/>
          <a:p>
            <a:pPr marL="151765" marR="156845" algn="just">
              <a:spcBef>
                <a:spcPts val="90"/>
              </a:spcBef>
              <a:tabLst>
                <a:tab pos="360045" algn="l"/>
              </a:tabLst>
            </a:pPr>
            <a:r>
              <a:rPr lang="en-US" b="1" dirty="0"/>
              <a:t>Note</a:t>
            </a:r>
            <a:r>
              <a:rPr lang="en-US" dirty="0"/>
              <a:t>: Assume action costs Cost(s, a) = c for some c ≥ 0.</a:t>
            </a:r>
          </a:p>
        </p:txBody>
      </p:sp>
    </p:spTree>
    <p:extLst>
      <p:ext uri="{BB962C8B-B14F-4D97-AF65-F5344CB8AC3E}">
        <p14:creationId xmlns:p14="http://schemas.microsoft.com/office/powerpoint/2010/main" val="7906007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51D3D3-51A0-69B9-291E-6DE4EF88D38F}"/>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4914DA86-47A8-2136-DCFE-D50BD6233A2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sp>
        <p:nvSpPr>
          <p:cNvPr id="4" name="TextBox 3">
            <a:extLst>
              <a:ext uri="{FF2B5EF4-FFF2-40B4-BE49-F238E27FC236}">
                <a16:creationId xmlns:a16="http://schemas.microsoft.com/office/drawing/2014/main" id="{0BBB6B3E-5CA5-C558-933D-3E628975E37E}"/>
              </a:ext>
            </a:extLst>
          </p:cNvPr>
          <p:cNvSpPr txBox="1"/>
          <p:nvPr/>
        </p:nvSpPr>
        <p:spPr>
          <a:xfrm>
            <a:off x="1875295" y="953146"/>
            <a:ext cx="3642102"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Bi-directional Search</a:t>
            </a:r>
            <a:endParaRPr lang="en-PK" sz="24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B9EF5976-1A7A-32C4-34E5-49A04E2EA987}"/>
              </a:ext>
            </a:extLst>
          </p:cNvPr>
          <p:cNvPicPr>
            <a:picLocks noChangeAspect="1"/>
          </p:cNvPicPr>
          <p:nvPr/>
        </p:nvPicPr>
        <p:blipFill>
          <a:blip r:embed="rId2"/>
          <a:stretch>
            <a:fillRect/>
          </a:stretch>
        </p:blipFill>
        <p:spPr>
          <a:xfrm>
            <a:off x="929897" y="1475830"/>
            <a:ext cx="6902805" cy="2362321"/>
          </a:xfrm>
          <a:prstGeom prst="rect">
            <a:avLst/>
          </a:prstGeom>
        </p:spPr>
      </p:pic>
      <p:sp>
        <p:nvSpPr>
          <p:cNvPr id="7" name="TextBox 6">
            <a:extLst>
              <a:ext uri="{FF2B5EF4-FFF2-40B4-BE49-F238E27FC236}">
                <a16:creationId xmlns:a16="http://schemas.microsoft.com/office/drawing/2014/main" id="{4D7E3CFC-E310-89E5-F4CA-A6D0F2E9C58D}"/>
              </a:ext>
            </a:extLst>
          </p:cNvPr>
          <p:cNvSpPr txBox="1"/>
          <p:nvPr/>
        </p:nvSpPr>
        <p:spPr>
          <a:xfrm>
            <a:off x="1596325" y="4293031"/>
            <a:ext cx="1630575" cy="369332"/>
          </a:xfrm>
          <a:prstGeom prst="rect">
            <a:avLst/>
          </a:prstGeom>
          <a:noFill/>
        </p:spPr>
        <p:txBody>
          <a:bodyPr wrap="none" rtlCol="0">
            <a:spAutoFit/>
          </a:bodyPr>
          <a:lstStyle/>
          <a:p>
            <a:r>
              <a:rPr lang="en-US" dirty="0"/>
              <a:t>s/t= O(</a:t>
            </a:r>
            <a:r>
              <a:rPr lang="en-US" dirty="0" err="1"/>
              <a:t>b^d</a:t>
            </a:r>
            <a:r>
              <a:rPr lang="en-US" dirty="0"/>
              <a:t>/2)</a:t>
            </a:r>
            <a:endParaRPr lang="en-PK" dirty="0"/>
          </a:p>
        </p:txBody>
      </p:sp>
    </p:spTree>
    <p:extLst>
      <p:ext uri="{BB962C8B-B14F-4D97-AF65-F5344CB8AC3E}">
        <p14:creationId xmlns:p14="http://schemas.microsoft.com/office/powerpoint/2010/main" val="41174531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22B015-6B07-20CC-8BEF-47D5C38F6E66}"/>
              </a:ext>
            </a:extLst>
          </p:cNvPr>
          <p:cNvSpPr>
            <a:spLocks noGrp="1"/>
          </p:cNvSpPr>
          <p:nvPr>
            <p:ph type="dt" sz="half" idx="10"/>
          </p:nvPr>
        </p:nvSpPr>
        <p:spPr/>
        <p:txBody>
          <a:bodyPr/>
          <a:lstStyle/>
          <a:p>
            <a:r>
              <a:rPr lang="en-GB" dirty="0"/>
              <a:t>CS371-AI</a:t>
            </a:r>
          </a:p>
        </p:txBody>
      </p:sp>
      <p:sp>
        <p:nvSpPr>
          <p:cNvPr id="3" name="Slide Number Placeholder 2">
            <a:extLst>
              <a:ext uri="{FF2B5EF4-FFF2-40B4-BE49-F238E27FC236}">
                <a16:creationId xmlns:a16="http://schemas.microsoft.com/office/drawing/2014/main" id="{1E7F2389-01EA-5AFC-0E67-E233659A926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sp>
        <p:nvSpPr>
          <p:cNvPr id="6" name="Title 1">
            <a:extLst>
              <a:ext uri="{FF2B5EF4-FFF2-40B4-BE49-F238E27FC236}">
                <a16:creationId xmlns:a16="http://schemas.microsoft.com/office/drawing/2014/main" id="{31BADE03-0DD8-BB80-E221-0BB80AC2EF56}"/>
              </a:ext>
            </a:extLst>
          </p:cNvPr>
          <p:cNvSpPr txBox="1">
            <a:spLocks/>
          </p:cNvSpPr>
          <p:nvPr/>
        </p:nvSpPr>
        <p:spPr>
          <a:xfrm>
            <a:off x="349249" y="376237"/>
            <a:ext cx="5166179" cy="615156"/>
          </a:xfrm>
          <a:prstGeom prst="rect">
            <a:avLst/>
          </a:prstGeom>
        </p:spPr>
        <p:txBody>
          <a:bodyPr/>
          <a:lstStyle>
            <a:lvl1pPr algn="l" defTabSz="685800" rtl="0" eaLnBrk="1" latinLnBrk="0" hangingPunct="1">
              <a:lnSpc>
                <a:spcPct val="90000"/>
              </a:lnSpc>
              <a:spcBef>
                <a:spcPct val="0"/>
              </a:spcBef>
              <a:buNone/>
              <a:defRPr sz="2400" b="1" kern="1200">
                <a:solidFill>
                  <a:schemeClr val="tx1"/>
                </a:solidFill>
                <a:latin typeface="+mj-lt"/>
                <a:ea typeface="+mj-ea"/>
                <a:cs typeface="+mj-cs"/>
              </a:defRPr>
            </a:lvl1pPr>
          </a:lstStyle>
          <a:p>
            <a:r>
              <a:rPr lang="en-US" dirty="0"/>
              <a:t>Tree search algorithms</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ECB89D2-6FC1-5AA7-E3E6-11A8CDF556AF}"/>
                  </a:ext>
                </a:extLst>
              </p:cNvPr>
              <p:cNvSpPr txBox="1"/>
              <p:nvPr/>
            </p:nvSpPr>
            <p:spPr>
              <a:xfrm>
                <a:off x="349249" y="1063963"/>
                <a:ext cx="8166101" cy="456407"/>
              </a:xfrm>
              <a:prstGeom prst="rect">
                <a:avLst/>
              </a:prstGeom>
              <a:noFill/>
            </p:spPr>
            <p:txBody>
              <a:bodyPr wrap="square" rtlCol="0">
                <a:spAutoFit/>
              </a:bodyPr>
              <a:lstStyle/>
              <a:p>
                <a:pPr marL="151765" marR="156845" algn="just">
                  <a:lnSpc>
                    <a:spcPct val="150000"/>
                  </a:lnSpc>
                  <a:spcBef>
                    <a:spcPts val="90"/>
                  </a:spcBef>
                  <a:tabLst>
                    <a:tab pos="360045" algn="l"/>
                  </a:tabLst>
                </a:pPr>
                <a:r>
                  <a:rPr lang="en-US" b="1" dirty="0"/>
                  <a:t>Legend</a:t>
                </a:r>
                <a:r>
                  <a:rPr lang="en-US" dirty="0"/>
                  <a:t>: </a:t>
                </a:r>
                <a14:m>
                  <m:oMath xmlns:m="http://schemas.openxmlformats.org/officeDocument/2006/math">
                    <m:r>
                      <a:rPr lang="en-US" i="1" dirty="0" smtClean="0">
                        <a:latin typeface="Cambria Math" panose="02040503050406030204" pitchFamily="18" charset="0"/>
                      </a:rPr>
                      <m:t>𝑏</m:t>
                    </m:r>
                  </m:oMath>
                </a14:m>
                <a:r>
                  <a:rPr lang="en-US" dirty="0"/>
                  <a:t> actions/state, solution depth </a:t>
                </a:r>
                <a:r>
                  <a:rPr lang="en-US" i="1" dirty="0">
                    <a:latin typeface="Cambria Math" panose="02040503050406030204" pitchFamily="18" charset="0"/>
                  </a:rPr>
                  <a:t>d</a:t>
                </a:r>
                <a:r>
                  <a:rPr lang="en-US" dirty="0"/>
                  <a:t>, maximum depth </a:t>
                </a:r>
                <a:r>
                  <a:rPr lang="en-US" i="1" dirty="0">
                    <a:latin typeface="Cambria Math" panose="02040503050406030204" pitchFamily="18" charset="0"/>
                  </a:rPr>
                  <a:t>m</a:t>
                </a:r>
              </a:p>
            </p:txBody>
          </p:sp>
        </mc:Choice>
        <mc:Fallback xmlns="">
          <p:sp>
            <p:nvSpPr>
              <p:cNvPr id="32" name="TextBox 31">
                <a:extLst>
                  <a:ext uri="{FF2B5EF4-FFF2-40B4-BE49-F238E27FC236}">
                    <a16:creationId xmlns:a16="http://schemas.microsoft.com/office/drawing/2014/main" id="{8ECB89D2-6FC1-5AA7-E3E6-11A8CDF556AF}"/>
                  </a:ext>
                </a:extLst>
              </p:cNvPr>
              <p:cNvSpPr txBox="1">
                <a:spLocks noRot="1" noChangeAspect="1" noMove="1" noResize="1" noEditPoints="1" noAdjustHandles="1" noChangeArrowheads="1" noChangeShapeType="1" noTextEdit="1"/>
              </p:cNvSpPr>
              <p:nvPr/>
            </p:nvSpPr>
            <p:spPr>
              <a:xfrm>
                <a:off x="349249" y="1063963"/>
                <a:ext cx="8166101" cy="456407"/>
              </a:xfrm>
              <a:prstGeom prst="rect">
                <a:avLst/>
              </a:prstGeom>
              <a:blipFill>
                <a:blip r:embed="rId3"/>
                <a:stretch>
                  <a:fillRect b="-22973"/>
                </a:stretch>
              </a:blipFill>
            </p:spPr>
            <p:txBody>
              <a:bodyPr/>
              <a:lstStyle/>
              <a:p>
                <a:r>
                  <a:rPr lang="en-PK">
                    <a:noFill/>
                  </a:rPr>
                  <a:t> </a:t>
                </a:r>
              </a:p>
            </p:txBody>
          </p:sp>
        </mc:Fallback>
      </mc:AlternateContent>
      <p:graphicFrame>
        <p:nvGraphicFramePr>
          <p:cNvPr id="5" name="Table 6">
            <a:extLst>
              <a:ext uri="{FF2B5EF4-FFF2-40B4-BE49-F238E27FC236}">
                <a16:creationId xmlns:a16="http://schemas.microsoft.com/office/drawing/2014/main" id="{14AE41B2-BB3F-20E7-5BAB-FBA020AF983D}"/>
              </a:ext>
            </a:extLst>
          </p:cNvPr>
          <p:cNvGraphicFramePr>
            <a:graphicFrameLocks noGrp="1"/>
          </p:cNvGraphicFramePr>
          <p:nvPr>
            <p:extLst>
              <p:ext uri="{D42A27DB-BD31-4B8C-83A1-F6EECF244321}">
                <p14:modId xmlns:p14="http://schemas.microsoft.com/office/powerpoint/2010/main" val="500695423"/>
              </p:ext>
            </p:extLst>
          </p:nvPr>
        </p:nvGraphicFramePr>
        <p:xfrm>
          <a:off x="1262742" y="1596571"/>
          <a:ext cx="6125028" cy="2278745"/>
        </p:xfrm>
        <a:graphic>
          <a:graphicData uri="http://schemas.openxmlformats.org/drawingml/2006/table">
            <a:tbl>
              <a:tblPr firstRow="1" bandRow="1">
                <a:tableStyleId>{A76A0B11-58ED-41CD-900F-ABCC5BD48B6E}</a:tableStyleId>
              </a:tblPr>
              <a:tblGrid>
                <a:gridCol w="1531257">
                  <a:extLst>
                    <a:ext uri="{9D8B030D-6E8A-4147-A177-3AD203B41FA5}">
                      <a16:colId xmlns:a16="http://schemas.microsoft.com/office/drawing/2014/main" val="3166187100"/>
                    </a:ext>
                  </a:extLst>
                </a:gridCol>
                <a:gridCol w="1531257">
                  <a:extLst>
                    <a:ext uri="{9D8B030D-6E8A-4147-A177-3AD203B41FA5}">
                      <a16:colId xmlns:a16="http://schemas.microsoft.com/office/drawing/2014/main" val="2153262941"/>
                    </a:ext>
                  </a:extLst>
                </a:gridCol>
                <a:gridCol w="1531257">
                  <a:extLst>
                    <a:ext uri="{9D8B030D-6E8A-4147-A177-3AD203B41FA5}">
                      <a16:colId xmlns:a16="http://schemas.microsoft.com/office/drawing/2014/main" val="1703103127"/>
                    </a:ext>
                  </a:extLst>
                </a:gridCol>
                <a:gridCol w="1531257">
                  <a:extLst>
                    <a:ext uri="{9D8B030D-6E8A-4147-A177-3AD203B41FA5}">
                      <a16:colId xmlns:a16="http://schemas.microsoft.com/office/drawing/2014/main" val="3499944701"/>
                    </a:ext>
                  </a:extLst>
                </a:gridCol>
              </a:tblGrid>
              <a:tr h="455749">
                <a:tc>
                  <a:txBody>
                    <a:bodyPr/>
                    <a:lstStyle/>
                    <a:p>
                      <a:pPr algn="ctr"/>
                      <a:endParaRPr lang="en-US" sz="1600" b="1" dirty="0">
                        <a:latin typeface="+mj-lt"/>
                      </a:endParaRPr>
                    </a:p>
                  </a:txBody>
                  <a:tcPr anchor="ctr"/>
                </a:tc>
                <a:tc>
                  <a:txBody>
                    <a:bodyPr/>
                    <a:lstStyle/>
                    <a:p>
                      <a:pPr algn="ctr"/>
                      <a:endParaRPr lang="en-US" sz="1600" b="1" dirty="0">
                        <a:latin typeface="+mj-lt"/>
                      </a:endParaRPr>
                    </a:p>
                  </a:txBody>
                  <a:tcPr anchor="ctr"/>
                </a:tc>
                <a:tc>
                  <a:txBody>
                    <a:bodyPr/>
                    <a:lstStyle/>
                    <a:p>
                      <a:pPr algn="ctr"/>
                      <a:endParaRPr lang="en-US" sz="1600" b="1" dirty="0">
                        <a:latin typeface="+mj-lt"/>
                      </a:endParaRPr>
                    </a:p>
                  </a:txBody>
                  <a:tcPr anchor="ctr"/>
                </a:tc>
                <a:tc>
                  <a:txBody>
                    <a:bodyPr/>
                    <a:lstStyle/>
                    <a:p>
                      <a:pPr algn="ctr"/>
                      <a:endParaRPr lang="en-US" sz="1600" b="1" dirty="0">
                        <a:latin typeface="+mj-lt"/>
                      </a:endParaRPr>
                    </a:p>
                  </a:txBody>
                  <a:tcPr anchor="ctr"/>
                </a:tc>
                <a:extLst>
                  <a:ext uri="{0D108BD9-81ED-4DB2-BD59-A6C34878D82A}">
                    <a16:rowId xmlns:a16="http://schemas.microsoft.com/office/drawing/2014/main" val="1376185247"/>
                  </a:ext>
                </a:extLst>
              </a:tr>
              <a:tr h="455749">
                <a:tc>
                  <a:txBody>
                    <a:bodyPr/>
                    <a:lstStyle/>
                    <a:p>
                      <a:pPr algn="ctr"/>
                      <a:endParaRPr lang="en-US" sz="1600" dirty="0">
                        <a:latin typeface="+mj-lt"/>
                      </a:endParaRPr>
                    </a:p>
                  </a:txBody>
                  <a:tcPr anchor="ctr"/>
                </a:tc>
                <a:tc>
                  <a:txBody>
                    <a:bodyPr/>
                    <a:lstStyle/>
                    <a:p>
                      <a:pPr algn="ctr"/>
                      <a:endParaRPr lang="en-US" sz="1600" dirty="0">
                        <a:latin typeface="+mj-lt"/>
                      </a:endParaRPr>
                    </a:p>
                  </a:txBody>
                  <a:tcPr anchor="ctr"/>
                </a:tc>
                <a:tc>
                  <a:txBody>
                    <a:bodyPr/>
                    <a:lstStyle/>
                    <a:p>
                      <a:pPr algn="ctr"/>
                      <a:endParaRPr lang="en-US" sz="1800" i="1" kern="1200" dirty="0">
                        <a:solidFill>
                          <a:schemeClr val="tx1"/>
                        </a:solidFill>
                        <a:latin typeface="Cambria Math" panose="02040503050406030204" pitchFamily="18" charset="0"/>
                        <a:ea typeface="+mn-ea"/>
                        <a:cs typeface="+mn-cs"/>
                      </a:endParaRPr>
                    </a:p>
                  </a:txBody>
                  <a:tcPr anchor="ctr"/>
                </a:tc>
                <a:tc>
                  <a:txBody>
                    <a:bodyPr/>
                    <a:lstStyle/>
                    <a:p>
                      <a:pPr algn="ctr"/>
                      <a:endParaRPr lang="en-US" sz="1800" i="1" kern="1200" dirty="0">
                        <a:solidFill>
                          <a:schemeClr val="tx1"/>
                        </a:solidFill>
                        <a:latin typeface="Cambria Math" panose="02040503050406030204" pitchFamily="18" charset="0"/>
                        <a:ea typeface="+mn-ea"/>
                        <a:cs typeface="+mn-cs"/>
                      </a:endParaRPr>
                    </a:p>
                  </a:txBody>
                  <a:tcPr anchor="ctr"/>
                </a:tc>
                <a:extLst>
                  <a:ext uri="{0D108BD9-81ED-4DB2-BD59-A6C34878D82A}">
                    <a16:rowId xmlns:a16="http://schemas.microsoft.com/office/drawing/2014/main" val="2864410877"/>
                  </a:ext>
                </a:extLst>
              </a:tr>
              <a:tr h="455749">
                <a:tc>
                  <a:txBody>
                    <a:bodyPr/>
                    <a:lstStyle/>
                    <a:p>
                      <a:pPr algn="ctr"/>
                      <a:endParaRPr lang="en-US" sz="1600" dirty="0">
                        <a:latin typeface="+mj-lt"/>
                      </a:endParaRPr>
                    </a:p>
                  </a:txBody>
                  <a:tcPr anchor="ctr"/>
                </a:tc>
                <a:tc>
                  <a:txBody>
                    <a:bodyPr/>
                    <a:lstStyle/>
                    <a:p>
                      <a:pPr algn="ctr"/>
                      <a:endParaRPr lang="en-US" sz="1600" dirty="0">
                        <a:latin typeface="+mj-lt"/>
                      </a:endParaRPr>
                    </a:p>
                  </a:txBody>
                  <a:tcPr anchor="ctr"/>
                </a:tc>
                <a:tc>
                  <a:txBody>
                    <a:bodyPr/>
                    <a:lstStyle/>
                    <a:p>
                      <a:pPr algn="ctr"/>
                      <a:endParaRPr lang="en-US" sz="1800" i="1" kern="1200" dirty="0">
                        <a:solidFill>
                          <a:schemeClr val="tx1"/>
                        </a:solidFill>
                        <a:latin typeface="Cambria Math" panose="02040503050406030204" pitchFamily="18" charset="0"/>
                        <a:ea typeface="+mn-ea"/>
                        <a:cs typeface="+mn-cs"/>
                      </a:endParaRPr>
                    </a:p>
                  </a:txBody>
                  <a:tcPr anchor="ctr"/>
                </a:tc>
                <a:tc>
                  <a:txBody>
                    <a:bodyPr/>
                    <a:lstStyle/>
                    <a:p>
                      <a:pPr algn="ctr"/>
                      <a:endParaRPr lang="en-US" sz="1800" i="1" kern="1200" dirty="0">
                        <a:solidFill>
                          <a:schemeClr val="tx1"/>
                        </a:solidFill>
                        <a:latin typeface="Cambria Math" panose="02040503050406030204" pitchFamily="18" charset="0"/>
                        <a:ea typeface="+mn-ea"/>
                        <a:cs typeface="+mn-cs"/>
                      </a:endParaRPr>
                    </a:p>
                  </a:txBody>
                  <a:tcPr anchor="ctr"/>
                </a:tc>
                <a:extLst>
                  <a:ext uri="{0D108BD9-81ED-4DB2-BD59-A6C34878D82A}">
                    <a16:rowId xmlns:a16="http://schemas.microsoft.com/office/drawing/2014/main" val="1379225598"/>
                  </a:ext>
                </a:extLst>
              </a:tr>
              <a:tr h="455749">
                <a:tc>
                  <a:txBody>
                    <a:bodyPr/>
                    <a:lstStyle/>
                    <a:p>
                      <a:pPr marL="0" algn="ctr" defTabSz="685800" rtl="0" eaLnBrk="1" latinLnBrk="0" hangingPunct="1">
                        <a:lnSpc>
                          <a:spcPct val="100000"/>
                        </a:lnSpc>
                        <a:spcBef>
                          <a:spcPts val="625"/>
                        </a:spcBef>
                      </a:pPr>
                      <a:endParaRPr sz="1600" kern="1200" dirty="0">
                        <a:solidFill>
                          <a:srgbClr val="000000"/>
                        </a:solidFill>
                        <a:latin typeface="+mj-lt"/>
                        <a:cs typeface="Arial"/>
                      </a:endParaRPr>
                    </a:p>
                  </a:txBody>
                  <a:tcPr marL="0" marR="0" marT="79375" marB="0" anchor="ctr"/>
                </a:tc>
                <a:tc>
                  <a:txBody>
                    <a:bodyPr/>
                    <a:lstStyle/>
                    <a:p>
                      <a:pPr marL="0" algn="ctr" defTabSz="685800" rtl="0" eaLnBrk="1" latinLnBrk="0" hangingPunct="1">
                        <a:lnSpc>
                          <a:spcPct val="100000"/>
                        </a:lnSpc>
                        <a:spcBef>
                          <a:spcPts val="625"/>
                        </a:spcBef>
                      </a:pPr>
                      <a:endParaRPr sz="1600" kern="1200" dirty="0">
                        <a:solidFill>
                          <a:srgbClr val="000000"/>
                        </a:solidFill>
                        <a:latin typeface="+mj-lt"/>
                        <a:cs typeface="Arial"/>
                      </a:endParaRPr>
                    </a:p>
                  </a:txBody>
                  <a:tcPr marL="0" marR="0" marT="79375" marB="0" anchor="ctr"/>
                </a:tc>
                <a:tc>
                  <a:txBody>
                    <a:bodyPr/>
                    <a:lstStyle/>
                    <a:p>
                      <a:pPr marL="0" algn="ctr" defTabSz="685800" rtl="0" eaLnBrk="1" latinLnBrk="0" hangingPunct="1">
                        <a:lnSpc>
                          <a:spcPct val="100000"/>
                        </a:lnSpc>
                        <a:spcBef>
                          <a:spcPts val="625"/>
                        </a:spcBef>
                      </a:pPr>
                      <a:endParaRPr sz="1800" i="1" kern="1200" dirty="0">
                        <a:solidFill>
                          <a:schemeClr val="tx1"/>
                        </a:solidFill>
                        <a:latin typeface="Cambria Math" panose="02040503050406030204" pitchFamily="18" charset="0"/>
                        <a:ea typeface="+mn-ea"/>
                        <a:cs typeface="+mn-cs"/>
                      </a:endParaRPr>
                    </a:p>
                  </a:txBody>
                  <a:tcPr marL="0" marR="0" marT="79375" marB="0" anchor="ctr"/>
                </a:tc>
                <a:tc>
                  <a:txBody>
                    <a:bodyPr/>
                    <a:lstStyle/>
                    <a:p>
                      <a:pPr marL="0" marR="107314" algn="ctr" defTabSz="685800" rtl="0" eaLnBrk="1" latinLnBrk="0" hangingPunct="1">
                        <a:lnSpc>
                          <a:spcPct val="100000"/>
                        </a:lnSpc>
                        <a:spcBef>
                          <a:spcPts val="625"/>
                        </a:spcBef>
                      </a:pPr>
                      <a:endParaRPr sz="1800" i="1" kern="1200" dirty="0">
                        <a:solidFill>
                          <a:schemeClr val="tx1"/>
                        </a:solidFill>
                        <a:latin typeface="Cambria Math" panose="02040503050406030204" pitchFamily="18" charset="0"/>
                        <a:ea typeface="+mn-ea"/>
                        <a:cs typeface="+mn-cs"/>
                      </a:endParaRPr>
                    </a:p>
                  </a:txBody>
                  <a:tcPr marL="0" marR="0" marT="79375" marB="0" anchor="ctr"/>
                </a:tc>
                <a:extLst>
                  <a:ext uri="{0D108BD9-81ED-4DB2-BD59-A6C34878D82A}">
                    <a16:rowId xmlns:a16="http://schemas.microsoft.com/office/drawing/2014/main" val="133026171"/>
                  </a:ext>
                </a:extLst>
              </a:tr>
              <a:tr h="455749">
                <a:tc>
                  <a:txBody>
                    <a:bodyPr/>
                    <a:lstStyle/>
                    <a:p>
                      <a:pPr marL="0" algn="ctr" defTabSz="685800" rtl="0" eaLnBrk="1" latinLnBrk="0" hangingPunct="1">
                        <a:lnSpc>
                          <a:spcPts val="2725"/>
                        </a:lnSpc>
                      </a:pPr>
                      <a:endParaRPr sz="1600" kern="1200" dirty="0">
                        <a:solidFill>
                          <a:srgbClr val="000000"/>
                        </a:solidFill>
                        <a:latin typeface="+mj-lt"/>
                        <a:cs typeface="Arial"/>
                      </a:endParaRPr>
                    </a:p>
                  </a:txBody>
                  <a:tcPr marL="0" marR="0" marT="0" marB="0" anchor="ctr"/>
                </a:tc>
                <a:tc>
                  <a:txBody>
                    <a:bodyPr/>
                    <a:lstStyle/>
                    <a:p>
                      <a:pPr marL="0" algn="ctr" defTabSz="685800" rtl="0" eaLnBrk="1" latinLnBrk="0" hangingPunct="1">
                        <a:lnSpc>
                          <a:spcPts val="2725"/>
                        </a:lnSpc>
                      </a:pPr>
                      <a:endParaRPr sz="1600" kern="1200" dirty="0">
                        <a:solidFill>
                          <a:srgbClr val="000000"/>
                        </a:solidFill>
                        <a:latin typeface="+mj-lt"/>
                        <a:cs typeface="Arial"/>
                      </a:endParaRPr>
                    </a:p>
                  </a:txBody>
                  <a:tcPr marL="0" marR="0" marT="0" marB="0" anchor="ctr"/>
                </a:tc>
                <a:tc>
                  <a:txBody>
                    <a:bodyPr/>
                    <a:lstStyle/>
                    <a:p>
                      <a:pPr marL="0" algn="ctr" defTabSz="685800" rtl="0" eaLnBrk="1" latinLnBrk="0" hangingPunct="1">
                        <a:lnSpc>
                          <a:spcPts val="2725"/>
                        </a:lnSpc>
                      </a:pPr>
                      <a:endParaRPr sz="1800" i="1" kern="1200" dirty="0">
                        <a:solidFill>
                          <a:schemeClr val="tx1"/>
                        </a:solidFill>
                        <a:latin typeface="Cambria Math" panose="02040503050406030204" pitchFamily="18" charset="0"/>
                        <a:ea typeface="+mn-ea"/>
                        <a:cs typeface="+mn-cs"/>
                      </a:endParaRPr>
                    </a:p>
                  </a:txBody>
                  <a:tcPr marL="0" marR="0" marT="0" marB="0" anchor="ctr"/>
                </a:tc>
                <a:tc>
                  <a:txBody>
                    <a:bodyPr/>
                    <a:lstStyle/>
                    <a:p>
                      <a:pPr marL="0" marR="107314" algn="ctr" defTabSz="685800" rtl="0" eaLnBrk="1" latinLnBrk="0" hangingPunct="1">
                        <a:lnSpc>
                          <a:spcPts val="2725"/>
                        </a:lnSpc>
                      </a:pPr>
                      <a:endParaRPr sz="1800" i="1" kern="1200" dirty="0">
                        <a:solidFill>
                          <a:schemeClr val="tx1"/>
                        </a:solidFill>
                        <a:latin typeface="Cambria Math" panose="02040503050406030204" pitchFamily="18" charset="0"/>
                        <a:ea typeface="+mn-ea"/>
                        <a:cs typeface="+mn-cs"/>
                      </a:endParaRPr>
                    </a:p>
                  </a:txBody>
                  <a:tcPr marL="0" marR="0" marT="0" marB="0" anchor="ctr"/>
                </a:tc>
                <a:extLst>
                  <a:ext uri="{0D108BD9-81ED-4DB2-BD59-A6C34878D82A}">
                    <a16:rowId xmlns:a16="http://schemas.microsoft.com/office/drawing/2014/main" val="4205728412"/>
                  </a:ext>
                </a:extLst>
              </a:tr>
            </a:tbl>
          </a:graphicData>
        </a:graphic>
      </p:graphicFrame>
      <p:pic>
        <p:nvPicPr>
          <p:cNvPr id="8" name="Picture 7">
            <a:extLst>
              <a:ext uri="{FF2B5EF4-FFF2-40B4-BE49-F238E27FC236}">
                <a16:creationId xmlns:a16="http://schemas.microsoft.com/office/drawing/2014/main" id="{654D7BD3-5A50-09D3-F35F-25A54CB3AAA6}"/>
              </a:ext>
            </a:extLst>
          </p:cNvPr>
          <p:cNvPicPr>
            <a:picLocks noChangeAspect="1"/>
          </p:cNvPicPr>
          <p:nvPr/>
        </p:nvPicPr>
        <p:blipFill>
          <a:blip r:embed="rId4"/>
          <a:stretch>
            <a:fillRect/>
          </a:stretch>
        </p:blipFill>
        <p:spPr>
          <a:xfrm>
            <a:off x="145828" y="1501744"/>
            <a:ext cx="8572941" cy="2819545"/>
          </a:xfrm>
          <a:prstGeom prst="rect">
            <a:avLst/>
          </a:prstGeom>
        </p:spPr>
      </p:pic>
    </p:spTree>
    <p:extLst>
      <p:ext uri="{BB962C8B-B14F-4D97-AF65-F5344CB8AC3E}">
        <p14:creationId xmlns:p14="http://schemas.microsoft.com/office/powerpoint/2010/main" val="33710619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22B015-6B07-20CC-8BEF-47D5C38F6E66}"/>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1E7F2389-01EA-5AFC-0E67-E233659A926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sp>
        <p:nvSpPr>
          <p:cNvPr id="6" name="Title 1">
            <a:extLst>
              <a:ext uri="{FF2B5EF4-FFF2-40B4-BE49-F238E27FC236}">
                <a16:creationId xmlns:a16="http://schemas.microsoft.com/office/drawing/2014/main" id="{31BADE03-0DD8-BB80-E221-0BB80AC2EF56}"/>
              </a:ext>
            </a:extLst>
          </p:cNvPr>
          <p:cNvSpPr txBox="1">
            <a:spLocks/>
          </p:cNvSpPr>
          <p:nvPr/>
        </p:nvSpPr>
        <p:spPr>
          <a:xfrm>
            <a:off x="349249" y="376237"/>
            <a:ext cx="5166179" cy="615156"/>
          </a:xfrm>
          <a:prstGeom prst="rect">
            <a:avLst/>
          </a:prstGeom>
        </p:spPr>
        <p:txBody>
          <a:bodyPr/>
          <a:lstStyle>
            <a:lvl1pPr algn="l" defTabSz="685800" rtl="0" eaLnBrk="1" latinLnBrk="0" hangingPunct="1">
              <a:lnSpc>
                <a:spcPct val="90000"/>
              </a:lnSpc>
              <a:spcBef>
                <a:spcPct val="0"/>
              </a:spcBef>
              <a:buNone/>
              <a:defRPr sz="2400" b="1" kern="1200">
                <a:solidFill>
                  <a:schemeClr val="tx1"/>
                </a:solidFill>
                <a:latin typeface="+mj-lt"/>
                <a:ea typeface="+mj-ea"/>
                <a:cs typeface="+mj-cs"/>
              </a:defRPr>
            </a:lvl1pPr>
          </a:lstStyle>
          <a:p>
            <a:r>
              <a:rPr lang="en-US" dirty="0"/>
              <a:t>Tree Search Review</a:t>
            </a:r>
          </a:p>
        </p:txBody>
      </p:sp>
      <p:pic>
        <p:nvPicPr>
          <p:cNvPr id="8" name="Picture 7">
            <a:extLst>
              <a:ext uri="{FF2B5EF4-FFF2-40B4-BE49-F238E27FC236}">
                <a16:creationId xmlns:a16="http://schemas.microsoft.com/office/drawing/2014/main" id="{082D1F2B-E1D7-EEF4-D630-B3AD6F2D02D6}"/>
              </a:ext>
            </a:extLst>
          </p:cNvPr>
          <p:cNvPicPr>
            <a:picLocks noChangeAspect="1"/>
          </p:cNvPicPr>
          <p:nvPr/>
        </p:nvPicPr>
        <p:blipFill>
          <a:blip r:embed="rId2"/>
          <a:stretch>
            <a:fillRect/>
          </a:stretch>
        </p:blipFill>
        <p:spPr>
          <a:xfrm>
            <a:off x="1639207" y="799541"/>
            <a:ext cx="5817462" cy="4159575"/>
          </a:xfrm>
          <a:prstGeom prst="rect">
            <a:avLst/>
          </a:prstGeom>
        </p:spPr>
      </p:pic>
    </p:spTree>
    <p:extLst>
      <p:ext uri="{BB962C8B-B14F-4D97-AF65-F5344CB8AC3E}">
        <p14:creationId xmlns:p14="http://schemas.microsoft.com/office/powerpoint/2010/main" val="33430413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22B015-6B07-20CC-8BEF-47D5C38F6E66}"/>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1E7F2389-01EA-5AFC-0E67-E233659A926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sp>
        <p:nvSpPr>
          <p:cNvPr id="6" name="Title 1">
            <a:extLst>
              <a:ext uri="{FF2B5EF4-FFF2-40B4-BE49-F238E27FC236}">
                <a16:creationId xmlns:a16="http://schemas.microsoft.com/office/drawing/2014/main" id="{31BADE03-0DD8-BB80-E221-0BB80AC2EF56}"/>
              </a:ext>
            </a:extLst>
          </p:cNvPr>
          <p:cNvSpPr txBox="1">
            <a:spLocks/>
          </p:cNvSpPr>
          <p:nvPr/>
        </p:nvSpPr>
        <p:spPr>
          <a:xfrm>
            <a:off x="349250" y="376237"/>
            <a:ext cx="7886700" cy="615156"/>
          </a:xfrm>
          <a:prstGeom prst="rect">
            <a:avLst/>
          </a:prstGeom>
        </p:spPr>
        <p:txBody>
          <a:bodyPr/>
          <a:lstStyle>
            <a:lvl1pPr algn="l" defTabSz="6858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pc="-81" dirty="0"/>
              <a:t>Roadmap</a:t>
            </a:r>
            <a:endParaRPr lang="en-US" dirty="0"/>
          </a:p>
        </p:txBody>
      </p:sp>
      <p:graphicFrame>
        <p:nvGraphicFramePr>
          <p:cNvPr id="18" name="Diagram 17">
            <a:extLst>
              <a:ext uri="{FF2B5EF4-FFF2-40B4-BE49-F238E27FC236}">
                <a16:creationId xmlns:a16="http://schemas.microsoft.com/office/drawing/2014/main" id="{EAB99474-EDE6-BFD4-CD63-3C007DDD1D30}"/>
              </a:ext>
            </a:extLst>
          </p:cNvPr>
          <p:cNvGraphicFramePr/>
          <p:nvPr>
            <p:extLst>
              <p:ext uri="{D42A27DB-BD31-4B8C-83A1-F6EECF244321}">
                <p14:modId xmlns:p14="http://schemas.microsoft.com/office/powerpoint/2010/main" val="4046526924"/>
              </p:ext>
            </p:extLst>
          </p:nvPr>
        </p:nvGraphicFramePr>
        <p:xfrm>
          <a:off x="711200" y="2110085"/>
          <a:ext cx="7416800" cy="9233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550323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22B015-6B07-20CC-8BEF-47D5C38F6E66}"/>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1E7F2389-01EA-5AFC-0E67-E233659A926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sp>
        <p:nvSpPr>
          <p:cNvPr id="6" name="Title 1">
            <a:extLst>
              <a:ext uri="{FF2B5EF4-FFF2-40B4-BE49-F238E27FC236}">
                <a16:creationId xmlns:a16="http://schemas.microsoft.com/office/drawing/2014/main" id="{31BADE03-0DD8-BB80-E221-0BB80AC2EF56}"/>
              </a:ext>
            </a:extLst>
          </p:cNvPr>
          <p:cNvSpPr txBox="1">
            <a:spLocks/>
          </p:cNvSpPr>
          <p:nvPr/>
        </p:nvSpPr>
        <p:spPr>
          <a:xfrm>
            <a:off x="349250" y="376237"/>
            <a:ext cx="4222750" cy="615156"/>
          </a:xfrm>
          <a:prstGeom prst="rect">
            <a:avLst/>
          </a:prstGeom>
        </p:spPr>
        <p:txBody>
          <a:bodyPr/>
          <a:lstStyle>
            <a:lvl1pPr algn="l" defTabSz="685800" rtl="0" eaLnBrk="1" latinLnBrk="0" hangingPunct="1">
              <a:lnSpc>
                <a:spcPct val="90000"/>
              </a:lnSpc>
              <a:spcBef>
                <a:spcPct val="0"/>
              </a:spcBef>
              <a:buNone/>
              <a:defRPr sz="2400" b="1" kern="1200">
                <a:solidFill>
                  <a:schemeClr val="tx1"/>
                </a:solidFill>
                <a:latin typeface="+mj-lt"/>
                <a:ea typeface="+mj-ea"/>
                <a:cs typeface="+mj-cs"/>
              </a:defRPr>
            </a:lvl1pPr>
          </a:lstStyle>
          <a:p>
            <a:r>
              <a:rPr lang="en-US" dirty="0"/>
              <a:t>Dynamic programming</a:t>
            </a:r>
          </a:p>
        </p:txBody>
      </p:sp>
      <p:sp>
        <p:nvSpPr>
          <p:cNvPr id="32" name="TextBox 31">
            <a:extLst>
              <a:ext uri="{FF2B5EF4-FFF2-40B4-BE49-F238E27FC236}">
                <a16:creationId xmlns:a16="http://schemas.microsoft.com/office/drawing/2014/main" id="{8ECB89D2-6FC1-5AA7-E3E6-11A8CDF556AF}"/>
              </a:ext>
            </a:extLst>
          </p:cNvPr>
          <p:cNvSpPr txBox="1"/>
          <p:nvPr/>
        </p:nvSpPr>
        <p:spPr>
          <a:xfrm>
            <a:off x="715734" y="1737087"/>
            <a:ext cx="1189264" cy="456215"/>
          </a:xfrm>
          <a:prstGeom prst="rect">
            <a:avLst/>
          </a:prstGeom>
          <a:noFill/>
          <a:ln w="12700">
            <a:solidFill>
              <a:schemeClr val="tx1"/>
            </a:solidFill>
          </a:ln>
        </p:spPr>
        <p:txBody>
          <a:bodyPr wrap="square" rtlCol="0">
            <a:spAutoFit/>
          </a:bodyPr>
          <a:lstStyle/>
          <a:p>
            <a:pPr marL="151765" marR="156845" algn="just">
              <a:lnSpc>
                <a:spcPct val="150000"/>
              </a:lnSpc>
              <a:spcBef>
                <a:spcPts val="90"/>
              </a:spcBef>
              <a:tabLst>
                <a:tab pos="360045" algn="l"/>
              </a:tabLst>
            </a:pPr>
            <a:r>
              <a:rPr lang="en-US" dirty="0"/>
              <a:t>state </a:t>
            </a:r>
            <a:r>
              <a:rPr lang="en-US" sz="1600" dirty="0">
                <a:solidFill>
                  <a:srgbClr val="000000"/>
                </a:solidFill>
                <a:latin typeface="+mj-lt"/>
                <a:cs typeface="Arial"/>
              </a:rPr>
              <a:t>s</a:t>
            </a:r>
          </a:p>
        </p:txBody>
      </p:sp>
      <p:sp>
        <p:nvSpPr>
          <p:cNvPr id="4" name="TextBox 3">
            <a:extLst>
              <a:ext uri="{FF2B5EF4-FFF2-40B4-BE49-F238E27FC236}">
                <a16:creationId xmlns:a16="http://schemas.microsoft.com/office/drawing/2014/main" id="{1C89A1FA-DA0B-D552-E7C2-6295B27C66F8}"/>
              </a:ext>
            </a:extLst>
          </p:cNvPr>
          <p:cNvSpPr txBox="1"/>
          <p:nvPr/>
        </p:nvSpPr>
        <p:spPr>
          <a:xfrm>
            <a:off x="189592" y="2569662"/>
            <a:ext cx="6428922" cy="369332"/>
          </a:xfrm>
          <a:prstGeom prst="rect">
            <a:avLst/>
          </a:prstGeom>
          <a:noFill/>
        </p:spPr>
        <p:txBody>
          <a:bodyPr wrap="square" rtlCol="0">
            <a:spAutoFit/>
          </a:bodyPr>
          <a:lstStyle/>
          <a:p>
            <a:pPr marL="151765" marR="156845" algn="just">
              <a:spcBef>
                <a:spcPts val="90"/>
              </a:spcBef>
              <a:tabLst>
                <a:tab pos="360045" algn="l"/>
              </a:tabLst>
            </a:pPr>
            <a:r>
              <a:rPr lang="en-US" b="1" dirty="0"/>
              <a:t>Minimum cost</a:t>
            </a:r>
            <a:r>
              <a:rPr lang="en-US" dirty="0"/>
              <a:t> path from state s to a end state:</a:t>
            </a:r>
          </a:p>
        </p:txBody>
      </p:sp>
      <p:sp>
        <p:nvSpPr>
          <p:cNvPr id="5" name="TextBox 4">
            <a:extLst>
              <a:ext uri="{FF2B5EF4-FFF2-40B4-BE49-F238E27FC236}">
                <a16:creationId xmlns:a16="http://schemas.microsoft.com/office/drawing/2014/main" id="{D4C58DDA-56C6-EB89-869D-D3EB69B51330}"/>
              </a:ext>
            </a:extLst>
          </p:cNvPr>
          <p:cNvSpPr txBox="1"/>
          <p:nvPr/>
        </p:nvSpPr>
        <p:spPr>
          <a:xfrm>
            <a:off x="3838802" y="1711276"/>
            <a:ext cx="1189264" cy="456215"/>
          </a:xfrm>
          <a:prstGeom prst="rect">
            <a:avLst/>
          </a:prstGeom>
          <a:noFill/>
          <a:ln w="12700">
            <a:solidFill>
              <a:schemeClr val="tx1"/>
            </a:solidFill>
          </a:ln>
        </p:spPr>
        <p:txBody>
          <a:bodyPr wrap="square" rtlCol="0">
            <a:spAutoFit/>
          </a:bodyPr>
          <a:lstStyle/>
          <a:p>
            <a:pPr marL="151765" marR="156845" algn="just">
              <a:lnSpc>
                <a:spcPct val="150000"/>
              </a:lnSpc>
              <a:spcBef>
                <a:spcPts val="90"/>
              </a:spcBef>
              <a:tabLst>
                <a:tab pos="360045" algn="l"/>
              </a:tabLst>
            </a:pPr>
            <a:r>
              <a:rPr lang="en-US" dirty="0"/>
              <a:t>state </a:t>
            </a:r>
            <a:r>
              <a:rPr lang="en-US" sz="1600" dirty="0">
                <a:solidFill>
                  <a:srgbClr val="000000"/>
                </a:solidFill>
                <a:latin typeface="+mj-lt"/>
                <a:cs typeface="Arial"/>
              </a:rPr>
              <a:t>s’</a:t>
            </a:r>
          </a:p>
        </p:txBody>
      </p:sp>
      <p:sp>
        <p:nvSpPr>
          <p:cNvPr id="7" name="TextBox 6">
            <a:extLst>
              <a:ext uri="{FF2B5EF4-FFF2-40B4-BE49-F238E27FC236}">
                <a16:creationId xmlns:a16="http://schemas.microsoft.com/office/drawing/2014/main" id="{A47BB6A2-2C67-BFE2-6F7C-1F892B04B55E}"/>
              </a:ext>
            </a:extLst>
          </p:cNvPr>
          <p:cNvSpPr txBox="1"/>
          <p:nvPr/>
        </p:nvSpPr>
        <p:spPr>
          <a:xfrm>
            <a:off x="7093403" y="1737085"/>
            <a:ext cx="1450976" cy="456215"/>
          </a:xfrm>
          <a:prstGeom prst="rect">
            <a:avLst/>
          </a:prstGeom>
          <a:noFill/>
          <a:ln w="12700">
            <a:solidFill>
              <a:schemeClr val="tx1"/>
            </a:solidFill>
          </a:ln>
        </p:spPr>
        <p:txBody>
          <a:bodyPr wrap="square" rtlCol="0">
            <a:spAutoFit/>
          </a:bodyPr>
          <a:lstStyle/>
          <a:p>
            <a:pPr marL="151765" marR="156845" algn="just">
              <a:lnSpc>
                <a:spcPct val="150000"/>
              </a:lnSpc>
              <a:spcBef>
                <a:spcPts val="90"/>
              </a:spcBef>
              <a:tabLst>
                <a:tab pos="360045" algn="l"/>
              </a:tabLst>
            </a:pPr>
            <a:r>
              <a:rPr lang="en-US" dirty="0"/>
              <a:t>end state</a:t>
            </a:r>
            <a:endParaRPr lang="en-US" sz="1600" dirty="0">
              <a:solidFill>
                <a:srgbClr val="000000"/>
              </a:solidFill>
              <a:latin typeface="+mj-lt"/>
              <a:cs typeface="Arial"/>
            </a:endParaRPr>
          </a:p>
        </p:txBody>
      </p:sp>
      <p:cxnSp>
        <p:nvCxnSpPr>
          <p:cNvPr id="11" name="Straight Arrow Connector 10">
            <a:extLst>
              <a:ext uri="{FF2B5EF4-FFF2-40B4-BE49-F238E27FC236}">
                <a16:creationId xmlns:a16="http://schemas.microsoft.com/office/drawing/2014/main" id="{3B42D9EF-85E3-55F8-EA99-06241E4AFCE3}"/>
              </a:ext>
            </a:extLst>
          </p:cNvPr>
          <p:cNvCxnSpPr>
            <a:stCxn id="32" idx="3"/>
            <a:endCxn id="5" idx="1"/>
          </p:cNvCxnSpPr>
          <p:nvPr/>
        </p:nvCxnSpPr>
        <p:spPr>
          <a:xfrm flipV="1">
            <a:off x="1904998" y="1939384"/>
            <a:ext cx="1933804" cy="258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DB160DE-1239-7416-752F-394BD9D731FC}"/>
              </a:ext>
            </a:extLst>
          </p:cNvPr>
          <p:cNvCxnSpPr>
            <a:stCxn id="5" idx="3"/>
            <a:endCxn id="7" idx="1"/>
          </p:cNvCxnSpPr>
          <p:nvPr/>
        </p:nvCxnSpPr>
        <p:spPr>
          <a:xfrm>
            <a:off x="5028066" y="1939384"/>
            <a:ext cx="2065337" cy="258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04F73A4-DD65-0C3D-58FB-3BC8A3D4A3EF}"/>
                  </a:ext>
                </a:extLst>
              </p:cNvPr>
              <p:cNvSpPr txBox="1"/>
              <p:nvPr/>
            </p:nvSpPr>
            <p:spPr>
              <a:xfrm>
                <a:off x="2214791" y="1685469"/>
                <a:ext cx="1312182" cy="507831"/>
              </a:xfrm>
              <a:prstGeom prst="rect">
                <a:avLst/>
              </a:prstGeom>
              <a:solidFill>
                <a:schemeClr val="bg1"/>
              </a:solidFill>
              <a:ln w="12700">
                <a:noFill/>
              </a:ln>
            </p:spPr>
            <p:txBody>
              <a:bodyPr wrap="square" rtlCol="0">
                <a:spAutoFit/>
              </a:bodyPr>
              <a:lstStyle/>
              <a:p>
                <a:pPr marL="151765" marR="156845" algn="just">
                  <a:lnSpc>
                    <a:spcPct val="150000"/>
                  </a:lnSpc>
                  <a:spcBef>
                    <a:spcPts val="90"/>
                  </a:spcBef>
                  <a:tabLst>
                    <a:tab pos="360045" algn="l"/>
                  </a:tabLst>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𝐶𝑜𝑠𝑡</m:t>
                      </m:r>
                      <m:r>
                        <a:rPr lang="en-US" i="1" dirty="0" smtClean="0">
                          <a:latin typeface="Cambria Math" panose="02040503050406030204" pitchFamily="18" charset="0"/>
                        </a:rPr>
                        <m:t>(</m:t>
                      </m:r>
                      <m:r>
                        <a:rPr lang="en-US" i="1" dirty="0" smtClean="0">
                          <a:latin typeface="Cambria Math" panose="02040503050406030204" pitchFamily="18" charset="0"/>
                        </a:rPr>
                        <m:t>𝑠</m:t>
                      </m:r>
                      <m:r>
                        <a:rPr lang="en-US" i="1" dirty="0" smtClean="0">
                          <a:latin typeface="Cambria Math" panose="02040503050406030204" pitchFamily="18" charset="0"/>
                        </a:rPr>
                        <m:t>, </m:t>
                      </m:r>
                      <m:r>
                        <a:rPr lang="en-US" i="1" dirty="0" smtClean="0">
                          <a:latin typeface="Cambria Math" panose="02040503050406030204" pitchFamily="18" charset="0"/>
                        </a:rPr>
                        <m:t>𝑎</m:t>
                      </m:r>
                      <m:r>
                        <a:rPr lang="en-US" i="1" dirty="0" smtClean="0">
                          <a:latin typeface="Cambria Math" panose="02040503050406030204" pitchFamily="18" charset="0"/>
                        </a:rPr>
                        <m:t>)</m:t>
                      </m:r>
                    </m:oMath>
                  </m:oMathPara>
                </a14:m>
                <a:endParaRPr lang="en-US" sz="1600" dirty="0">
                  <a:solidFill>
                    <a:srgbClr val="000000"/>
                  </a:solidFill>
                  <a:latin typeface="+mj-lt"/>
                  <a:cs typeface="Arial"/>
                </a:endParaRPr>
              </a:p>
            </p:txBody>
          </p:sp>
        </mc:Choice>
        <mc:Fallback xmlns="">
          <p:sp>
            <p:nvSpPr>
              <p:cNvPr id="17" name="TextBox 16">
                <a:extLst>
                  <a:ext uri="{FF2B5EF4-FFF2-40B4-BE49-F238E27FC236}">
                    <a16:creationId xmlns:a16="http://schemas.microsoft.com/office/drawing/2014/main" id="{F04F73A4-DD65-0C3D-58FB-3BC8A3D4A3EF}"/>
                  </a:ext>
                </a:extLst>
              </p:cNvPr>
              <p:cNvSpPr txBox="1">
                <a:spLocks noRot="1" noChangeAspect="1" noMove="1" noResize="1" noEditPoints="1" noAdjustHandles="1" noChangeArrowheads="1" noChangeShapeType="1" noTextEdit="1"/>
              </p:cNvSpPr>
              <p:nvPr/>
            </p:nvSpPr>
            <p:spPr>
              <a:xfrm>
                <a:off x="2214791" y="1685469"/>
                <a:ext cx="1312182" cy="507831"/>
              </a:xfrm>
              <a:prstGeom prst="rect">
                <a:avLst/>
              </a:prstGeom>
              <a:blipFill>
                <a:blip r:embed="rId3"/>
                <a:stretch>
                  <a:fillRect/>
                </a:stretch>
              </a:blipFill>
              <a:ln w="127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2AA879E-F9D1-5CD4-138B-5D48E7D0BBFB}"/>
                  </a:ext>
                </a:extLst>
              </p:cNvPr>
              <p:cNvSpPr txBox="1"/>
              <p:nvPr/>
            </p:nvSpPr>
            <p:spPr>
              <a:xfrm>
                <a:off x="5209269" y="1754718"/>
                <a:ext cx="1691368" cy="36933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𝐹𝑢𝑡𝑢𝑟𝑒𝐶𝑜𝑠𝑡</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𝑠</m:t>
                          </m:r>
                        </m:e>
                        <m:sup>
                          <m:r>
                            <a:rPr lang="en-US" b="0" i="1" dirty="0" smtClean="0">
                              <a:latin typeface="Cambria Math" panose="02040503050406030204" pitchFamily="18" charset="0"/>
                            </a:rPr>
                            <m:t>′</m:t>
                          </m:r>
                        </m:sup>
                      </m:sSup>
                      <m:r>
                        <a:rPr lang="en-US" b="0" i="1" dirty="0" smtClean="0">
                          <a:latin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E2AA879E-F9D1-5CD4-138B-5D48E7D0BBFB}"/>
                  </a:ext>
                </a:extLst>
              </p:cNvPr>
              <p:cNvSpPr txBox="1">
                <a:spLocks noRot="1" noChangeAspect="1" noMove="1" noResize="1" noEditPoints="1" noAdjustHandles="1" noChangeArrowheads="1" noChangeShapeType="1" noTextEdit="1"/>
              </p:cNvSpPr>
              <p:nvPr/>
            </p:nvSpPr>
            <p:spPr>
              <a:xfrm>
                <a:off x="5209269" y="1754718"/>
                <a:ext cx="1691368" cy="369332"/>
              </a:xfrm>
              <a:prstGeom prst="rect">
                <a:avLst/>
              </a:prstGeom>
              <a:blipFill>
                <a:blip r:embed="rId4"/>
                <a:stretch>
                  <a:fillRect r="-4332"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FEB07D4-D8CB-4B79-3369-5DD0BA011838}"/>
                  </a:ext>
                </a:extLst>
              </p:cNvPr>
              <p:cNvSpPr txBox="1"/>
              <p:nvPr/>
            </p:nvSpPr>
            <p:spPr>
              <a:xfrm>
                <a:off x="628650" y="3384606"/>
                <a:ext cx="7741157" cy="6395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𝐹𝑢𝑡𝑢𝑟𝑒𝐶𝑜𝑠𝑡</m:t>
                      </m:r>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eqArr>
                            <m:eqArrPr>
                              <m:ctrlPr>
                                <a:rPr lang="en-US" sz="1600" b="0" i="1" smtClean="0">
                                  <a:latin typeface="Cambria Math" panose="02040503050406030204" pitchFamily="18" charset="0"/>
                                </a:rPr>
                              </m:ctrlPr>
                            </m:eqArrPr>
                            <m:e>
                              <m:r>
                                <a:rPr lang="en-US" sz="1600" b="0" i="1" smtClean="0">
                                  <a:latin typeface="Cambria Math" panose="02040503050406030204" pitchFamily="18" charset="0"/>
                                </a:rPr>
                                <m:t>0</m:t>
                              </m:r>
                            </m:e>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𝑚𝑖𝑛</m:t>
                                  </m:r>
                                </m:e>
                                <m:sub>
                                  <m:r>
                                    <a:rPr lang="en-US" sz="1600" b="0" i="1" smtClean="0">
                                      <a:latin typeface="Cambria Math" panose="02040503050406030204" pitchFamily="18" charset="0"/>
                                    </a:rPr>
                                    <m:t>𝑎</m:t>
                                  </m:r>
                                </m:sub>
                              </m:sSub>
                              <m:r>
                                <a:rPr lang="en-US" sz="1600" i="1">
                                  <a:latin typeface="Cambria Math" panose="02040503050406030204" pitchFamily="18" charset="0"/>
                                </a:rPr>
                                <m:t>∈</m:t>
                              </m:r>
                              <m:r>
                                <a:rPr lang="en-US" sz="1600" i="1">
                                  <a:latin typeface="Cambria Math" panose="02040503050406030204" pitchFamily="18" charset="0"/>
                                </a:rPr>
                                <m:t>𝐴𝑐𝑡𝑖𝑜𝑛𝑠</m:t>
                              </m:r>
                              <m:r>
                                <a:rPr lang="en-US" sz="1600" i="1">
                                  <a:latin typeface="Cambria Math" panose="02040503050406030204" pitchFamily="18" charset="0"/>
                                </a:rPr>
                                <m:t>(</m:t>
                              </m:r>
                              <m:r>
                                <a:rPr lang="en-US" sz="1600" i="1">
                                  <a:latin typeface="Cambria Math" panose="02040503050406030204" pitchFamily="18" charset="0"/>
                                </a:rPr>
                                <m:t>𝑠</m:t>
                              </m:r>
                              <m:r>
                                <a:rPr lang="en-US" sz="1600" i="1">
                                  <a:latin typeface="Cambria Math" panose="02040503050406030204" pitchFamily="18" charset="0"/>
                                </a:rPr>
                                <m:t>) [</m:t>
                              </m:r>
                              <m:r>
                                <a:rPr lang="en-US" sz="1600" i="1">
                                  <a:latin typeface="Cambria Math" panose="02040503050406030204" pitchFamily="18" charset="0"/>
                                </a:rPr>
                                <m:t>𝐶𝑜𝑠𝑡</m:t>
                              </m:r>
                              <m:r>
                                <a:rPr lang="en-US" sz="1600" i="1">
                                  <a:latin typeface="Cambria Math" panose="02040503050406030204" pitchFamily="18" charset="0"/>
                                </a:rPr>
                                <m:t>(</m:t>
                              </m:r>
                              <m:r>
                                <a:rPr lang="en-US" sz="1600" i="1">
                                  <a:latin typeface="Cambria Math" panose="02040503050406030204" pitchFamily="18" charset="0"/>
                                </a:rPr>
                                <m:t>𝑠</m:t>
                              </m:r>
                              <m:r>
                                <a:rPr lang="en-US" sz="1600" i="1">
                                  <a:latin typeface="Cambria Math" panose="02040503050406030204" pitchFamily="18" charset="0"/>
                                </a:rPr>
                                <m:t>, </m:t>
                              </m:r>
                              <m:r>
                                <a:rPr lang="en-US" sz="1600" i="1">
                                  <a:latin typeface="Cambria Math" panose="02040503050406030204" pitchFamily="18" charset="0"/>
                                </a:rPr>
                                <m:t>𝑎</m:t>
                              </m:r>
                              <m:r>
                                <a:rPr lang="en-US" sz="1600" i="1">
                                  <a:latin typeface="Cambria Math" panose="02040503050406030204" pitchFamily="18" charset="0"/>
                                </a:rPr>
                                <m:t>) + </m:t>
                              </m:r>
                              <m:r>
                                <a:rPr lang="en-US" sz="1600" i="1">
                                  <a:latin typeface="Cambria Math" panose="02040503050406030204" pitchFamily="18" charset="0"/>
                                </a:rPr>
                                <m:t>𝐹𝑢𝑡𝑢𝑟𝑒𝐶𝑜𝑠𝑡</m:t>
                              </m:r>
                              <m:r>
                                <a:rPr lang="en-US" sz="1600" i="1">
                                  <a:latin typeface="Cambria Math" panose="02040503050406030204" pitchFamily="18" charset="0"/>
                                </a:rPr>
                                <m:t>(</m:t>
                              </m:r>
                              <m:r>
                                <a:rPr lang="en-US" sz="1600" i="1">
                                  <a:latin typeface="Cambria Math" panose="02040503050406030204" pitchFamily="18" charset="0"/>
                                </a:rPr>
                                <m:t>𝑆𝑢𝑐𝑐</m:t>
                              </m:r>
                              <m:r>
                                <a:rPr lang="en-US" sz="1600" i="1">
                                  <a:latin typeface="Cambria Math" panose="02040503050406030204" pitchFamily="18" charset="0"/>
                                </a:rPr>
                                <m:t>(</m:t>
                              </m:r>
                              <m:r>
                                <a:rPr lang="en-US" sz="1600" i="1">
                                  <a:latin typeface="Cambria Math" panose="02040503050406030204" pitchFamily="18" charset="0"/>
                                </a:rPr>
                                <m:t>𝑠</m:t>
                              </m:r>
                              <m:r>
                                <a:rPr lang="en-US" sz="1600" i="1">
                                  <a:latin typeface="Cambria Math" panose="02040503050406030204" pitchFamily="18" charset="0"/>
                                </a:rPr>
                                <m:t>, </m:t>
                              </m:r>
                              <m:r>
                                <a:rPr lang="en-US" sz="1600" i="1">
                                  <a:latin typeface="Cambria Math" panose="02040503050406030204" pitchFamily="18" charset="0"/>
                                </a:rPr>
                                <m:t>𝑎</m:t>
                              </m:r>
                              <m:r>
                                <a:rPr lang="en-US" sz="1600" i="1">
                                  <a:latin typeface="Cambria Math" panose="02040503050406030204" pitchFamily="18" charset="0"/>
                                </a:rPr>
                                <m:t>))]</m:t>
                              </m:r>
                            </m:e>
                          </m:eqArr>
                          <m:r>
                            <a:rPr lang="en-US" sz="1600" b="0" i="1" smtClean="0">
                              <a:latin typeface="Cambria Math" panose="02040503050406030204" pitchFamily="18" charset="0"/>
                            </a:rPr>
                            <m:t> </m:t>
                          </m:r>
                          <m:f>
                            <m:fPr>
                              <m:type m:val="noBar"/>
                              <m:ctrlPr>
                                <a:rPr lang="en-US" sz="1600" i="1" smtClean="0">
                                  <a:latin typeface="Cambria Math" panose="02040503050406030204" pitchFamily="18" charset="0"/>
                                </a:rPr>
                              </m:ctrlPr>
                            </m:fPr>
                            <m:num>
                              <m:r>
                                <a:rPr lang="en-US" sz="1600" b="0" i="1" smtClean="0">
                                  <a:latin typeface="Cambria Math" panose="02040503050406030204" pitchFamily="18" charset="0"/>
                                </a:rPr>
                                <m:t>𝑖𝑓</m:t>
                              </m:r>
                              <m:r>
                                <a:rPr lang="en-US" sz="1600" b="0" i="1" smtClean="0">
                                  <a:latin typeface="Cambria Math" panose="02040503050406030204" pitchFamily="18" charset="0"/>
                                </a:rPr>
                                <m:t> </m:t>
                              </m:r>
                              <m:r>
                                <a:rPr lang="en-US" sz="1600" b="0" i="1" smtClean="0">
                                  <a:latin typeface="Cambria Math" panose="02040503050406030204" pitchFamily="18" charset="0"/>
                                </a:rPr>
                                <m:t>𝑖𝑠𝐸𝑛𝑑</m:t>
                              </m:r>
                              <m:r>
                                <a:rPr lang="en-US" sz="1600" b="0" i="1" smtClean="0">
                                  <a:latin typeface="Cambria Math" panose="02040503050406030204" pitchFamily="18" charset="0"/>
                                </a:rPr>
                                <m:t>(</m:t>
                              </m:r>
                              <m:r>
                                <a:rPr lang="en-US" sz="1600" b="0" i="1" smtClean="0">
                                  <a:latin typeface="Cambria Math" panose="02040503050406030204" pitchFamily="18" charset="0"/>
                                </a:rPr>
                                <m:t>𝑠</m:t>
                              </m:r>
                              <m:r>
                                <a:rPr lang="en-US" sz="1600" b="0" i="1" smtClean="0">
                                  <a:latin typeface="Cambria Math" panose="02040503050406030204" pitchFamily="18" charset="0"/>
                                </a:rPr>
                                <m:t>)</m:t>
                              </m:r>
                            </m:num>
                            <m:den>
                              <m:r>
                                <a:rPr lang="en-US" sz="1600" b="0" i="1" smtClean="0">
                                  <a:latin typeface="Cambria Math" panose="02040503050406030204" pitchFamily="18" charset="0"/>
                                </a:rPr>
                                <m:t>𝑜𝑡h𝑒𝑟𝑤𝑖𝑠𝑒</m:t>
                              </m:r>
                            </m:den>
                          </m:f>
                        </m:e>
                      </m:d>
                    </m:oMath>
                  </m:oMathPara>
                </a14:m>
                <a:endParaRPr lang="en-US" dirty="0"/>
              </a:p>
            </p:txBody>
          </p:sp>
        </mc:Choice>
        <mc:Fallback xmlns="">
          <p:sp>
            <p:nvSpPr>
              <p:cNvPr id="24" name="TextBox 23">
                <a:extLst>
                  <a:ext uri="{FF2B5EF4-FFF2-40B4-BE49-F238E27FC236}">
                    <a16:creationId xmlns:a16="http://schemas.microsoft.com/office/drawing/2014/main" id="{9FEB07D4-D8CB-4B79-3369-5DD0BA011838}"/>
                  </a:ext>
                </a:extLst>
              </p:cNvPr>
              <p:cNvSpPr txBox="1">
                <a:spLocks noRot="1" noChangeAspect="1" noMove="1" noResize="1" noEditPoints="1" noAdjustHandles="1" noChangeArrowheads="1" noChangeShapeType="1" noTextEdit="1"/>
              </p:cNvSpPr>
              <p:nvPr/>
            </p:nvSpPr>
            <p:spPr>
              <a:xfrm>
                <a:off x="628650" y="3384606"/>
                <a:ext cx="7741157" cy="639534"/>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735557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22B015-6B07-20CC-8BEF-47D5C38F6E66}"/>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1E7F2389-01EA-5AFC-0E67-E233659A926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sp>
        <p:nvSpPr>
          <p:cNvPr id="6" name="Title 1">
            <a:extLst>
              <a:ext uri="{FF2B5EF4-FFF2-40B4-BE49-F238E27FC236}">
                <a16:creationId xmlns:a16="http://schemas.microsoft.com/office/drawing/2014/main" id="{31BADE03-0DD8-BB80-E221-0BB80AC2EF56}"/>
              </a:ext>
            </a:extLst>
          </p:cNvPr>
          <p:cNvSpPr txBox="1">
            <a:spLocks/>
          </p:cNvSpPr>
          <p:nvPr/>
        </p:nvSpPr>
        <p:spPr>
          <a:xfrm>
            <a:off x="349250" y="376237"/>
            <a:ext cx="4222750" cy="615156"/>
          </a:xfrm>
          <a:prstGeom prst="rect">
            <a:avLst/>
          </a:prstGeom>
        </p:spPr>
        <p:txBody>
          <a:bodyPr/>
          <a:lstStyle>
            <a:lvl1pPr algn="l" defTabSz="685800" rtl="0" eaLnBrk="1" latinLnBrk="0" hangingPunct="1">
              <a:lnSpc>
                <a:spcPct val="90000"/>
              </a:lnSpc>
              <a:spcBef>
                <a:spcPct val="0"/>
              </a:spcBef>
              <a:buNone/>
              <a:defRPr sz="2400" b="1" kern="1200">
                <a:solidFill>
                  <a:schemeClr val="tx1"/>
                </a:solidFill>
                <a:latin typeface="+mj-lt"/>
                <a:ea typeface="+mj-ea"/>
                <a:cs typeface="+mj-cs"/>
              </a:defRPr>
            </a:lvl1pPr>
          </a:lstStyle>
          <a:p>
            <a:r>
              <a:rPr lang="en-US" dirty="0"/>
              <a:t>Motivating task</a:t>
            </a:r>
          </a:p>
        </p:txBody>
      </p:sp>
      <p:sp>
        <p:nvSpPr>
          <p:cNvPr id="4" name="TextBox 3">
            <a:extLst>
              <a:ext uri="{FF2B5EF4-FFF2-40B4-BE49-F238E27FC236}">
                <a16:creationId xmlns:a16="http://schemas.microsoft.com/office/drawing/2014/main" id="{1C89A1FA-DA0B-D552-E7C2-6295B27C66F8}"/>
              </a:ext>
            </a:extLst>
          </p:cNvPr>
          <p:cNvSpPr txBox="1"/>
          <p:nvPr/>
        </p:nvSpPr>
        <p:spPr>
          <a:xfrm>
            <a:off x="349249" y="1030958"/>
            <a:ext cx="8021027" cy="369332"/>
          </a:xfrm>
          <a:prstGeom prst="rect">
            <a:avLst/>
          </a:prstGeom>
          <a:noFill/>
        </p:spPr>
        <p:txBody>
          <a:bodyPr wrap="square" rtlCol="0">
            <a:spAutoFit/>
          </a:bodyPr>
          <a:lstStyle/>
          <a:p>
            <a:pPr marL="151765" marR="156845" algn="just">
              <a:spcBef>
                <a:spcPts val="90"/>
              </a:spcBef>
              <a:tabLst>
                <a:tab pos="360045" algn="l"/>
              </a:tabLst>
            </a:pPr>
            <a:r>
              <a:rPr lang="en-US" b="1" dirty="0"/>
              <a:t>Example: Route finding</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7DB4453-853B-3E8F-7270-197B41FB5BA8}"/>
                  </a:ext>
                </a:extLst>
              </p:cNvPr>
              <p:cNvSpPr txBox="1"/>
              <p:nvPr/>
            </p:nvSpPr>
            <p:spPr>
              <a:xfrm>
                <a:off x="349248" y="1400290"/>
                <a:ext cx="8166101" cy="668645"/>
              </a:xfrm>
              <a:prstGeom prst="rect">
                <a:avLst/>
              </a:prstGeom>
              <a:noFill/>
            </p:spPr>
            <p:txBody>
              <a:bodyPr wrap="square">
                <a:spAutoFit/>
              </a:bodyPr>
              <a:lstStyle/>
              <a:p>
                <a:pPr marL="151765" marR="156845" algn="just">
                  <a:spcBef>
                    <a:spcPts val="90"/>
                  </a:spcBef>
                  <a:tabLst>
                    <a:tab pos="360045" algn="l"/>
                  </a:tabLst>
                </a:pPr>
                <a:r>
                  <a:rPr lang="en-US" dirty="0"/>
                  <a:t>Find the minimum cost path from city 1 to city n, only moving forward. It costs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𝑐</m:t>
                        </m:r>
                      </m:e>
                      <m:sub>
                        <m:r>
                          <a:rPr lang="en-US" b="0" i="1" dirty="0" smtClean="0">
                            <a:latin typeface="Cambria Math" panose="02040503050406030204" pitchFamily="18" charset="0"/>
                          </a:rPr>
                          <m:t>𝑖𝑗</m:t>
                        </m:r>
                      </m:sub>
                    </m:sSub>
                  </m:oMath>
                </a14:m>
                <a:r>
                  <a:rPr lang="en-US" dirty="0"/>
                  <a:t> to go from </a:t>
                </a:r>
                <a14:m>
                  <m:oMath xmlns:m="http://schemas.openxmlformats.org/officeDocument/2006/math">
                    <m:r>
                      <a:rPr lang="en-US" i="1" dirty="0" smtClean="0">
                        <a:latin typeface="Cambria Math" panose="02040503050406030204" pitchFamily="18" charset="0"/>
                      </a:rPr>
                      <m:t>𝑖</m:t>
                    </m:r>
                  </m:oMath>
                </a14:m>
                <a:r>
                  <a:rPr lang="en-US" dirty="0"/>
                  <a:t> to </a:t>
                </a:r>
                <a14:m>
                  <m:oMath xmlns:m="http://schemas.openxmlformats.org/officeDocument/2006/math">
                    <m:r>
                      <a:rPr lang="en-US" i="1" dirty="0" smtClean="0">
                        <a:latin typeface="Cambria Math" panose="02040503050406030204" pitchFamily="18" charset="0"/>
                      </a:rPr>
                      <m:t>𝑗</m:t>
                    </m:r>
                  </m:oMath>
                </a14:m>
                <a:r>
                  <a:rPr lang="en-US" dirty="0"/>
                  <a:t>.</a:t>
                </a:r>
              </a:p>
            </p:txBody>
          </p:sp>
        </mc:Choice>
        <mc:Fallback xmlns="">
          <p:sp>
            <p:nvSpPr>
              <p:cNvPr id="9" name="TextBox 8">
                <a:extLst>
                  <a:ext uri="{FF2B5EF4-FFF2-40B4-BE49-F238E27FC236}">
                    <a16:creationId xmlns:a16="http://schemas.microsoft.com/office/drawing/2014/main" id="{E7DB4453-853B-3E8F-7270-197B41FB5BA8}"/>
                  </a:ext>
                </a:extLst>
              </p:cNvPr>
              <p:cNvSpPr txBox="1">
                <a:spLocks noRot="1" noChangeAspect="1" noMove="1" noResize="1" noEditPoints="1" noAdjustHandles="1" noChangeArrowheads="1" noChangeShapeType="1" noTextEdit="1"/>
              </p:cNvSpPr>
              <p:nvPr/>
            </p:nvSpPr>
            <p:spPr>
              <a:xfrm>
                <a:off x="349248" y="1400290"/>
                <a:ext cx="8166101" cy="668645"/>
              </a:xfrm>
              <a:prstGeom prst="rect">
                <a:avLst/>
              </a:prstGeom>
              <a:blipFill>
                <a:blip r:embed="rId3"/>
                <a:stretch>
                  <a:fillRect t="-4587" b="-11009"/>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44ED8ED3-615B-17ED-0BAD-223113E43529}"/>
              </a:ext>
            </a:extLst>
          </p:cNvPr>
          <p:cNvSpPr txBox="1"/>
          <p:nvPr/>
        </p:nvSpPr>
        <p:spPr>
          <a:xfrm>
            <a:off x="349248" y="4112542"/>
            <a:ext cx="8166101" cy="369332"/>
          </a:xfrm>
          <a:prstGeom prst="rect">
            <a:avLst/>
          </a:prstGeom>
          <a:noFill/>
        </p:spPr>
        <p:txBody>
          <a:bodyPr wrap="square">
            <a:spAutoFit/>
          </a:bodyPr>
          <a:lstStyle/>
          <a:p>
            <a:pPr marL="151765" marR="156845" algn="just">
              <a:spcBef>
                <a:spcPts val="90"/>
              </a:spcBef>
              <a:tabLst>
                <a:tab pos="360045" algn="l"/>
              </a:tabLst>
            </a:pPr>
            <a:r>
              <a:rPr lang="en-US" b="1" dirty="0"/>
              <a:t>Observation</a:t>
            </a:r>
            <a:r>
              <a:rPr lang="en-US" dirty="0"/>
              <a:t>: future costs only depend on current city</a:t>
            </a:r>
          </a:p>
        </p:txBody>
      </p:sp>
      <p:pic>
        <p:nvPicPr>
          <p:cNvPr id="1026" name="Picture 2" descr="Solved 2. Write a program to find a route with the least | Chegg.com">
            <a:extLst>
              <a:ext uri="{FF2B5EF4-FFF2-40B4-BE49-F238E27FC236}">
                <a16:creationId xmlns:a16="http://schemas.microsoft.com/office/drawing/2014/main" id="{D61ED12F-DDB5-1078-A1B6-DFCE0A2078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5930" y="2154961"/>
            <a:ext cx="4992140" cy="1839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82204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22B015-6B07-20CC-8BEF-47D5C38F6E66}"/>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1E7F2389-01EA-5AFC-0E67-E233659A926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sp>
        <p:nvSpPr>
          <p:cNvPr id="6" name="Title 1">
            <a:extLst>
              <a:ext uri="{FF2B5EF4-FFF2-40B4-BE49-F238E27FC236}">
                <a16:creationId xmlns:a16="http://schemas.microsoft.com/office/drawing/2014/main" id="{31BADE03-0DD8-BB80-E221-0BB80AC2EF56}"/>
              </a:ext>
            </a:extLst>
          </p:cNvPr>
          <p:cNvSpPr txBox="1">
            <a:spLocks/>
          </p:cNvSpPr>
          <p:nvPr/>
        </p:nvSpPr>
        <p:spPr>
          <a:xfrm>
            <a:off x="349250" y="376237"/>
            <a:ext cx="4222750" cy="615156"/>
          </a:xfrm>
          <a:prstGeom prst="rect">
            <a:avLst/>
          </a:prstGeom>
        </p:spPr>
        <p:txBody>
          <a:bodyPr/>
          <a:lstStyle>
            <a:lvl1pPr algn="l" defTabSz="685800" rtl="0" eaLnBrk="1" latinLnBrk="0" hangingPunct="1">
              <a:lnSpc>
                <a:spcPct val="90000"/>
              </a:lnSpc>
              <a:spcBef>
                <a:spcPct val="0"/>
              </a:spcBef>
              <a:buNone/>
              <a:defRPr sz="2400" b="1" kern="1200">
                <a:solidFill>
                  <a:schemeClr val="tx1"/>
                </a:solidFill>
                <a:latin typeface="+mj-lt"/>
                <a:ea typeface="+mj-ea"/>
                <a:cs typeface="+mj-cs"/>
              </a:defRPr>
            </a:lvl1pPr>
          </a:lstStyle>
          <a:p>
            <a:r>
              <a:rPr lang="en-US" dirty="0"/>
              <a:t>Motivating task</a:t>
            </a:r>
          </a:p>
        </p:txBody>
      </p:sp>
      <p:sp>
        <p:nvSpPr>
          <p:cNvPr id="4" name="TextBox 3">
            <a:extLst>
              <a:ext uri="{FF2B5EF4-FFF2-40B4-BE49-F238E27FC236}">
                <a16:creationId xmlns:a16="http://schemas.microsoft.com/office/drawing/2014/main" id="{1C89A1FA-DA0B-D552-E7C2-6295B27C66F8}"/>
              </a:ext>
            </a:extLst>
          </p:cNvPr>
          <p:cNvSpPr txBox="1"/>
          <p:nvPr/>
        </p:nvSpPr>
        <p:spPr>
          <a:xfrm>
            <a:off x="349249" y="1030958"/>
            <a:ext cx="8021027" cy="369332"/>
          </a:xfrm>
          <a:prstGeom prst="rect">
            <a:avLst/>
          </a:prstGeom>
          <a:noFill/>
        </p:spPr>
        <p:txBody>
          <a:bodyPr wrap="square" rtlCol="0">
            <a:spAutoFit/>
          </a:bodyPr>
          <a:lstStyle/>
          <a:p>
            <a:pPr marL="151765" marR="156845" algn="just">
              <a:spcBef>
                <a:spcPts val="90"/>
              </a:spcBef>
              <a:tabLst>
                <a:tab pos="360045" algn="l"/>
              </a:tabLst>
            </a:pPr>
            <a:r>
              <a:rPr lang="en-US" b="1" dirty="0"/>
              <a:t>State: </a:t>
            </a:r>
            <a:r>
              <a:rPr lang="en-US" strike="sngStrike" dirty="0"/>
              <a:t>past sequence of actions</a:t>
            </a:r>
            <a:r>
              <a:rPr lang="en-US" dirty="0"/>
              <a:t> current city</a:t>
            </a:r>
            <a:endParaRPr lang="en-US" b="1" dirty="0"/>
          </a:p>
        </p:txBody>
      </p:sp>
      <p:sp>
        <p:nvSpPr>
          <p:cNvPr id="10" name="TextBox 9">
            <a:extLst>
              <a:ext uri="{FF2B5EF4-FFF2-40B4-BE49-F238E27FC236}">
                <a16:creationId xmlns:a16="http://schemas.microsoft.com/office/drawing/2014/main" id="{44ED8ED3-615B-17ED-0BAD-223113E43529}"/>
              </a:ext>
            </a:extLst>
          </p:cNvPr>
          <p:cNvSpPr txBox="1"/>
          <p:nvPr/>
        </p:nvSpPr>
        <p:spPr>
          <a:xfrm>
            <a:off x="349248" y="4475955"/>
            <a:ext cx="8166101" cy="307777"/>
          </a:xfrm>
          <a:prstGeom prst="rect">
            <a:avLst/>
          </a:prstGeom>
          <a:noFill/>
        </p:spPr>
        <p:txBody>
          <a:bodyPr wrap="square">
            <a:spAutoFit/>
          </a:bodyPr>
          <a:lstStyle/>
          <a:p>
            <a:pPr marL="151765" marR="156845" algn="ctr">
              <a:spcBef>
                <a:spcPts val="90"/>
              </a:spcBef>
              <a:tabLst>
                <a:tab pos="360045" algn="l"/>
              </a:tabLst>
            </a:pPr>
            <a:r>
              <a:rPr lang="en-US" sz="1400" b="1" dirty="0"/>
              <a:t>Exponential saving in time and space!</a:t>
            </a:r>
          </a:p>
        </p:txBody>
      </p:sp>
      <p:sp>
        <p:nvSpPr>
          <p:cNvPr id="1070" name="object 3">
            <a:extLst>
              <a:ext uri="{FF2B5EF4-FFF2-40B4-BE49-F238E27FC236}">
                <a16:creationId xmlns:a16="http://schemas.microsoft.com/office/drawing/2014/main" id="{4AD1EDC3-B86A-5B80-2808-184F3D65876A}"/>
              </a:ext>
            </a:extLst>
          </p:cNvPr>
          <p:cNvSpPr/>
          <p:nvPr/>
        </p:nvSpPr>
        <p:spPr>
          <a:xfrm>
            <a:off x="2061434" y="3853186"/>
            <a:ext cx="457834" cy="457834"/>
          </a:xfrm>
          <a:custGeom>
            <a:avLst/>
            <a:gdLst/>
            <a:ahLst/>
            <a:cxnLst/>
            <a:rect l="l" t="t" r="r" b="b"/>
            <a:pathLst>
              <a:path w="457835" h="457835">
                <a:moveTo>
                  <a:pt x="457754" y="228877"/>
                </a:moveTo>
                <a:lnTo>
                  <a:pt x="453315" y="184016"/>
                </a:lnTo>
                <a:lnTo>
                  <a:pt x="440330" y="141289"/>
                </a:lnTo>
                <a:lnTo>
                  <a:pt x="419297" y="101898"/>
                </a:lnTo>
                <a:lnTo>
                  <a:pt x="390714" y="67040"/>
                </a:lnTo>
                <a:lnTo>
                  <a:pt x="355856" y="38457"/>
                </a:lnTo>
                <a:lnTo>
                  <a:pt x="316464" y="17424"/>
                </a:lnTo>
                <a:lnTo>
                  <a:pt x="273738" y="4439"/>
                </a:lnTo>
                <a:lnTo>
                  <a:pt x="228877" y="0"/>
                </a:lnTo>
                <a:lnTo>
                  <a:pt x="184016" y="4439"/>
                </a:lnTo>
                <a:lnTo>
                  <a:pt x="141289" y="17424"/>
                </a:lnTo>
                <a:lnTo>
                  <a:pt x="101898" y="38457"/>
                </a:lnTo>
                <a:lnTo>
                  <a:pt x="67040" y="67040"/>
                </a:lnTo>
                <a:lnTo>
                  <a:pt x="38457" y="101898"/>
                </a:lnTo>
                <a:lnTo>
                  <a:pt x="17424" y="141289"/>
                </a:lnTo>
                <a:lnTo>
                  <a:pt x="4439" y="184016"/>
                </a:lnTo>
                <a:lnTo>
                  <a:pt x="0" y="228877"/>
                </a:lnTo>
                <a:lnTo>
                  <a:pt x="4439" y="273738"/>
                </a:lnTo>
                <a:lnTo>
                  <a:pt x="17424" y="316464"/>
                </a:lnTo>
                <a:lnTo>
                  <a:pt x="38457" y="355856"/>
                </a:lnTo>
                <a:lnTo>
                  <a:pt x="67040" y="390714"/>
                </a:lnTo>
                <a:lnTo>
                  <a:pt x="101898" y="419297"/>
                </a:lnTo>
                <a:lnTo>
                  <a:pt x="141289" y="440330"/>
                </a:lnTo>
                <a:lnTo>
                  <a:pt x="184016" y="453315"/>
                </a:lnTo>
                <a:lnTo>
                  <a:pt x="228877" y="457754"/>
                </a:lnTo>
                <a:lnTo>
                  <a:pt x="273738" y="453315"/>
                </a:lnTo>
                <a:lnTo>
                  <a:pt x="316464" y="440330"/>
                </a:lnTo>
                <a:lnTo>
                  <a:pt x="355856" y="419297"/>
                </a:lnTo>
                <a:lnTo>
                  <a:pt x="390714" y="390714"/>
                </a:lnTo>
                <a:lnTo>
                  <a:pt x="419297" y="355856"/>
                </a:lnTo>
                <a:lnTo>
                  <a:pt x="440330" y="316464"/>
                </a:lnTo>
                <a:lnTo>
                  <a:pt x="453315" y="273738"/>
                </a:lnTo>
                <a:lnTo>
                  <a:pt x="457754" y="228877"/>
                </a:lnTo>
                <a:close/>
              </a:path>
            </a:pathLst>
          </a:custGeom>
          <a:ln w="5721">
            <a:solidFill>
              <a:srgbClr val="000000"/>
            </a:solidFill>
          </a:ln>
        </p:spPr>
        <p:txBody>
          <a:bodyPr wrap="square" lIns="0" tIns="0" rIns="0" bIns="0" rtlCol="0"/>
          <a:lstStyle/>
          <a:p>
            <a:endParaRPr/>
          </a:p>
        </p:txBody>
      </p:sp>
      <p:sp>
        <p:nvSpPr>
          <p:cNvPr id="1071" name="object 4">
            <a:extLst>
              <a:ext uri="{FF2B5EF4-FFF2-40B4-BE49-F238E27FC236}">
                <a16:creationId xmlns:a16="http://schemas.microsoft.com/office/drawing/2014/main" id="{D9060460-539E-D448-DC35-4532DBE4275A}"/>
              </a:ext>
            </a:extLst>
          </p:cNvPr>
          <p:cNvSpPr txBox="1"/>
          <p:nvPr/>
        </p:nvSpPr>
        <p:spPr>
          <a:xfrm>
            <a:off x="2205059" y="3873874"/>
            <a:ext cx="170815" cy="374015"/>
          </a:xfrm>
          <a:prstGeom prst="rect">
            <a:avLst/>
          </a:prstGeom>
        </p:spPr>
        <p:txBody>
          <a:bodyPr vert="horz" wrap="square" lIns="0" tIns="17145" rIns="0" bIns="0" rtlCol="0">
            <a:spAutoFit/>
          </a:bodyPr>
          <a:lstStyle/>
          <a:p>
            <a:pPr marL="12700">
              <a:lnSpc>
                <a:spcPct val="100000"/>
              </a:lnSpc>
              <a:spcBef>
                <a:spcPts val="135"/>
              </a:spcBef>
            </a:pPr>
            <a:r>
              <a:rPr sz="2250" spc="-40" dirty="0">
                <a:latin typeface="Trebuchet MS"/>
                <a:cs typeface="Trebuchet MS"/>
              </a:rPr>
              <a:t>1</a:t>
            </a:r>
            <a:endParaRPr sz="2250">
              <a:latin typeface="Trebuchet MS"/>
              <a:cs typeface="Trebuchet MS"/>
            </a:endParaRPr>
          </a:p>
        </p:txBody>
      </p:sp>
      <p:sp>
        <p:nvSpPr>
          <p:cNvPr id="1072" name="object 5">
            <a:extLst>
              <a:ext uri="{FF2B5EF4-FFF2-40B4-BE49-F238E27FC236}">
                <a16:creationId xmlns:a16="http://schemas.microsoft.com/office/drawing/2014/main" id="{B52CCF9D-2C10-3084-5F81-39912EC7D746}"/>
              </a:ext>
            </a:extLst>
          </p:cNvPr>
          <p:cNvSpPr/>
          <p:nvPr/>
        </p:nvSpPr>
        <p:spPr>
          <a:xfrm>
            <a:off x="2368071" y="2708799"/>
            <a:ext cx="457834" cy="457834"/>
          </a:xfrm>
          <a:custGeom>
            <a:avLst/>
            <a:gdLst/>
            <a:ahLst/>
            <a:cxnLst/>
            <a:rect l="l" t="t" r="r" b="b"/>
            <a:pathLst>
              <a:path w="457835" h="457835">
                <a:moveTo>
                  <a:pt x="457754" y="228877"/>
                </a:moveTo>
                <a:lnTo>
                  <a:pt x="453315" y="184016"/>
                </a:lnTo>
                <a:lnTo>
                  <a:pt x="440330" y="141289"/>
                </a:lnTo>
                <a:lnTo>
                  <a:pt x="419297" y="101898"/>
                </a:lnTo>
                <a:lnTo>
                  <a:pt x="390714" y="67040"/>
                </a:lnTo>
                <a:lnTo>
                  <a:pt x="355856" y="38457"/>
                </a:lnTo>
                <a:lnTo>
                  <a:pt x="316464" y="17424"/>
                </a:lnTo>
                <a:lnTo>
                  <a:pt x="273738" y="4439"/>
                </a:lnTo>
                <a:lnTo>
                  <a:pt x="228877" y="0"/>
                </a:lnTo>
                <a:lnTo>
                  <a:pt x="184016" y="4439"/>
                </a:lnTo>
                <a:lnTo>
                  <a:pt x="141289" y="17424"/>
                </a:lnTo>
                <a:lnTo>
                  <a:pt x="101897" y="38457"/>
                </a:lnTo>
                <a:lnTo>
                  <a:pt x="67040" y="67040"/>
                </a:lnTo>
                <a:lnTo>
                  <a:pt x="38457" y="101898"/>
                </a:lnTo>
                <a:lnTo>
                  <a:pt x="17424" y="141289"/>
                </a:lnTo>
                <a:lnTo>
                  <a:pt x="4439" y="184016"/>
                </a:lnTo>
                <a:lnTo>
                  <a:pt x="0" y="228877"/>
                </a:lnTo>
                <a:lnTo>
                  <a:pt x="4439" y="273738"/>
                </a:lnTo>
                <a:lnTo>
                  <a:pt x="17424" y="316464"/>
                </a:lnTo>
                <a:lnTo>
                  <a:pt x="38457" y="355856"/>
                </a:lnTo>
                <a:lnTo>
                  <a:pt x="67040" y="390714"/>
                </a:lnTo>
                <a:lnTo>
                  <a:pt x="101897" y="419297"/>
                </a:lnTo>
                <a:lnTo>
                  <a:pt x="141289" y="440330"/>
                </a:lnTo>
                <a:lnTo>
                  <a:pt x="184016" y="453315"/>
                </a:lnTo>
                <a:lnTo>
                  <a:pt x="228877" y="457754"/>
                </a:lnTo>
                <a:lnTo>
                  <a:pt x="273738" y="453315"/>
                </a:lnTo>
                <a:lnTo>
                  <a:pt x="316464" y="440330"/>
                </a:lnTo>
                <a:lnTo>
                  <a:pt x="355856" y="419297"/>
                </a:lnTo>
                <a:lnTo>
                  <a:pt x="390714" y="390714"/>
                </a:lnTo>
                <a:lnTo>
                  <a:pt x="419297" y="355856"/>
                </a:lnTo>
                <a:lnTo>
                  <a:pt x="440330" y="316464"/>
                </a:lnTo>
                <a:lnTo>
                  <a:pt x="453315" y="273738"/>
                </a:lnTo>
                <a:lnTo>
                  <a:pt x="457754" y="228877"/>
                </a:lnTo>
                <a:close/>
              </a:path>
            </a:pathLst>
          </a:custGeom>
          <a:ln w="5721">
            <a:solidFill>
              <a:srgbClr val="000000"/>
            </a:solidFill>
          </a:ln>
        </p:spPr>
        <p:txBody>
          <a:bodyPr wrap="square" lIns="0" tIns="0" rIns="0" bIns="0" rtlCol="0"/>
          <a:lstStyle/>
          <a:p>
            <a:endParaRPr/>
          </a:p>
        </p:txBody>
      </p:sp>
      <p:sp>
        <p:nvSpPr>
          <p:cNvPr id="1073" name="object 6">
            <a:extLst>
              <a:ext uri="{FF2B5EF4-FFF2-40B4-BE49-F238E27FC236}">
                <a16:creationId xmlns:a16="http://schemas.microsoft.com/office/drawing/2014/main" id="{433B866E-1343-BE51-CD6D-F7689D24FD3C}"/>
              </a:ext>
            </a:extLst>
          </p:cNvPr>
          <p:cNvSpPr txBox="1"/>
          <p:nvPr/>
        </p:nvSpPr>
        <p:spPr>
          <a:xfrm>
            <a:off x="2511697" y="2729488"/>
            <a:ext cx="170815" cy="374015"/>
          </a:xfrm>
          <a:prstGeom prst="rect">
            <a:avLst/>
          </a:prstGeom>
        </p:spPr>
        <p:txBody>
          <a:bodyPr vert="horz" wrap="square" lIns="0" tIns="17145" rIns="0" bIns="0" rtlCol="0">
            <a:spAutoFit/>
          </a:bodyPr>
          <a:lstStyle/>
          <a:p>
            <a:pPr marL="12700">
              <a:lnSpc>
                <a:spcPct val="100000"/>
              </a:lnSpc>
              <a:spcBef>
                <a:spcPts val="135"/>
              </a:spcBef>
            </a:pPr>
            <a:r>
              <a:rPr sz="2250" spc="-40" dirty="0">
                <a:latin typeface="Trebuchet MS"/>
                <a:cs typeface="Trebuchet MS"/>
              </a:rPr>
              <a:t>2</a:t>
            </a:r>
            <a:endParaRPr sz="2250">
              <a:latin typeface="Trebuchet MS"/>
              <a:cs typeface="Trebuchet MS"/>
            </a:endParaRPr>
          </a:p>
        </p:txBody>
      </p:sp>
      <p:sp>
        <p:nvSpPr>
          <p:cNvPr id="1074" name="object 7">
            <a:extLst>
              <a:ext uri="{FF2B5EF4-FFF2-40B4-BE49-F238E27FC236}">
                <a16:creationId xmlns:a16="http://schemas.microsoft.com/office/drawing/2014/main" id="{7C89489A-02B3-FC9C-7790-AAC79C351FF9}"/>
              </a:ext>
            </a:extLst>
          </p:cNvPr>
          <p:cNvSpPr/>
          <p:nvPr/>
        </p:nvSpPr>
        <p:spPr>
          <a:xfrm>
            <a:off x="3205821" y="1871050"/>
            <a:ext cx="457834" cy="457834"/>
          </a:xfrm>
          <a:custGeom>
            <a:avLst/>
            <a:gdLst/>
            <a:ahLst/>
            <a:cxnLst/>
            <a:rect l="l" t="t" r="r" b="b"/>
            <a:pathLst>
              <a:path w="457835" h="457835">
                <a:moveTo>
                  <a:pt x="457754" y="228877"/>
                </a:moveTo>
                <a:lnTo>
                  <a:pt x="453315" y="184016"/>
                </a:lnTo>
                <a:lnTo>
                  <a:pt x="440330" y="141289"/>
                </a:lnTo>
                <a:lnTo>
                  <a:pt x="419297" y="101897"/>
                </a:lnTo>
                <a:lnTo>
                  <a:pt x="390714" y="67040"/>
                </a:lnTo>
                <a:lnTo>
                  <a:pt x="355856" y="38457"/>
                </a:lnTo>
                <a:lnTo>
                  <a:pt x="316464" y="17424"/>
                </a:lnTo>
                <a:lnTo>
                  <a:pt x="273738" y="4439"/>
                </a:lnTo>
                <a:lnTo>
                  <a:pt x="228877" y="0"/>
                </a:lnTo>
                <a:lnTo>
                  <a:pt x="184016" y="4439"/>
                </a:lnTo>
                <a:lnTo>
                  <a:pt x="141289" y="17424"/>
                </a:lnTo>
                <a:lnTo>
                  <a:pt x="101898" y="38457"/>
                </a:lnTo>
                <a:lnTo>
                  <a:pt x="67040" y="67040"/>
                </a:lnTo>
                <a:lnTo>
                  <a:pt x="38457" y="101897"/>
                </a:lnTo>
                <a:lnTo>
                  <a:pt x="17424" y="141289"/>
                </a:lnTo>
                <a:lnTo>
                  <a:pt x="4439" y="184016"/>
                </a:lnTo>
                <a:lnTo>
                  <a:pt x="0" y="228877"/>
                </a:lnTo>
                <a:lnTo>
                  <a:pt x="4439" y="273738"/>
                </a:lnTo>
                <a:lnTo>
                  <a:pt x="17424" y="316464"/>
                </a:lnTo>
                <a:lnTo>
                  <a:pt x="38457" y="355856"/>
                </a:lnTo>
                <a:lnTo>
                  <a:pt x="67040" y="390714"/>
                </a:lnTo>
                <a:lnTo>
                  <a:pt x="101898" y="419297"/>
                </a:lnTo>
                <a:lnTo>
                  <a:pt x="141289" y="440330"/>
                </a:lnTo>
                <a:lnTo>
                  <a:pt x="184016" y="453315"/>
                </a:lnTo>
                <a:lnTo>
                  <a:pt x="228877" y="457754"/>
                </a:lnTo>
                <a:lnTo>
                  <a:pt x="273738" y="453315"/>
                </a:lnTo>
                <a:lnTo>
                  <a:pt x="316464" y="440330"/>
                </a:lnTo>
                <a:lnTo>
                  <a:pt x="355856" y="419297"/>
                </a:lnTo>
                <a:lnTo>
                  <a:pt x="390714" y="390714"/>
                </a:lnTo>
                <a:lnTo>
                  <a:pt x="419297" y="355856"/>
                </a:lnTo>
                <a:lnTo>
                  <a:pt x="440330" y="316464"/>
                </a:lnTo>
                <a:lnTo>
                  <a:pt x="453315" y="273738"/>
                </a:lnTo>
                <a:lnTo>
                  <a:pt x="457754" y="228877"/>
                </a:lnTo>
                <a:close/>
              </a:path>
            </a:pathLst>
          </a:custGeom>
          <a:ln w="5721">
            <a:solidFill>
              <a:srgbClr val="000000"/>
            </a:solidFill>
          </a:ln>
        </p:spPr>
        <p:txBody>
          <a:bodyPr wrap="square" lIns="0" tIns="0" rIns="0" bIns="0" rtlCol="0"/>
          <a:lstStyle/>
          <a:p>
            <a:endParaRPr/>
          </a:p>
        </p:txBody>
      </p:sp>
      <p:sp>
        <p:nvSpPr>
          <p:cNvPr id="1075" name="object 8">
            <a:extLst>
              <a:ext uri="{FF2B5EF4-FFF2-40B4-BE49-F238E27FC236}">
                <a16:creationId xmlns:a16="http://schemas.microsoft.com/office/drawing/2014/main" id="{9D39560A-D0C2-ACEA-FC25-0A1F0AFEB6D9}"/>
              </a:ext>
            </a:extLst>
          </p:cNvPr>
          <p:cNvSpPr txBox="1"/>
          <p:nvPr/>
        </p:nvSpPr>
        <p:spPr>
          <a:xfrm>
            <a:off x="3349446" y="1891738"/>
            <a:ext cx="170815" cy="374015"/>
          </a:xfrm>
          <a:prstGeom prst="rect">
            <a:avLst/>
          </a:prstGeom>
        </p:spPr>
        <p:txBody>
          <a:bodyPr vert="horz" wrap="square" lIns="0" tIns="17145" rIns="0" bIns="0" rtlCol="0">
            <a:spAutoFit/>
          </a:bodyPr>
          <a:lstStyle/>
          <a:p>
            <a:pPr marL="12700">
              <a:lnSpc>
                <a:spcPct val="100000"/>
              </a:lnSpc>
              <a:spcBef>
                <a:spcPts val="135"/>
              </a:spcBef>
            </a:pPr>
            <a:r>
              <a:rPr sz="2250" spc="-40" dirty="0">
                <a:latin typeface="Trebuchet MS"/>
                <a:cs typeface="Trebuchet MS"/>
              </a:rPr>
              <a:t>3</a:t>
            </a:r>
            <a:endParaRPr sz="2250" dirty="0">
              <a:latin typeface="Trebuchet MS"/>
              <a:cs typeface="Trebuchet MS"/>
            </a:endParaRPr>
          </a:p>
        </p:txBody>
      </p:sp>
      <p:sp>
        <p:nvSpPr>
          <p:cNvPr id="1076" name="object 9">
            <a:extLst>
              <a:ext uri="{FF2B5EF4-FFF2-40B4-BE49-F238E27FC236}">
                <a16:creationId xmlns:a16="http://schemas.microsoft.com/office/drawing/2014/main" id="{DF330238-1506-664B-497E-6E5DF39A4C9E}"/>
              </a:ext>
            </a:extLst>
          </p:cNvPr>
          <p:cNvSpPr/>
          <p:nvPr/>
        </p:nvSpPr>
        <p:spPr>
          <a:xfrm>
            <a:off x="4350208" y="1564412"/>
            <a:ext cx="457834" cy="457834"/>
          </a:xfrm>
          <a:custGeom>
            <a:avLst/>
            <a:gdLst/>
            <a:ahLst/>
            <a:cxnLst/>
            <a:rect l="l" t="t" r="r" b="b"/>
            <a:pathLst>
              <a:path w="457835" h="457835">
                <a:moveTo>
                  <a:pt x="457754" y="228877"/>
                </a:moveTo>
                <a:lnTo>
                  <a:pt x="453315" y="184016"/>
                </a:lnTo>
                <a:lnTo>
                  <a:pt x="440330" y="141289"/>
                </a:lnTo>
                <a:lnTo>
                  <a:pt x="419297" y="101898"/>
                </a:lnTo>
                <a:lnTo>
                  <a:pt x="390714" y="67040"/>
                </a:lnTo>
                <a:lnTo>
                  <a:pt x="355856" y="38457"/>
                </a:lnTo>
                <a:lnTo>
                  <a:pt x="316464" y="17424"/>
                </a:lnTo>
                <a:lnTo>
                  <a:pt x="273738" y="4439"/>
                </a:lnTo>
                <a:lnTo>
                  <a:pt x="228877" y="0"/>
                </a:lnTo>
                <a:lnTo>
                  <a:pt x="184016" y="4439"/>
                </a:lnTo>
                <a:lnTo>
                  <a:pt x="141289" y="17424"/>
                </a:lnTo>
                <a:lnTo>
                  <a:pt x="101898" y="38457"/>
                </a:lnTo>
                <a:lnTo>
                  <a:pt x="67040" y="67040"/>
                </a:lnTo>
                <a:lnTo>
                  <a:pt x="38457" y="101898"/>
                </a:lnTo>
                <a:lnTo>
                  <a:pt x="17424" y="141289"/>
                </a:lnTo>
                <a:lnTo>
                  <a:pt x="4439" y="184016"/>
                </a:lnTo>
                <a:lnTo>
                  <a:pt x="0" y="228877"/>
                </a:lnTo>
                <a:lnTo>
                  <a:pt x="4439" y="273738"/>
                </a:lnTo>
                <a:lnTo>
                  <a:pt x="17424" y="316464"/>
                </a:lnTo>
                <a:lnTo>
                  <a:pt x="38457" y="355856"/>
                </a:lnTo>
                <a:lnTo>
                  <a:pt x="67040" y="390714"/>
                </a:lnTo>
                <a:lnTo>
                  <a:pt x="101898" y="419297"/>
                </a:lnTo>
                <a:lnTo>
                  <a:pt x="141289" y="440330"/>
                </a:lnTo>
                <a:lnTo>
                  <a:pt x="184016" y="453315"/>
                </a:lnTo>
                <a:lnTo>
                  <a:pt x="228877" y="457754"/>
                </a:lnTo>
                <a:lnTo>
                  <a:pt x="273738" y="453315"/>
                </a:lnTo>
                <a:lnTo>
                  <a:pt x="316464" y="440330"/>
                </a:lnTo>
                <a:lnTo>
                  <a:pt x="355856" y="419297"/>
                </a:lnTo>
                <a:lnTo>
                  <a:pt x="390714" y="390714"/>
                </a:lnTo>
                <a:lnTo>
                  <a:pt x="419297" y="355856"/>
                </a:lnTo>
                <a:lnTo>
                  <a:pt x="440330" y="316464"/>
                </a:lnTo>
                <a:lnTo>
                  <a:pt x="453315" y="273738"/>
                </a:lnTo>
                <a:lnTo>
                  <a:pt x="457754" y="228877"/>
                </a:lnTo>
                <a:close/>
              </a:path>
            </a:pathLst>
          </a:custGeom>
          <a:ln w="5721">
            <a:solidFill>
              <a:srgbClr val="000000"/>
            </a:solidFill>
          </a:ln>
        </p:spPr>
        <p:txBody>
          <a:bodyPr wrap="square" lIns="0" tIns="0" rIns="0" bIns="0" rtlCol="0"/>
          <a:lstStyle/>
          <a:p>
            <a:endParaRPr/>
          </a:p>
        </p:txBody>
      </p:sp>
      <p:sp>
        <p:nvSpPr>
          <p:cNvPr id="1077" name="object 11">
            <a:extLst>
              <a:ext uri="{FF2B5EF4-FFF2-40B4-BE49-F238E27FC236}">
                <a16:creationId xmlns:a16="http://schemas.microsoft.com/office/drawing/2014/main" id="{5E8E46FD-BB99-E786-228F-2255726C5DD3}"/>
              </a:ext>
            </a:extLst>
          </p:cNvPr>
          <p:cNvSpPr/>
          <p:nvPr/>
        </p:nvSpPr>
        <p:spPr>
          <a:xfrm>
            <a:off x="5494595" y="1871050"/>
            <a:ext cx="457834" cy="457834"/>
          </a:xfrm>
          <a:custGeom>
            <a:avLst/>
            <a:gdLst/>
            <a:ahLst/>
            <a:cxnLst/>
            <a:rect l="l" t="t" r="r" b="b"/>
            <a:pathLst>
              <a:path w="457835" h="457835">
                <a:moveTo>
                  <a:pt x="457754" y="228877"/>
                </a:moveTo>
                <a:lnTo>
                  <a:pt x="453315" y="184016"/>
                </a:lnTo>
                <a:lnTo>
                  <a:pt x="440330" y="141289"/>
                </a:lnTo>
                <a:lnTo>
                  <a:pt x="419297" y="101897"/>
                </a:lnTo>
                <a:lnTo>
                  <a:pt x="390714" y="67040"/>
                </a:lnTo>
                <a:lnTo>
                  <a:pt x="355856" y="38457"/>
                </a:lnTo>
                <a:lnTo>
                  <a:pt x="316464" y="17424"/>
                </a:lnTo>
                <a:lnTo>
                  <a:pt x="273738" y="4439"/>
                </a:lnTo>
                <a:lnTo>
                  <a:pt x="228877" y="0"/>
                </a:lnTo>
                <a:lnTo>
                  <a:pt x="184016" y="4439"/>
                </a:lnTo>
                <a:lnTo>
                  <a:pt x="141289" y="17424"/>
                </a:lnTo>
                <a:lnTo>
                  <a:pt x="101898" y="38457"/>
                </a:lnTo>
                <a:lnTo>
                  <a:pt x="67040" y="67040"/>
                </a:lnTo>
                <a:lnTo>
                  <a:pt x="38457" y="101897"/>
                </a:lnTo>
                <a:lnTo>
                  <a:pt x="17424" y="141289"/>
                </a:lnTo>
                <a:lnTo>
                  <a:pt x="4439" y="184016"/>
                </a:lnTo>
                <a:lnTo>
                  <a:pt x="0" y="228877"/>
                </a:lnTo>
                <a:lnTo>
                  <a:pt x="4439" y="273738"/>
                </a:lnTo>
                <a:lnTo>
                  <a:pt x="17424" y="316464"/>
                </a:lnTo>
                <a:lnTo>
                  <a:pt x="38457" y="355856"/>
                </a:lnTo>
                <a:lnTo>
                  <a:pt x="67040" y="390714"/>
                </a:lnTo>
                <a:lnTo>
                  <a:pt x="101898" y="419297"/>
                </a:lnTo>
                <a:lnTo>
                  <a:pt x="141289" y="440330"/>
                </a:lnTo>
                <a:lnTo>
                  <a:pt x="184016" y="453315"/>
                </a:lnTo>
                <a:lnTo>
                  <a:pt x="228877" y="457754"/>
                </a:lnTo>
                <a:lnTo>
                  <a:pt x="273738" y="453315"/>
                </a:lnTo>
                <a:lnTo>
                  <a:pt x="316464" y="440330"/>
                </a:lnTo>
                <a:lnTo>
                  <a:pt x="355856" y="419297"/>
                </a:lnTo>
                <a:lnTo>
                  <a:pt x="390714" y="390714"/>
                </a:lnTo>
                <a:lnTo>
                  <a:pt x="419297" y="355856"/>
                </a:lnTo>
                <a:lnTo>
                  <a:pt x="440330" y="316464"/>
                </a:lnTo>
                <a:lnTo>
                  <a:pt x="453315" y="273738"/>
                </a:lnTo>
                <a:lnTo>
                  <a:pt x="457754" y="228877"/>
                </a:lnTo>
                <a:close/>
              </a:path>
            </a:pathLst>
          </a:custGeom>
          <a:ln w="5721">
            <a:solidFill>
              <a:srgbClr val="000000"/>
            </a:solidFill>
          </a:ln>
        </p:spPr>
        <p:txBody>
          <a:bodyPr wrap="square" lIns="0" tIns="0" rIns="0" bIns="0" rtlCol="0"/>
          <a:lstStyle/>
          <a:p>
            <a:endParaRPr/>
          </a:p>
        </p:txBody>
      </p:sp>
      <p:sp>
        <p:nvSpPr>
          <p:cNvPr id="1078" name="object 12">
            <a:extLst>
              <a:ext uri="{FF2B5EF4-FFF2-40B4-BE49-F238E27FC236}">
                <a16:creationId xmlns:a16="http://schemas.microsoft.com/office/drawing/2014/main" id="{EF3B7529-1DFC-53C5-A34D-617ABFA8DA34}"/>
              </a:ext>
            </a:extLst>
          </p:cNvPr>
          <p:cNvSpPr txBox="1"/>
          <p:nvPr/>
        </p:nvSpPr>
        <p:spPr>
          <a:xfrm>
            <a:off x="5638221" y="1891738"/>
            <a:ext cx="170815" cy="374015"/>
          </a:xfrm>
          <a:prstGeom prst="rect">
            <a:avLst/>
          </a:prstGeom>
        </p:spPr>
        <p:txBody>
          <a:bodyPr vert="horz" wrap="square" lIns="0" tIns="17145" rIns="0" bIns="0" rtlCol="0">
            <a:spAutoFit/>
          </a:bodyPr>
          <a:lstStyle/>
          <a:p>
            <a:pPr marL="12700">
              <a:lnSpc>
                <a:spcPct val="100000"/>
              </a:lnSpc>
              <a:spcBef>
                <a:spcPts val="135"/>
              </a:spcBef>
            </a:pPr>
            <a:r>
              <a:rPr sz="2250" spc="-40" dirty="0">
                <a:latin typeface="Trebuchet MS"/>
                <a:cs typeface="Trebuchet MS"/>
              </a:rPr>
              <a:t>5</a:t>
            </a:r>
            <a:endParaRPr sz="2250">
              <a:latin typeface="Trebuchet MS"/>
              <a:cs typeface="Trebuchet MS"/>
            </a:endParaRPr>
          </a:p>
        </p:txBody>
      </p:sp>
      <p:sp>
        <p:nvSpPr>
          <p:cNvPr id="1079" name="object 13">
            <a:extLst>
              <a:ext uri="{FF2B5EF4-FFF2-40B4-BE49-F238E27FC236}">
                <a16:creationId xmlns:a16="http://schemas.microsoft.com/office/drawing/2014/main" id="{843B8761-D293-4841-A3E7-84597B5EF1B7}"/>
              </a:ext>
            </a:extLst>
          </p:cNvPr>
          <p:cNvSpPr/>
          <p:nvPr/>
        </p:nvSpPr>
        <p:spPr>
          <a:xfrm>
            <a:off x="6332344" y="2708799"/>
            <a:ext cx="457834" cy="457834"/>
          </a:xfrm>
          <a:custGeom>
            <a:avLst/>
            <a:gdLst/>
            <a:ahLst/>
            <a:cxnLst/>
            <a:rect l="l" t="t" r="r" b="b"/>
            <a:pathLst>
              <a:path w="457834" h="457835">
                <a:moveTo>
                  <a:pt x="457754" y="228877"/>
                </a:moveTo>
                <a:lnTo>
                  <a:pt x="453315" y="184016"/>
                </a:lnTo>
                <a:lnTo>
                  <a:pt x="440330" y="141289"/>
                </a:lnTo>
                <a:lnTo>
                  <a:pt x="419297" y="101898"/>
                </a:lnTo>
                <a:lnTo>
                  <a:pt x="390714" y="67040"/>
                </a:lnTo>
                <a:lnTo>
                  <a:pt x="355856" y="38457"/>
                </a:lnTo>
                <a:lnTo>
                  <a:pt x="316464" y="17424"/>
                </a:lnTo>
                <a:lnTo>
                  <a:pt x="273738" y="4439"/>
                </a:lnTo>
                <a:lnTo>
                  <a:pt x="228877" y="0"/>
                </a:lnTo>
                <a:lnTo>
                  <a:pt x="184016" y="4439"/>
                </a:lnTo>
                <a:lnTo>
                  <a:pt x="141289" y="17424"/>
                </a:lnTo>
                <a:lnTo>
                  <a:pt x="101897" y="38457"/>
                </a:lnTo>
                <a:lnTo>
                  <a:pt x="67039" y="67040"/>
                </a:lnTo>
                <a:lnTo>
                  <a:pt x="38457" y="101898"/>
                </a:lnTo>
                <a:lnTo>
                  <a:pt x="17424" y="141289"/>
                </a:lnTo>
                <a:lnTo>
                  <a:pt x="4439" y="184016"/>
                </a:lnTo>
                <a:lnTo>
                  <a:pt x="0" y="228877"/>
                </a:lnTo>
                <a:lnTo>
                  <a:pt x="4439" y="273738"/>
                </a:lnTo>
                <a:lnTo>
                  <a:pt x="17424" y="316464"/>
                </a:lnTo>
                <a:lnTo>
                  <a:pt x="38457" y="355856"/>
                </a:lnTo>
                <a:lnTo>
                  <a:pt x="67039" y="390714"/>
                </a:lnTo>
                <a:lnTo>
                  <a:pt x="101897" y="419297"/>
                </a:lnTo>
                <a:lnTo>
                  <a:pt x="141289" y="440330"/>
                </a:lnTo>
                <a:lnTo>
                  <a:pt x="184016" y="453315"/>
                </a:lnTo>
                <a:lnTo>
                  <a:pt x="228877" y="457754"/>
                </a:lnTo>
                <a:lnTo>
                  <a:pt x="273738" y="453315"/>
                </a:lnTo>
                <a:lnTo>
                  <a:pt x="316464" y="440330"/>
                </a:lnTo>
                <a:lnTo>
                  <a:pt x="355856" y="419297"/>
                </a:lnTo>
                <a:lnTo>
                  <a:pt x="390714" y="390714"/>
                </a:lnTo>
                <a:lnTo>
                  <a:pt x="419297" y="355856"/>
                </a:lnTo>
                <a:lnTo>
                  <a:pt x="440330" y="316464"/>
                </a:lnTo>
                <a:lnTo>
                  <a:pt x="453315" y="273738"/>
                </a:lnTo>
                <a:lnTo>
                  <a:pt x="457754" y="228877"/>
                </a:lnTo>
                <a:close/>
              </a:path>
            </a:pathLst>
          </a:custGeom>
          <a:ln w="5721">
            <a:solidFill>
              <a:srgbClr val="000000"/>
            </a:solidFill>
          </a:ln>
        </p:spPr>
        <p:txBody>
          <a:bodyPr wrap="square" lIns="0" tIns="0" rIns="0" bIns="0" rtlCol="0"/>
          <a:lstStyle/>
          <a:p>
            <a:endParaRPr/>
          </a:p>
        </p:txBody>
      </p:sp>
      <p:sp>
        <p:nvSpPr>
          <p:cNvPr id="1080" name="object 14">
            <a:extLst>
              <a:ext uri="{FF2B5EF4-FFF2-40B4-BE49-F238E27FC236}">
                <a16:creationId xmlns:a16="http://schemas.microsoft.com/office/drawing/2014/main" id="{6FCC558B-C179-C2A1-D54B-39096FCCE009}"/>
              </a:ext>
            </a:extLst>
          </p:cNvPr>
          <p:cNvSpPr txBox="1"/>
          <p:nvPr/>
        </p:nvSpPr>
        <p:spPr>
          <a:xfrm>
            <a:off x="6475970" y="2729488"/>
            <a:ext cx="170815" cy="374015"/>
          </a:xfrm>
          <a:prstGeom prst="rect">
            <a:avLst/>
          </a:prstGeom>
        </p:spPr>
        <p:txBody>
          <a:bodyPr vert="horz" wrap="square" lIns="0" tIns="17145" rIns="0" bIns="0" rtlCol="0">
            <a:spAutoFit/>
          </a:bodyPr>
          <a:lstStyle/>
          <a:p>
            <a:pPr marL="12700">
              <a:lnSpc>
                <a:spcPct val="100000"/>
              </a:lnSpc>
              <a:spcBef>
                <a:spcPts val="135"/>
              </a:spcBef>
            </a:pPr>
            <a:r>
              <a:rPr sz="2250" spc="-40" dirty="0">
                <a:latin typeface="Trebuchet MS"/>
                <a:cs typeface="Trebuchet MS"/>
              </a:rPr>
              <a:t>6</a:t>
            </a:r>
            <a:endParaRPr sz="2250">
              <a:latin typeface="Trebuchet MS"/>
              <a:cs typeface="Trebuchet MS"/>
            </a:endParaRPr>
          </a:p>
        </p:txBody>
      </p:sp>
      <p:sp>
        <p:nvSpPr>
          <p:cNvPr id="1081" name="object 15">
            <a:extLst>
              <a:ext uri="{FF2B5EF4-FFF2-40B4-BE49-F238E27FC236}">
                <a16:creationId xmlns:a16="http://schemas.microsoft.com/office/drawing/2014/main" id="{7813F70F-FCED-C847-4A12-E2DC5128BBB0}"/>
              </a:ext>
            </a:extLst>
          </p:cNvPr>
          <p:cNvSpPr/>
          <p:nvPr/>
        </p:nvSpPr>
        <p:spPr>
          <a:xfrm>
            <a:off x="6638982" y="3853186"/>
            <a:ext cx="457834" cy="457834"/>
          </a:xfrm>
          <a:custGeom>
            <a:avLst/>
            <a:gdLst/>
            <a:ahLst/>
            <a:cxnLst/>
            <a:rect l="l" t="t" r="r" b="b"/>
            <a:pathLst>
              <a:path w="457834" h="457835">
                <a:moveTo>
                  <a:pt x="457754" y="228877"/>
                </a:moveTo>
                <a:lnTo>
                  <a:pt x="453315" y="184016"/>
                </a:lnTo>
                <a:lnTo>
                  <a:pt x="440330" y="141289"/>
                </a:lnTo>
                <a:lnTo>
                  <a:pt x="419297" y="101898"/>
                </a:lnTo>
                <a:lnTo>
                  <a:pt x="390714" y="67040"/>
                </a:lnTo>
                <a:lnTo>
                  <a:pt x="355856" y="38457"/>
                </a:lnTo>
                <a:lnTo>
                  <a:pt x="316464" y="17424"/>
                </a:lnTo>
                <a:lnTo>
                  <a:pt x="273738" y="4439"/>
                </a:lnTo>
                <a:lnTo>
                  <a:pt x="228877" y="0"/>
                </a:lnTo>
                <a:lnTo>
                  <a:pt x="184016" y="4439"/>
                </a:lnTo>
                <a:lnTo>
                  <a:pt x="141289" y="17424"/>
                </a:lnTo>
                <a:lnTo>
                  <a:pt x="101898" y="38457"/>
                </a:lnTo>
                <a:lnTo>
                  <a:pt x="67040" y="67040"/>
                </a:lnTo>
                <a:lnTo>
                  <a:pt x="38457" y="101898"/>
                </a:lnTo>
                <a:lnTo>
                  <a:pt x="17424" y="141289"/>
                </a:lnTo>
                <a:lnTo>
                  <a:pt x="4439" y="184016"/>
                </a:lnTo>
                <a:lnTo>
                  <a:pt x="0" y="228877"/>
                </a:lnTo>
                <a:lnTo>
                  <a:pt x="4439" y="273738"/>
                </a:lnTo>
                <a:lnTo>
                  <a:pt x="17424" y="316464"/>
                </a:lnTo>
                <a:lnTo>
                  <a:pt x="38457" y="355856"/>
                </a:lnTo>
                <a:lnTo>
                  <a:pt x="67040" y="390714"/>
                </a:lnTo>
                <a:lnTo>
                  <a:pt x="101898" y="419297"/>
                </a:lnTo>
                <a:lnTo>
                  <a:pt x="141289" y="440330"/>
                </a:lnTo>
                <a:lnTo>
                  <a:pt x="184016" y="453315"/>
                </a:lnTo>
                <a:lnTo>
                  <a:pt x="228877" y="457754"/>
                </a:lnTo>
                <a:lnTo>
                  <a:pt x="273738" y="453315"/>
                </a:lnTo>
                <a:lnTo>
                  <a:pt x="316464" y="440330"/>
                </a:lnTo>
                <a:lnTo>
                  <a:pt x="355856" y="419297"/>
                </a:lnTo>
                <a:lnTo>
                  <a:pt x="390714" y="390714"/>
                </a:lnTo>
                <a:lnTo>
                  <a:pt x="419297" y="355856"/>
                </a:lnTo>
                <a:lnTo>
                  <a:pt x="440330" y="316464"/>
                </a:lnTo>
                <a:lnTo>
                  <a:pt x="453315" y="273738"/>
                </a:lnTo>
                <a:lnTo>
                  <a:pt x="457754" y="228877"/>
                </a:lnTo>
                <a:close/>
              </a:path>
            </a:pathLst>
          </a:custGeom>
          <a:ln w="5721">
            <a:solidFill>
              <a:srgbClr val="000000"/>
            </a:solidFill>
          </a:ln>
        </p:spPr>
        <p:txBody>
          <a:bodyPr wrap="square" lIns="0" tIns="0" rIns="0" bIns="0" rtlCol="0"/>
          <a:lstStyle/>
          <a:p>
            <a:endParaRPr/>
          </a:p>
        </p:txBody>
      </p:sp>
      <p:sp>
        <p:nvSpPr>
          <p:cNvPr id="1082" name="object 16">
            <a:extLst>
              <a:ext uri="{FF2B5EF4-FFF2-40B4-BE49-F238E27FC236}">
                <a16:creationId xmlns:a16="http://schemas.microsoft.com/office/drawing/2014/main" id="{1DB069BF-F8B6-4E24-208C-D6C4B8EDCA44}"/>
              </a:ext>
            </a:extLst>
          </p:cNvPr>
          <p:cNvSpPr txBox="1"/>
          <p:nvPr/>
        </p:nvSpPr>
        <p:spPr>
          <a:xfrm>
            <a:off x="6782607" y="3873874"/>
            <a:ext cx="170815" cy="374015"/>
          </a:xfrm>
          <a:prstGeom prst="rect">
            <a:avLst/>
          </a:prstGeom>
        </p:spPr>
        <p:txBody>
          <a:bodyPr vert="horz" wrap="square" lIns="0" tIns="17145" rIns="0" bIns="0" rtlCol="0">
            <a:spAutoFit/>
          </a:bodyPr>
          <a:lstStyle/>
          <a:p>
            <a:pPr marL="12700">
              <a:lnSpc>
                <a:spcPct val="100000"/>
              </a:lnSpc>
              <a:spcBef>
                <a:spcPts val="135"/>
              </a:spcBef>
            </a:pPr>
            <a:r>
              <a:rPr sz="2250" spc="-40" dirty="0">
                <a:latin typeface="Trebuchet MS"/>
                <a:cs typeface="Trebuchet MS"/>
              </a:rPr>
              <a:t>7</a:t>
            </a:r>
            <a:endParaRPr sz="2250">
              <a:latin typeface="Trebuchet MS"/>
              <a:cs typeface="Trebuchet MS"/>
            </a:endParaRPr>
          </a:p>
        </p:txBody>
      </p:sp>
      <p:grpSp>
        <p:nvGrpSpPr>
          <p:cNvPr id="1083" name="object 17">
            <a:extLst>
              <a:ext uri="{FF2B5EF4-FFF2-40B4-BE49-F238E27FC236}">
                <a16:creationId xmlns:a16="http://schemas.microsoft.com/office/drawing/2014/main" id="{C5825942-7B71-E959-64DB-4544D62B8B61}"/>
              </a:ext>
            </a:extLst>
          </p:cNvPr>
          <p:cNvGrpSpPr/>
          <p:nvPr/>
        </p:nvGrpSpPr>
        <p:grpSpPr>
          <a:xfrm>
            <a:off x="2346690" y="1849669"/>
            <a:ext cx="4463415" cy="2265680"/>
            <a:chOff x="2850783" y="2588465"/>
            <a:chExt cx="4463415" cy="2265680"/>
          </a:xfrm>
        </p:grpSpPr>
        <p:sp>
          <p:nvSpPr>
            <p:cNvPr id="1084" name="object 18">
              <a:extLst>
                <a:ext uri="{FF2B5EF4-FFF2-40B4-BE49-F238E27FC236}">
                  <a16:creationId xmlns:a16="http://schemas.microsoft.com/office/drawing/2014/main" id="{AD7E2BA4-C128-A4F3-0474-95B605E2290C}"/>
                </a:ext>
              </a:extLst>
            </p:cNvPr>
            <p:cNvSpPr/>
            <p:nvPr/>
          </p:nvSpPr>
          <p:spPr>
            <a:xfrm>
              <a:off x="2853644" y="4011774"/>
              <a:ext cx="158115" cy="588010"/>
            </a:xfrm>
            <a:custGeom>
              <a:avLst/>
              <a:gdLst/>
              <a:ahLst/>
              <a:cxnLst/>
              <a:rect l="l" t="t" r="r" b="b"/>
              <a:pathLst>
                <a:path w="158114" h="588010">
                  <a:moveTo>
                    <a:pt x="0" y="588003"/>
                  </a:moveTo>
                  <a:lnTo>
                    <a:pt x="157552" y="0"/>
                  </a:lnTo>
                </a:path>
              </a:pathLst>
            </a:custGeom>
            <a:ln w="5721">
              <a:solidFill>
                <a:srgbClr val="000000"/>
              </a:solidFill>
            </a:ln>
          </p:spPr>
          <p:txBody>
            <a:bodyPr wrap="square" lIns="0" tIns="0" rIns="0" bIns="0" rtlCol="0"/>
            <a:lstStyle/>
            <a:p>
              <a:endParaRPr/>
            </a:p>
          </p:txBody>
        </p:sp>
        <p:sp>
          <p:nvSpPr>
            <p:cNvPr id="1085" name="object 19">
              <a:extLst>
                <a:ext uri="{FF2B5EF4-FFF2-40B4-BE49-F238E27FC236}">
                  <a16:creationId xmlns:a16="http://schemas.microsoft.com/office/drawing/2014/main" id="{EE2DC345-E96B-A2BF-C07E-4B10B8D92CB2}"/>
                </a:ext>
              </a:extLst>
            </p:cNvPr>
            <p:cNvSpPr/>
            <p:nvPr/>
          </p:nvSpPr>
          <p:spPr>
            <a:xfrm>
              <a:off x="2982366" y="3916563"/>
              <a:ext cx="57785" cy="103505"/>
            </a:xfrm>
            <a:custGeom>
              <a:avLst/>
              <a:gdLst/>
              <a:ahLst/>
              <a:cxnLst/>
              <a:rect l="l" t="t" r="r" b="b"/>
              <a:pathLst>
                <a:path w="57785" h="103504">
                  <a:moveTo>
                    <a:pt x="54341" y="0"/>
                  </a:moveTo>
                  <a:lnTo>
                    <a:pt x="0" y="87492"/>
                  </a:lnTo>
                  <a:lnTo>
                    <a:pt x="57658" y="102941"/>
                  </a:lnTo>
                  <a:lnTo>
                    <a:pt x="54341" y="0"/>
                  </a:lnTo>
                  <a:close/>
                </a:path>
              </a:pathLst>
            </a:custGeom>
            <a:solidFill>
              <a:srgbClr val="000000"/>
            </a:solidFill>
          </p:spPr>
          <p:txBody>
            <a:bodyPr wrap="square" lIns="0" tIns="0" rIns="0" bIns="0" rtlCol="0"/>
            <a:lstStyle/>
            <a:p>
              <a:endParaRPr/>
            </a:p>
          </p:txBody>
        </p:sp>
        <p:sp>
          <p:nvSpPr>
            <p:cNvPr id="1086" name="object 20">
              <a:extLst>
                <a:ext uri="{FF2B5EF4-FFF2-40B4-BE49-F238E27FC236}">
                  <a16:creationId xmlns:a16="http://schemas.microsoft.com/office/drawing/2014/main" id="{01482365-13EF-70E1-669C-8C1CC5F98B91}"/>
                </a:ext>
              </a:extLst>
            </p:cNvPr>
            <p:cNvSpPr/>
            <p:nvPr/>
          </p:nvSpPr>
          <p:spPr>
            <a:xfrm>
              <a:off x="2908846" y="3139377"/>
              <a:ext cx="856615" cy="1483360"/>
            </a:xfrm>
            <a:custGeom>
              <a:avLst/>
              <a:gdLst/>
              <a:ahLst/>
              <a:cxnLst/>
              <a:rect l="l" t="t" r="r" b="b"/>
              <a:pathLst>
                <a:path w="856614" h="1483360">
                  <a:moveTo>
                    <a:pt x="131178" y="880127"/>
                  </a:moveTo>
                  <a:lnTo>
                    <a:pt x="127861" y="777185"/>
                  </a:lnTo>
                  <a:lnTo>
                    <a:pt x="73520" y="864678"/>
                  </a:lnTo>
                  <a:lnTo>
                    <a:pt x="131178" y="880127"/>
                  </a:lnTo>
                  <a:close/>
                </a:path>
                <a:path w="856614" h="1483360">
                  <a:moveTo>
                    <a:pt x="0" y="1483264"/>
                  </a:moveTo>
                  <a:lnTo>
                    <a:pt x="856361" y="0"/>
                  </a:lnTo>
                </a:path>
              </a:pathLst>
            </a:custGeom>
            <a:ln w="5721">
              <a:solidFill>
                <a:srgbClr val="000000"/>
              </a:solidFill>
            </a:ln>
          </p:spPr>
          <p:txBody>
            <a:bodyPr wrap="square" lIns="0" tIns="0" rIns="0" bIns="0" rtlCol="0"/>
            <a:lstStyle/>
            <a:p>
              <a:endParaRPr/>
            </a:p>
          </p:txBody>
        </p:sp>
        <p:pic>
          <p:nvPicPr>
            <p:cNvPr id="1087" name="object 21">
              <a:extLst>
                <a:ext uri="{FF2B5EF4-FFF2-40B4-BE49-F238E27FC236}">
                  <a16:creationId xmlns:a16="http://schemas.microsoft.com/office/drawing/2014/main" id="{1C183F3D-1D00-89F3-C802-B8CBD7A67B50}"/>
                </a:ext>
              </a:extLst>
            </p:cNvPr>
            <p:cNvPicPr/>
            <p:nvPr/>
          </p:nvPicPr>
          <p:blipFill>
            <a:blip r:embed="rId3" cstate="print"/>
            <a:stretch>
              <a:fillRect/>
            </a:stretch>
          </p:blipFill>
          <p:spPr>
            <a:xfrm>
              <a:off x="3736495" y="3051138"/>
              <a:ext cx="80867" cy="106027"/>
            </a:xfrm>
            <a:prstGeom prst="rect">
              <a:avLst/>
            </a:prstGeom>
          </p:spPr>
        </p:pic>
        <p:sp>
          <p:nvSpPr>
            <p:cNvPr id="1088" name="object 22">
              <a:extLst>
                <a:ext uri="{FF2B5EF4-FFF2-40B4-BE49-F238E27FC236}">
                  <a16:creationId xmlns:a16="http://schemas.microsoft.com/office/drawing/2014/main" id="{F57F0E4C-E09A-C68F-2180-FAD029CC441A}"/>
                </a:ext>
              </a:extLst>
            </p:cNvPr>
            <p:cNvSpPr/>
            <p:nvPr/>
          </p:nvSpPr>
          <p:spPr>
            <a:xfrm>
              <a:off x="2956241" y="2777534"/>
              <a:ext cx="1881505" cy="1881505"/>
            </a:xfrm>
            <a:custGeom>
              <a:avLst/>
              <a:gdLst/>
              <a:ahLst/>
              <a:cxnLst/>
              <a:rect l="l" t="t" r="r" b="b"/>
              <a:pathLst>
                <a:path w="1881504" h="1881504">
                  <a:moveTo>
                    <a:pt x="0" y="1881488"/>
                  </a:moveTo>
                  <a:lnTo>
                    <a:pt x="1881488" y="0"/>
                  </a:lnTo>
                </a:path>
              </a:pathLst>
            </a:custGeom>
            <a:ln w="5721">
              <a:solidFill>
                <a:srgbClr val="000000"/>
              </a:solidFill>
            </a:ln>
          </p:spPr>
          <p:txBody>
            <a:bodyPr wrap="square" lIns="0" tIns="0" rIns="0" bIns="0" rtlCol="0"/>
            <a:lstStyle/>
            <a:p>
              <a:endParaRPr/>
            </a:p>
          </p:txBody>
        </p:sp>
        <p:pic>
          <p:nvPicPr>
            <p:cNvPr id="1089" name="object 23">
              <a:extLst>
                <a:ext uri="{FF2B5EF4-FFF2-40B4-BE49-F238E27FC236}">
                  <a16:creationId xmlns:a16="http://schemas.microsoft.com/office/drawing/2014/main" id="{BBA94D54-333B-906E-6995-8AEA1AEB33BC}"/>
                </a:ext>
              </a:extLst>
            </p:cNvPr>
            <p:cNvPicPr/>
            <p:nvPr/>
          </p:nvPicPr>
          <p:blipFill>
            <a:blip r:embed="rId4" cstate="print"/>
            <a:stretch>
              <a:fillRect/>
            </a:stretch>
          </p:blipFill>
          <p:spPr>
            <a:xfrm>
              <a:off x="4813764" y="2704975"/>
              <a:ext cx="96524" cy="96524"/>
            </a:xfrm>
            <a:prstGeom prst="rect">
              <a:avLst/>
            </a:prstGeom>
          </p:spPr>
        </p:pic>
        <p:sp>
          <p:nvSpPr>
            <p:cNvPr id="1090" name="object 24">
              <a:extLst>
                <a:ext uri="{FF2B5EF4-FFF2-40B4-BE49-F238E27FC236}">
                  <a16:creationId xmlns:a16="http://schemas.microsoft.com/office/drawing/2014/main" id="{F2E95D26-B23F-6ACD-4491-1E6CCA98F300}"/>
                </a:ext>
              </a:extLst>
            </p:cNvPr>
            <p:cNvSpPr/>
            <p:nvPr/>
          </p:nvSpPr>
          <p:spPr>
            <a:xfrm>
              <a:off x="2992626" y="3012301"/>
              <a:ext cx="2934335" cy="1694180"/>
            </a:xfrm>
            <a:custGeom>
              <a:avLst/>
              <a:gdLst/>
              <a:ahLst/>
              <a:cxnLst/>
              <a:rect l="l" t="t" r="r" b="b"/>
              <a:pathLst>
                <a:path w="2934335" h="1694179">
                  <a:moveTo>
                    <a:pt x="0" y="1694119"/>
                  </a:moveTo>
                  <a:lnTo>
                    <a:pt x="2934286" y="0"/>
                  </a:lnTo>
                </a:path>
              </a:pathLst>
            </a:custGeom>
            <a:ln w="5721">
              <a:solidFill>
                <a:srgbClr val="000000"/>
              </a:solidFill>
            </a:ln>
          </p:spPr>
          <p:txBody>
            <a:bodyPr wrap="square" lIns="0" tIns="0" rIns="0" bIns="0" rtlCol="0"/>
            <a:lstStyle/>
            <a:p>
              <a:endParaRPr/>
            </a:p>
          </p:txBody>
        </p:sp>
        <p:pic>
          <p:nvPicPr>
            <p:cNvPr id="1091" name="object 25">
              <a:extLst>
                <a:ext uri="{FF2B5EF4-FFF2-40B4-BE49-F238E27FC236}">
                  <a16:creationId xmlns:a16="http://schemas.microsoft.com/office/drawing/2014/main" id="{5AE661DA-27F9-25E7-31D9-137F9CEA5A59}"/>
                </a:ext>
              </a:extLst>
            </p:cNvPr>
            <p:cNvPicPr/>
            <p:nvPr/>
          </p:nvPicPr>
          <p:blipFill>
            <a:blip r:embed="rId5" cstate="print"/>
            <a:stretch>
              <a:fillRect/>
            </a:stretch>
          </p:blipFill>
          <p:spPr>
            <a:xfrm>
              <a:off x="5909130" y="2960146"/>
              <a:ext cx="106022" cy="80863"/>
            </a:xfrm>
            <a:prstGeom prst="rect">
              <a:avLst/>
            </a:prstGeom>
          </p:spPr>
        </p:pic>
        <p:sp>
          <p:nvSpPr>
            <p:cNvPr id="1092" name="object 26">
              <a:extLst>
                <a:ext uri="{FF2B5EF4-FFF2-40B4-BE49-F238E27FC236}">
                  <a16:creationId xmlns:a16="http://schemas.microsoft.com/office/drawing/2014/main" id="{3688CF01-97AD-F623-5411-7E8A63B3D934}"/>
                </a:ext>
              </a:extLst>
            </p:cNvPr>
            <p:cNvSpPr/>
            <p:nvPr/>
          </p:nvSpPr>
          <p:spPr>
            <a:xfrm>
              <a:off x="3015471" y="3766305"/>
              <a:ext cx="3714750" cy="995680"/>
            </a:xfrm>
            <a:custGeom>
              <a:avLst/>
              <a:gdLst/>
              <a:ahLst/>
              <a:cxnLst/>
              <a:rect l="l" t="t" r="r" b="b"/>
              <a:pathLst>
                <a:path w="3714750" h="995679">
                  <a:moveTo>
                    <a:pt x="0" y="995323"/>
                  </a:moveTo>
                  <a:lnTo>
                    <a:pt x="3714568" y="0"/>
                  </a:lnTo>
                </a:path>
              </a:pathLst>
            </a:custGeom>
            <a:ln w="5721">
              <a:solidFill>
                <a:srgbClr val="000000"/>
              </a:solidFill>
            </a:ln>
          </p:spPr>
          <p:txBody>
            <a:bodyPr wrap="square" lIns="0" tIns="0" rIns="0" bIns="0" rtlCol="0"/>
            <a:lstStyle/>
            <a:p>
              <a:endParaRPr/>
            </a:p>
          </p:txBody>
        </p:sp>
        <p:sp>
          <p:nvSpPr>
            <p:cNvPr id="1093" name="object 27">
              <a:extLst>
                <a:ext uri="{FF2B5EF4-FFF2-40B4-BE49-F238E27FC236}">
                  <a16:creationId xmlns:a16="http://schemas.microsoft.com/office/drawing/2014/main" id="{BAE7F617-310D-E3EC-F683-136A69B7ABC2}"/>
                </a:ext>
              </a:extLst>
            </p:cNvPr>
            <p:cNvSpPr/>
            <p:nvPr/>
          </p:nvSpPr>
          <p:spPr>
            <a:xfrm>
              <a:off x="6722341" y="3737476"/>
              <a:ext cx="103505" cy="57785"/>
            </a:xfrm>
            <a:custGeom>
              <a:avLst/>
              <a:gdLst/>
              <a:ahLst/>
              <a:cxnLst/>
              <a:rect l="l" t="t" r="r" b="b"/>
              <a:pathLst>
                <a:path w="103504" h="57785">
                  <a:moveTo>
                    <a:pt x="0" y="0"/>
                  </a:moveTo>
                  <a:lnTo>
                    <a:pt x="15446" y="57645"/>
                  </a:lnTo>
                  <a:lnTo>
                    <a:pt x="102920" y="3314"/>
                  </a:lnTo>
                  <a:lnTo>
                    <a:pt x="0" y="0"/>
                  </a:lnTo>
                  <a:close/>
                </a:path>
              </a:pathLst>
            </a:custGeom>
            <a:solidFill>
              <a:srgbClr val="000000"/>
            </a:solidFill>
          </p:spPr>
          <p:txBody>
            <a:bodyPr wrap="square" lIns="0" tIns="0" rIns="0" bIns="0" rtlCol="0"/>
            <a:lstStyle/>
            <a:p>
              <a:endParaRPr/>
            </a:p>
          </p:txBody>
        </p:sp>
        <p:sp>
          <p:nvSpPr>
            <p:cNvPr id="1094" name="object 28">
              <a:extLst>
                <a:ext uri="{FF2B5EF4-FFF2-40B4-BE49-F238E27FC236}">
                  <a16:creationId xmlns:a16="http://schemas.microsoft.com/office/drawing/2014/main" id="{2BF3B9E2-EEC3-DABA-6DA1-3D04D87B9B55}"/>
                </a:ext>
              </a:extLst>
            </p:cNvPr>
            <p:cNvSpPr/>
            <p:nvPr/>
          </p:nvSpPr>
          <p:spPr>
            <a:xfrm>
              <a:off x="3023288" y="3737476"/>
              <a:ext cx="4001770" cy="1083945"/>
            </a:xfrm>
            <a:custGeom>
              <a:avLst/>
              <a:gdLst/>
              <a:ahLst/>
              <a:cxnLst/>
              <a:rect l="l" t="t" r="r" b="b"/>
              <a:pathLst>
                <a:path w="4001770" h="1083945">
                  <a:moveTo>
                    <a:pt x="3714498" y="57645"/>
                  </a:moveTo>
                  <a:lnTo>
                    <a:pt x="3801972" y="3314"/>
                  </a:lnTo>
                  <a:lnTo>
                    <a:pt x="3699052" y="0"/>
                  </a:lnTo>
                  <a:lnTo>
                    <a:pt x="3714498" y="57645"/>
                  </a:lnTo>
                  <a:close/>
                </a:path>
                <a:path w="4001770" h="1083945">
                  <a:moveTo>
                    <a:pt x="0" y="1083383"/>
                  </a:moveTo>
                  <a:lnTo>
                    <a:pt x="4001505" y="1083383"/>
                  </a:lnTo>
                </a:path>
              </a:pathLst>
            </a:custGeom>
            <a:ln w="5721">
              <a:solidFill>
                <a:srgbClr val="000000"/>
              </a:solidFill>
            </a:ln>
          </p:spPr>
          <p:txBody>
            <a:bodyPr wrap="square" lIns="0" tIns="0" rIns="0" bIns="0" rtlCol="0"/>
            <a:lstStyle/>
            <a:p>
              <a:endParaRPr/>
            </a:p>
          </p:txBody>
        </p:sp>
        <p:pic>
          <p:nvPicPr>
            <p:cNvPr id="1095" name="object 29">
              <a:extLst>
                <a:ext uri="{FF2B5EF4-FFF2-40B4-BE49-F238E27FC236}">
                  <a16:creationId xmlns:a16="http://schemas.microsoft.com/office/drawing/2014/main" id="{87DA208A-E088-760E-3F13-282C14822541}"/>
                </a:ext>
              </a:extLst>
            </p:cNvPr>
            <p:cNvPicPr/>
            <p:nvPr/>
          </p:nvPicPr>
          <p:blipFill>
            <a:blip r:embed="rId6" cstate="print"/>
            <a:stretch>
              <a:fillRect/>
            </a:stretch>
          </p:blipFill>
          <p:spPr>
            <a:xfrm>
              <a:off x="7021971" y="4788158"/>
              <a:ext cx="104281" cy="65403"/>
            </a:xfrm>
            <a:prstGeom prst="rect">
              <a:avLst/>
            </a:prstGeom>
          </p:spPr>
        </p:pic>
        <p:sp>
          <p:nvSpPr>
            <p:cNvPr id="1096" name="object 30">
              <a:extLst>
                <a:ext uri="{FF2B5EF4-FFF2-40B4-BE49-F238E27FC236}">
                  <a16:creationId xmlns:a16="http://schemas.microsoft.com/office/drawing/2014/main" id="{4E7FD9AD-6AAC-C42A-EFF4-43F7900C45C2}"/>
                </a:ext>
              </a:extLst>
            </p:cNvPr>
            <p:cNvSpPr/>
            <p:nvPr/>
          </p:nvSpPr>
          <p:spPr>
            <a:xfrm>
              <a:off x="3262878" y="3084175"/>
              <a:ext cx="430530" cy="430530"/>
            </a:xfrm>
            <a:custGeom>
              <a:avLst/>
              <a:gdLst/>
              <a:ahLst/>
              <a:cxnLst/>
              <a:rect l="l" t="t" r="r" b="b"/>
              <a:pathLst>
                <a:path w="430529" h="430529">
                  <a:moveTo>
                    <a:pt x="0" y="430462"/>
                  </a:moveTo>
                  <a:lnTo>
                    <a:pt x="430459" y="0"/>
                  </a:lnTo>
                </a:path>
              </a:pathLst>
            </a:custGeom>
            <a:ln w="5721">
              <a:solidFill>
                <a:srgbClr val="000000"/>
              </a:solidFill>
            </a:ln>
          </p:spPr>
          <p:txBody>
            <a:bodyPr wrap="square" lIns="0" tIns="0" rIns="0" bIns="0" rtlCol="0"/>
            <a:lstStyle/>
            <a:p>
              <a:endParaRPr/>
            </a:p>
          </p:txBody>
        </p:sp>
        <p:pic>
          <p:nvPicPr>
            <p:cNvPr id="1097" name="object 31">
              <a:extLst>
                <a:ext uri="{FF2B5EF4-FFF2-40B4-BE49-F238E27FC236}">
                  <a16:creationId xmlns:a16="http://schemas.microsoft.com/office/drawing/2014/main" id="{D32B2943-E132-2B49-932C-0D08B15ABE71}"/>
                </a:ext>
              </a:extLst>
            </p:cNvPr>
            <p:cNvPicPr/>
            <p:nvPr/>
          </p:nvPicPr>
          <p:blipFill>
            <a:blip r:embed="rId7" cstate="print"/>
            <a:stretch>
              <a:fillRect/>
            </a:stretch>
          </p:blipFill>
          <p:spPr>
            <a:xfrm>
              <a:off x="3669368" y="3011612"/>
              <a:ext cx="96532" cy="96533"/>
            </a:xfrm>
            <a:prstGeom prst="rect">
              <a:avLst/>
            </a:prstGeom>
          </p:spPr>
        </p:pic>
        <p:sp>
          <p:nvSpPr>
            <p:cNvPr id="1098" name="object 32">
              <a:extLst>
                <a:ext uri="{FF2B5EF4-FFF2-40B4-BE49-F238E27FC236}">
                  <a16:creationId xmlns:a16="http://schemas.microsoft.com/office/drawing/2014/main" id="{BDD25E8B-E990-D794-9047-300221BF4D08}"/>
                </a:ext>
              </a:extLst>
            </p:cNvPr>
            <p:cNvSpPr/>
            <p:nvPr/>
          </p:nvSpPr>
          <p:spPr>
            <a:xfrm>
              <a:off x="3299261" y="2705668"/>
              <a:ext cx="1483360" cy="856615"/>
            </a:xfrm>
            <a:custGeom>
              <a:avLst/>
              <a:gdLst/>
              <a:ahLst/>
              <a:cxnLst/>
              <a:rect l="l" t="t" r="r" b="b"/>
              <a:pathLst>
                <a:path w="1483360" h="856614">
                  <a:moveTo>
                    <a:pt x="0" y="856363"/>
                  </a:moveTo>
                  <a:lnTo>
                    <a:pt x="1483263" y="0"/>
                  </a:lnTo>
                </a:path>
              </a:pathLst>
            </a:custGeom>
            <a:ln w="5721">
              <a:solidFill>
                <a:srgbClr val="000000"/>
              </a:solidFill>
            </a:ln>
          </p:spPr>
          <p:txBody>
            <a:bodyPr wrap="square" lIns="0" tIns="0" rIns="0" bIns="0" rtlCol="0"/>
            <a:lstStyle/>
            <a:p>
              <a:endParaRPr/>
            </a:p>
          </p:txBody>
        </p:sp>
        <p:pic>
          <p:nvPicPr>
            <p:cNvPr id="1099" name="object 33">
              <a:extLst>
                <a:ext uri="{FF2B5EF4-FFF2-40B4-BE49-F238E27FC236}">
                  <a16:creationId xmlns:a16="http://schemas.microsoft.com/office/drawing/2014/main" id="{E2D4EA4F-1ECE-C13B-E24F-1D7AA4E718C4}"/>
                </a:ext>
              </a:extLst>
            </p:cNvPr>
            <p:cNvPicPr/>
            <p:nvPr/>
          </p:nvPicPr>
          <p:blipFill>
            <a:blip r:embed="rId8" cstate="print"/>
            <a:stretch>
              <a:fillRect/>
            </a:stretch>
          </p:blipFill>
          <p:spPr>
            <a:xfrm>
              <a:off x="4764735" y="2653514"/>
              <a:ext cx="106027" cy="80867"/>
            </a:xfrm>
            <a:prstGeom prst="rect">
              <a:avLst/>
            </a:prstGeom>
          </p:spPr>
        </p:pic>
        <p:sp>
          <p:nvSpPr>
            <p:cNvPr id="1100" name="object 34">
              <a:extLst>
                <a:ext uri="{FF2B5EF4-FFF2-40B4-BE49-F238E27FC236}">
                  <a16:creationId xmlns:a16="http://schemas.microsoft.com/office/drawing/2014/main" id="{8ED3D1A1-95D8-5D9A-4A16-FB97C0A3A5FD}"/>
                </a:ext>
              </a:extLst>
            </p:cNvPr>
            <p:cNvSpPr/>
            <p:nvPr/>
          </p:nvSpPr>
          <p:spPr>
            <a:xfrm>
              <a:off x="3322118" y="2928564"/>
              <a:ext cx="2570480" cy="688975"/>
            </a:xfrm>
            <a:custGeom>
              <a:avLst/>
              <a:gdLst/>
              <a:ahLst/>
              <a:cxnLst/>
              <a:rect l="l" t="t" r="r" b="b"/>
              <a:pathLst>
                <a:path w="2570479" h="688975">
                  <a:moveTo>
                    <a:pt x="0" y="688671"/>
                  </a:moveTo>
                  <a:lnTo>
                    <a:pt x="2570156" y="0"/>
                  </a:lnTo>
                </a:path>
              </a:pathLst>
            </a:custGeom>
            <a:ln w="5721">
              <a:solidFill>
                <a:srgbClr val="000000"/>
              </a:solidFill>
            </a:ln>
          </p:spPr>
          <p:txBody>
            <a:bodyPr wrap="square" lIns="0" tIns="0" rIns="0" bIns="0" rtlCol="0"/>
            <a:lstStyle/>
            <a:p>
              <a:endParaRPr/>
            </a:p>
          </p:txBody>
        </p:sp>
        <p:sp>
          <p:nvSpPr>
            <p:cNvPr id="1101" name="object 35">
              <a:extLst>
                <a:ext uri="{FF2B5EF4-FFF2-40B4-BE49-F238E27FC236}">
                  <a16:creationId xmlns:a16="http://schemas.microsoft.com/office/drawing/2014/main" id="{11F71E6E-5F73-884E-17D3-757F18E0DF68}"/>
                </a:ext>
              </a:extLst>
            </p:cNvPr>
            <p:cNvSpPr/>
            <p:nvPr/>
          </p:nvSpPr>
          <p:spPr>
            <a:xfrm>
              <a:off x="5884548" y="2899738"/>
              <a:ext cx="103505" cy="57785"/>
            </a:xfrm>
            <a:custGeom>
              <a:avLst/>
              <a:gdLst/>
              <a:ahLst/>
              <a:cxnLst/>
              <a:rect l="l" t="t" r="r" b="b"/>
              <a:pathLst>
                <a:path w="103504" h="57785">
                  <a:moveTo>
                    <a:pt x="0" y="0"/>
                  </a:moveTo>
                  <a:lnTo>
                    <a:pt x="15448" y="57654"/>
                  </a:lnTo>
                  <a:lnTo>
                    <a:pt x="102935" y="3315"/>
                  </a:lnTo>
                  <a:lnTo>
                    <a:pt x="0" y="0"/>
                  </a:lnTo>
                  <a:close/>
                </a:path>
              </a:pathLst>
            </a:custGeom>
            <a:solidFill>
              <a:srgbClr val="000000"/>
            </a:solidFill>
          </p:spPr>
          <p:txBody>
            <a:bodyPr wrap="square" lIns="0" tIns="0" rIns="0" bIns="0" rtlCol="0"/>
            <a:lstStyle/>
            <a:p>
              <a:endParaRPr/>
            </a:p>
          </p:txBody>
        </p:sp>
        <p:sp>
          <p:nvSpPr>
            <p:cNvPr id="1102" name="object 36">
              <a:extLst>
                <a:ext uri="{FF2B5EF4-FFF2-40B4-BE49-F238E27FC236}">
                  <a16:creationId xmlns:a16="http://schemas.microsoft.com/office/drawing/2014/main" id="{13B31F71-9C9A-12FA-B596-6E4344BA0D19}"/>
                </a:ext>
              </a:extLst>
            </p:cNvPr>
            <p:cNvSpPr/>
            <p:nvPr/>
          </p:nvSpPr>
          <p:spPr>
            <a:xfrm>
              <a:off x="3329927" y="2899738"/>
              <a:ext cx="3388360" cy="777240"/>
            </a:xfrm>
            <a:custGeom>
              <a:avLst/>
              <a:gdLst/>
              <a:ahLst/>
              <a:cxnLst/>
              <a:rect l="l" t="t" r="r" b="b"/>
              <a:pathLst>
                <a:path w="3388359" h="777239">
                  <a:moveTo>
                    <a:pt x="2570069" y="57654"/>
                  </a:moveTo>
                  <a:lnTo>
                    <a:pt x="2657556" y="3315"/>
                  </a:lnTo>
                  <a:lnTo>
                    <a:pt x="2554620" y="0"/>
                  </a:lnTo>
                  <a:lnTo>
                    <a:pt x="2570069" y="57654"/>
                  </a:lnTo>
                  <a:close/>
                </a:path>
                <a:path w="3388359" h="777239">
                  <a:moveTo>
                    <a:pt x="0" y="776734"/>
                  </a:moveTo>
                  <a:lnTo>
                    <a:pt x="3388223" y="776734"/>
                  </a:lnTo>
                </a:path>
              </a:pathLst>
            </a:custGeom>
            <a:ln w="5721">
              <a:solidFill>
                <a:srgbClr val="000000"/>
              </a:solidFill>
            </a:ln>
          </p:spPr>
          <p:txBody>
            <a:bodyPr wrap="square" lIns="0" tIns="0" rIns="0" bIns="0" rtlCol="0"/>
            <a:lstStyle/>
            <a:p>
              <a:endParaRPr/>
            </a:p>
          </p:txBody>
        </p:sp>
        <p:pic>
          <p:nvPicPr>
            <p:cNvPr id="1103" name="object 37">
              <a:extLst>
                <a:ext uri="{FF2B5EF4-FFF2-40B4-BE49-F238E27FC236}">
                  <a16:creationId xmlns:a16="http://schemas.microsoft.com/office/drawing/2014/main" id="{05419EAC-3204-FEDD-2317-228E2E6A8AFE}"/>
                </a:ext>
              </a:extLst>
            </p:cNvPr>
            <p:cNvPicPr/>
            <p:nvPr/>
          </p:nvPicPr>
          <p:blipFill>
            <a:blip r:embed="rId9" cstate="print"/>
            <a:stretch>
              <a:fillRect/>
            </a:stretch>
          </p:blipFill>
          <p:spPr>
            <a:xfrm>
              <a:off x="6715294" y="3643763"/>
              <a:ext cx="104306" cy="65418"/>
            </a:xfrm>
            <a:prstGeom prst="rect">
              <a:avLst/>
            </a:prstGeom>
          </p:spPr>
        </p:pic>
        <p:sp>
          <p:nvSpPr>
            <p:cNvPr id="1104" name="object 38">
              <a:extLst>
                <a:ext uri="{FF2B5EF4-FFF2-40B4-BE49-F238E27FC236}">
                  <a16:creationId xmlns:a16="http://schemas.microsoft.com/office/drawing/2014/main" id="{0365B4C9-58EA-3979-1DE4-58A04A5B8A04}"/>
                </a:ext>
              </a:extLst>
            </p:cNvPr>
            <p:cNvSpPr/>
            <p:nvPr/>
          </p:nvSpPr>
          <p:spPr>
            <a:xfrm>
              <a:off x="3322107" y="3735708"/>
              <a:ext cx="3714750" cy="995680"/>
            </a:xfrm>
            <a:custGeom>
              <a:avLst/>
              <a:gdLst/>
              <a:ahLst/>
              <a:cxnLst/>
              <a:rect l="l" t="t" r="r" b="b"/>
              <a:pathLst>
                <a:path w="3714750" h="995679">
                  <a:moveTo>
                    <a:pt x="0" y="0"/>
                  </a:moveTo>
                  <a:lnTo>
                    <a:pt x="3714570" y="995313"/>
                  </a:lnTo>
                </a:path>
              </a:pathLst>
            </a:custGeom>
            <a:ln w="5721">
              <a:solidFill>
                <a:srgbClr val="000000"/>
              </a:solidFill>
            </a:ln>
          </p:spPr>
          <p:txBody>
            <a:bodyPr wrap="square" lIns="0" tIns="0" rIns="0" bIns="0" rtlCol="0"/>
            <a:lstStyle/>
            <a:p>
              <a:endParaRPr/>
            </a:p>
          </p:txBody>
        </p:sp>
        <p:sp>
          <p:nvSpPr>
            <p:cNvPr id="1105" name="object 39">
              <a:extLst>
                <a:ext uri="{FF2B5EF4-FFF2-40B4-BE49-F238E27FC236}">
                  <a16:creationId xmlns:a16="http://schemas.microsoft.com/office/drawing/2014/main" id="{E58EC069-3D70-3403-7999-861607BA0664}"/>
                </a:ext>
              </a:extLst>
            </p:cNvPr>
            <p:cNvSpPr/>
            <p:nvPr/>
          </p:nvSpPr>
          <p:spPr>
            <a:xfrm>
              <a:off x="7028979" y="4702206"/>
              <a:ext cx="103505" cy="57785"/>
            </a:xfrm>
            <a:custGeom>
              <a:avLst/>
              <a:gdLst/>
              <a:ahLst/>
              <a:cxnLst/>
              <a:rect l="l" t="t" r="r" b="b"/>
              <a:pathLst>
                <a:path w="103504" h="57785">
                  <a:moveTo>
                    <a:pt x="15446" y="0"/>
                  </a:moveTo>
                  <a:lnTo>
                    <a:pt x="0" y="57645"/>
                  </a:lnTo>
                  <a:lnTo>
                    <a:pt x="102920" y="54330"/>
                  </a:lnTo>
                  <a:lnTo>
                    <a:pt x="15446" y="0"/>
                  </a:lnTo>
                  <a:close/>
                </a:path>
              </a:pathLst>
            </a:custGeom>
            <a:solidFill>
              <a:srgbClr val="000000"/>
            </a:solidFill>
          </p:spPr>
          <p:txBody>
            <a:bodyPr wrap="square" lIns="0" tIns="0" rIns="0" bIns="0" rtlCol="0"/>
            <a:lstStyle/>
            <a:p>
              <a:endParaRPr/>
            </a:p>
          </p:txBody>
        </p:sp>
        <p:sp>
          <p:nvSpPr>
            <p:cNvPr id="1106" name="object 40">
              <a:extLst>
                <a:ext uri="{FF2B5EF4-FFF2-40B4-BE49-F238E27FC236}">
                  <a16:creationId xmlns:a16="http://schemas.microsoft.com/office/drawing/2014/main" id="{92254374-DEFA-C023-57E8-BC36E516AE89}"/>
                </a:ext>
              </a:extLst>
            </p:cNvPr>
            <p:cNvSpPr/>
            <p:nvPr/>
          </p:nvSpPr>
          <p:spPr>
            <a:xfrm>
              <a:off x="4159873" y="2621930"/>
              <a:ext cx="2972435" cy="2138045"/>
            </a:xfrm>
            <a:custGeom>
              <a:avLst/>
              <a:gdLst/>
              <a:ahLst/>
              <a:cxnLst/>
              <a:rect l="l" t="t" r="r" b="b"/>
              <a:pathLst>
                <a:path w="2972434" h="2138045">
                  <a:moveTo>
                    <a:pt x="2869106" y="2137921"/>
                  </a:moveTo>
                  <a:lnTo>
                    <a:pt x="2972026" y="2134606"/>
                  </a:lnTo>
                  <a:lnTo>
                    <a:pt x="2884552" y="2080276"/>
                  </a:lnTo>
                  <a:lnTo>
                    <a:pt x="2869106" y="2137921"/>
                  </a:lnTo>
                  <a:close/>
                </a:path>
                <a:path w="2972434" h="2138045">
                  <a:moveTo>
                    <a:pt x="0" y="157554"/>
                  </a:moveTo>
                  <a:lnTo>
                    <a:pt x="588002" y="0"/>
                  </a:lnTo>
                </a:path>
              </a:pathLst>
            </a:custGeom>
            <a:ln w="5721">
              <a:solidFill>
                <a:srgbClr val="000000"/>
              </a:solidFill>
            </a:ln>
          </p:spPr>
          <p:txBody>
            <a:bodyPr wrap="square" lIns="0" tIns="0" rIns="0" bIns="0" rtlCol="0"/>
            <a:lstStyle/>
            <a:p>
              <a:endParaRPr/>
            </a:p>
          </p:txBody>
        </p:sp>
        <p:sp>
          <p:nvSpPr>
            <p:cNvPr id="1107" name="object 41">
              <a:extLst>
                <a:ext uri="{FF2B5EF4-FFF2-40B4-BE49-F238E27FC236}">
                  <a16:creationId xmlns:a16="http://schemas.microsoft.com/office/drawing/2014/main" id="{9913C09C-A5F9-529C-28EA-A3A5DBD38994}"/>
                </a:ext>
              </a:extLst>
            </p:cNvPr>
            <p:cNvSpPr/>
            <p:nvPr/>
          </p:nvSpPr>
          <p:spPr>
            <a:xfrm>
              <a:off x="4740146" y="2593102"/>
              <a:ext cx="103505" cy="57785"/>
            </a:xfrm>
            <a:custGeom>
              <a:avLst/>
              <a:gdLst/>
              <a:ahLst/>
              <a:cxnLst/>
              <a:rect l="l" t="t" r="r" b="b"/>
              <a:pathLst>
                <a:path w="103504" h="57785">
                  <a:moveTo>
                    <a:pt x="0" y="0"/>
                  </a:moveTo>
                  <a:lnTo>
                    <a:pt x="15449" y="57658"/>
                  </a:lnTo>
                  <a:lnTo>
                    <a:pt x="102942" y="3315"/>
                  </a:lnTo>
                  <a:lnTo>
                    <a:pt x="0" y="0"/>
                  </a:lnTo>
                  <a:close/>
                </a:path>
              </a:pathLst>
            </a:custGeom>
            <a:solidFill>
              <a:srgbClr val="000000"/>
            </a:solidFill>
          </p:spPr>
          <p:txBody>
            <a:bodyPr wrap="square" lIns="0" tIns="0" rIns="0" bIns="0" rtlCol="0"/>
            <a:lstStyle/>
            <a:p>
              <a:endParaRPr/>
            </a:p>
          </p:txBody>
        </p:sp>
        <p:sp>
          <p:nvSpPr>
            <p:cNvPr id="1108" name="object 42">
              <a:extLst>
                <a:ext uri="{FF2B5EF4-FFF2-40B4-BE49-F238E27FC236}">
                  <a16:creationId xmlns:a16="http://schemas.microsoft.com/office/drawing/2014/main" id="{A786B50D-F4CA-439C-C70F-0C2C87B3D5FC}"/>
                </a:ext>
              </a:extLst>
            </p:cNvPr>
            <p:cNvSpPr/>
            <p:nvPr/>
          </p:nvSpPr>
          <p:spPr>
            <a:xfrm>
              <a:off x="4167675" y="2593102"/>
              <a:ext cx="1713230" cy="245745"/>
            </a:xfrm>
            <a:custGeom>
              <a:avLst/>
              <a:gdLst/>
              <a:ahLst/>
              <a:cxnLst/>
              <a:rect l="l" t="t" r="r" b="b"/>
              <a:pathLst>
                <a:path w="1713229" h="245744">
                  <a:moveTo>
                    <a:pt x="587919" y="57658"/>
                  </a:moveTo>
                  <a:lnTo>
                    <a:pt x="675412" y="3315"/>
                  </a:lnTo>
                  <a:lnTo>
                    <a:pt x="572470" y="0"/>
                  </a:lnTo>
                  <a:lnTo>
                    <a:pt x="587919" y="57658"/>
                  </a:lnTo>
                  <a:close/>
                </a:path>
                <a:path w="1713229" h="245744">
                  <a:moveTo>
                    <a:pt x="0" y="245621"/>
                  </a:moveTo>
                  <a:lnTo>
                    <a:pt x="1712722" y="245621"/>
                  </a:lnTo>
                </a:path>
              </a:pathLst>
            </a:custGeom>
            <a:ln w="5721">
              <a:solidFill>
                <a:srgbClr val="000000"/>
              </a:solidFill>
            </a:ln>
          </p:spPr>
          <p:txBody>
            <a:bodyPr wrap="square" lIns="0" tIns="0" rIns="0" bIns="0" rtlCol="0"/>
            <a:lstStyle/>
            <a:p>
              <a:endParaRPr/>
            </a:p>
          </p:txBody>
        </p:sp>
        <p:pic>
          <p:nvPicPr>
            <p:cNvPr id="1109" name="object 43">
              <a:extLst>
                <a:ext uri="{FF2B5EF4-FFF2-40B4-BE49-F238E27FC236}">
                  <a16:creationId xmlns:a16="http://schemas.microsoft.com/office/drawing/2014/main" id="{8F44319E-9F8A-BD00-BC9B-6E22BF281441}"/>
                </a:ext>
              </a:extLst>
            </p:cNvPr>
            <p:cNvPicPr/>
            <p:nvPr/>
          </p:nvPicPr>
          <p:blipFill>
            <a:blip r:embed="rId9" cstate="print"/>
            <a:stretch>
              <a:fillRect/>
            </a:stretch>
          </p:blipFill>
          <p:spPr>
            <a:xfrm>
              <a:off x="5877535" y="2806012"/>
              <a:ext cx="104310" cy="65421"/>
            </a:xfrm>
            <a:prstGeom prst="rect">
              <a:avLst/>
            </a:prstGeom>
          </p:spPr>
        </p:pic>
        <p:sp>
          <p:nvSpPr>
            <p:cNvPr id="1110" name="object 44">
              <a:extLst>
                <a:ext uri="{FF2B5EF4-FFF2-40B4-BE49-F238E27FC236}">
                  <a16:creationId xmlns:a16="http://schemas.microsoft.com/office/drawing/2014/main" id="{2E3A7CBE-0D97-6EB3-8C42-CAE865FAEE58}"/>
                </a:ext>
              </a:extLst>
            </p:cNvPr>
            <p:cNvSpPr/>
            <p:nvPr/>
          </p:nvSpPr>
          <p:spPr>
            <a:xfrm>
              <a:off x="4159867" y="2897963"/>
              <a:ext cx="2570480" cy="688975"/>
            </a:xfrm>
            <a:custGeom>
              <a:avLst/>
              <a:gdLst/>
              <a:ahLst/>
              <a:cxnLst/>
              <a:rect l="l" t="t" r="r" b="b"/>
              <a:pathLst>
                <a:path w="2570479" h="688975">
                  <a:moveTo>
                    <a:pt x="0" y="0"/>
                  </a:moveTo>
                  <a:lnTo>
                    <a:pt x="2570157" y="688666"/>
                  </a:lnTo>
                </a:path>
              </a:pathLst>
            </a:custGeom>
            <a:ln w="5721">
              <a:solidFill>
                <a:srgbClr val="000000"/>
              </a:solidFill>
            </a:ln>
          </p:spPr>
          <p:txBody>
            <a:bodyPr wrap="square" lIns="0" tIns="0" rIns="0" bIns="0" rtlCol="0"/>
            <a:lstStyle/>
            <a:p>
              <a:endParaRPr/>
            </a:p>
          </p:txBody>
        </p:sp>
        <p:sp>
          <p:nvSpPr>
            <p:cNvPr id="1111" name="object 45">
              <a:extLst>
                <a:ext uri="{FF2B5EF4-FFF2-40B4-BE49-F238E27FC236}">
                  <a16:creationId xmlns:a16="http://schemas.microsoft.com/office/drawing/2014/main" id="{A3ED326A-A7CA-2E6E-169C-435B4445A197}"/>
                </a:ext>
              </a:extLst>
            </p:cNvPr>
            <p:cNvSpPr/>
            <p:nvPr/>
          </p:nvSpPr>
          <p:spPr>
            <a:xfrm>
              <a:off x="6722298" y="3557802"/>
              <a:ext cx="103505" cy="57785"/>
            </a:xfrm>
            <a:custGeom>
              <a:avLst/>
              <a:gdLst/>
              <a:ahLst/>
              <a:cxnLst/>
              <a:rect l="l" t="t" r="r" b="b"/>
              <a:pathLst>
                <a:path w="103504" h="57785">
                  <a:moveTo>
                    <a:pt x="15448" y="0"/>
                  </a:moveTo>
                  <a:lnTo>
                    <a:pt x="0" y="57654"/>
                  </a:lnTo>
                  <a:lnTo>
                    <a:pt x="102935" y="54338"/>
                  </a:lnTo>
                  <a:lnTo>
                    <a:pt x="15448" y="0"/>
                  </a:lnTo>
                  <a:close/>
                </a:path>
              </a:pathLst>
            </a:custGeom>
            <a:solidFill>
              <a:srgbClr val="000000"/>
            </a:solidFill>
          </p:spPr>
          <p:txBody>
            <a:bodyPr wrap="square" lIns="0" tIns="0" rIns="0" bIns="0" rtlCol="0"/>
            <a:lstStyle/>
            <a:p>
              <a:endParaRPr/>
            </a:p>
          </p:txBody>
        </p:sp>
        <p:sp>
          <p:nvSpPr>
            <p:cNvPr id="1112" name="object 46">
              <a:extLst>
                <a:ext uri="{FF2B5EF4-FFF2-40B4-BE49-F238E27FC236}">
                  <a16:creationId xmlns:a16="http://schemas.microsoft.com/office/drawing/2014/main" id="{9454609C-9830-573C-BD92-6A218FB9446F}"/>
                </a:ext>
              </a:extLst>
            </p:cNvPr>
            <p:cNvSpPr/>
            <p:nvPr/>
          </p:nvSpPr>
          <p:spPr>
            <a:xfrm>
              <a:off x="4137008" y="2953170"/>
              <a:ext cx="2934335" cy="1694180"/>
            </a:xfrm>
            <a:custGeom>
              <a:avLst/>
              <a:gdLst/>
              <a:ahLst/>
              <a:cxnLst/>
              <a:rect l="l" t="t" r="r" b="b"/>
              <a:pathLst>
                <a:path w="2934334" h="1694179">
                  <a:moveTo>
                    <a:pt x="2585290" y="662285"/>
                  </a:moveTo>
                  <a:lnTo>
                    <a:pt x="2688225" y="658970"/>
                  </a:lnTo>
                  <a:lnTo>
                    <a:pt x="2600738" y="604631"/>
                  </a:lnTo>
                  <a:lnTo>
                    <a:pt x="2585290" y="662285"/>
                  </a:lnTo>
                  <a:close/>
                </a:path>
                <a:path w="2934334" h="1694179">
                  <a:moveTo>
                    <a:pt x="0" y="0"/>
                  </a:moveTo>
                  <a:lnTo>
                    <a:pt x="2934295" y="1694103"/>
                  </a:lnTo>
                </a:path>
              </a:pathLst>
            </a:custGeom>
            <a:ln w="5721">
              <a:solidFill>
                <a:srgbClr val="000000"/>
              </a:solidFill>
            </a:ln>
          </p:spPr>
          <p:txBody>
            <a:bodyPr wrap="square" lIns="0" tIns="0" rIns="0" bIns="0" rtlCol="0"/>
            <a:lstStyle/>
            <a:p>
              <a:endParaRPr/>
            </a:p>
          </p:txBody>
        </p:sp>
        <p:pic>
          <p:nvPicPr>
            <p:cNvPr id="1113" name="object 47">
              <a:extLst>
                <a:ext uri="{FF2B5EF4-FFF2-40B4-BE49-F238E27FC236}">
                  <a16:creationId xmlns:a16="http://schemas.microsoft.com/office/drawing/2014/main" id="{C72482A5-012E-CD27-4583-BCB1DB359A3A}"/>
                </a:ext>
              </a:extLst>
            </p:cNvPr>
            <p:cNvPicPr/>
            <p:nvPr/>
          </p:nvPicPr>
          <p:blipFill>
            <a:blip r:embed="rId10" cstate="print"/>
            <a:stretch>
              <a:fillRect/>
            </a:stretch>
          </p:blipFill>
          <p:spPr>
            <a:xfrm>
              <a:off x="7053522" y="4618565"/>
              <a:ext cx="106022" cy="80863"/>
            </a:xfrm>
            <a:prstGeom prst="rect">
              <a:avLst/>
            </a:prstGeom>
          </p:spPr>
        </p:pic>
        <p:sp>
          <p:nvSpPr>
            <p:cNvPr id="1114" name="object 48">
              <a:extLst>
                <a:ext uri="{FF2B5EF4-FFF2-40B4-BE49-F238E27FC236}">
                  <a16:creationId xmlns:a16="http://schemas.microsoft.com/office/drawing/2014/main" id="{251E8157-518C-4E12-69AF-581B0AF7B437}"/>
                </a:ext>
              </a:extLst>
            </p:cNvPr>
            <p:cNvSpPr/>
            <p:nvPr/>
          </p:nvSpPr>
          <p:spPr>
            <a:xfrm>
              <a:off x="5304260" y="2591326"/>
              <a:ext cx="588010" cy="158115"/>
            </a:xfrm>
            <a:custGeom>
              <a:avLst/>
              <a:gdLst/>
              <a:ahLst/>
              <a:cxnLst/>
              <a:rect l="l" t="t" r="r" b="b"/>
              <a:pathLst>
                <a:path w="588010" h="158114">
                  <a:moveTo>
                    <a:pt x="0" y="0"/>
                  </a:moveTo>
                  <a:lnTo>
                    <a:pt x="588003" y="157552"/>
                  </a:lnTo>
                </a:path>
              </a:pathLst>
            </a:custGeom>
            <a:ln w="5721">
              <a:solidFill>
                <a:srgbClr val="000000"/>
              </a:solidFill>
            </a:ln>
          </p:spPr>
          <p:txBody>
            <a:bodyPr wrap="square" lIns="0" tIns="0" rIns="0" bIns="0" rtlCol="0"/>
            <a:lstStyle/>
            <a:p>
              <a:endParaRPr/>
            </a:p>
          </p:txBody>
        </p:sp>
        <p:sp>
          <p:nvSpPr>
            <p:cNvPr id="1115" name="object 49">
              <a:extLst>
                <a:ext uri="{FF2B5EF4-FFF2-40B4-BE49-F238E27FC236}">
                  <a16:creationId xmlns:a16="http://schemas.microsoft.com/office/drawing/2014/main" id="{02A681A9-4DBF-6120-A2AC-F86A6C48315C}"/>
                </a:ext>
              </a:extLst>
            </p:cNvPr>
            <p:cNvSpPr/>
            <p:nvPr/>
          </p:nvSpPr>
          <p:spPr>
            <a:xfrm>
              <a:off x="5884534" y="2720048"/>
              <a:ext cx="103505" cy="57785"/>
            </a:xfrm>
            <a:custGeom>
              <a:avLst/>
              <a:gdLst/>
              <a:ahLst/>
              <a:cxnLst/>
              <a:rect l="l" t="t" r="r" b="b"/>
              <a:pathLst>
                <a:path w="103504" h="57785">
                  <a:moveTo>
                    <a:pt x="15448" y="0"/>
                  </a:moveTo>
                  <a:lnTo>
                    <a:pt x="0" y="57658"/>
                  </a:lnTo>
                  <a:lnTo>
                    <a:pt x="102941" y="54341"/>
                  </a:lnTo>
                  <a:lnTo>
                    <a:pt x="15448" y="0"/>
                  </a:lnTo>
                  <a:close/>
                </a:path>
              </a:pathLst>
            </a:custGeom>
            <a:solidFill>
              <a:srgbClr val="000000"/>
            </a:solidFill>
          </p:spPr>
          <p:txBody>
            <a:bodyPr wrap="square" lIns="0" tIns="0" rIns="0" bIns="0" rtlCol="0"/>
            <a:lstStyle/>
            <a:p>
              <a:endParaRPr/>
            </a:p>
          </p:txBody>
        </p:sp>
        <p:sp>
          <p:nvSpPr>
            <p:cNvPr id="1116" name="object 50">
              <a:extLst>
                <a:ext uri="{FF2B5EF4-FFF2-40B4-BE49-F238E27FC236}">
                  <a16:creationId xmlns:a16="http://schemas.microsoft.com/office/drawing/2014/main" id="{4E94B745-41FB-D141-B8C9-D6A7FE0D8C7F}"/>
                </a:ext>
              </a:extLst>
            </p:cNvPr>
            <p:cNvSpPr/>
            <p:nvPr/>
          </p:nvSpPr>
          <p:spPr>
            <a:xfrm>
              <a:off x="5281396" y="2646527"/>
              <a:ext cx="1483360" cy="856615"/>
            </a:xfrm>
            <a:custGeom>
              <a:avLst/>
              <a:gdLst/>
              <a:ahLst/>
              <a:cxnLst/>
              <a:rect l="l" t="t" r="r" b="b"/>
              <a:pathLst>
                <a:path w="1483359" h="856614">
                  <a:moveTo>
                    <a:pt x="603137" y="131178"/>
                  </a:moveTo>
                  <a:lnTo>
                    <a:pt x="706078" y="127861"/>
                  </a:lnTo>
                  <a:lnTo>
                    <a:pt x="618586" y="73520"/>
                  </a:lnTo>
                  <a:lnTo>
                    <a:pt x="603137" y="131178"/>
                  </a:lnTo>
                  <a:close/>
                </a:path>
                <a:path w="1483359" h="856614">
                  <a:moveTo>
                    <a:pt x="0" y="0"/>
                  </a:moveTo>
                  <a:lnTo>
                    <a:pt x="1483264" y="856361"/>
                  </a:lnTo>
                </a:path>
              </a:pathLst>
            </a:custGeom>
            <a:ln w="5721">
              <a:solidFill>
                <a:srgbClr val="000000"/>
              </a:solidFill>
            </a:ln>
          </p:spPr>
          <p:txBody>
            <a:bodyPr wrap="square" lIns="0" tIns="0" rIns="0" bIns="0" rtlCol="0"/>
            <a:lstStyle/>
            <a:p>
              <a:endParaRPr/>
            </a:p>
          </p:txBody>
        </p:sp>
        <p:pic>
          <p:nvPicPr>
            <p:cNvPr id="1117" name="object 51">
              <a:extLst>
                <a:ext uri="{FF2B5EF4-FFF2-40B4-BE49-F238E27FC236}">
                  <a16:creationId xmlns:a16="http://schemas.microsoft.com/office/drawing/2014/main" id="{EE627297-D973-6B98-EE12-D850B42AC357}"/>
                </a:ext>
              </a:extLst>
            </p:cNvPr>
            <p:cNvPicPr/>
            <p:nvPr/>
          </p:nvPicPr>
          <p:blipFill>
            <a:blip r:embed="rId10" cstate="print"/>
            <a:stretch>
              <a:fillRect/>
            </a:stretch>
          </p:blipFill>
          <p:spPr>
            <a:xfrm>
              <a:off x="6746872" y="3474176"/>
              <a:ext cx="106027" cy="80867"/>
            </a:xfrm>
            <a:prstGeom prst="rect">
              <a:avLst/>
            </a:prstGeom>
          </p:spPr>
        </p:pic>
        <p:sp>
          <p:nvSpPr>
            <p:cNvPr id="1118" name="object 52">
              <a:extLst>
                <a:ext uri="{FF2B5EF4-FFF2-40B4-BE49-F238E27FC236}">
                  <a16:creationId xmlns:a16="http://schemas.microsoft.com/office/drawing/2014/main" id="{5735CBBE-CF6A-BAA9-E33C-B9F557950440}"/>
                </a:ext>
              </a:extLst>
            </p:cNvPr>
            <p:cNvSpPr/>
            <p:nvPr/>
          </p:nvSpPr>
          <p:spPr>
            <a:xfrm>
              <a:off x="5245016" y="2693923"/>
              <a:ext cx="1881505" cy="1881505"/>
            </a:xfrm>
            <a:custGeom>
              <a:avLst/>
              <a:gdLst/>
              <a:ahLst/>
              <a:cxnLst/>
              <a:rect l="l" t="t" r="r" b="b"/>
              <a:pathLst>
                <a:path w="1881504" h="1881504">
                  <a:moveTo>
                    <a:pt x="0" y="0"/>
                  </a:moveTo>
                  <a:lnTo>
                    <a:pt x="1881488" y="1881488"/>
                  </a:lnTo>
                </a:path>
              </a:pathLst>
            </a:custGeom>
            <a:ln w="5721">
              <a:solidFill>
                <a:srgbClr val="000000"/>
              </a:solidFill>
            </a:ln>
          </p:spPr>
          <p:txBody>
            <a:bodyPr wrap="square" lIns="0" tIns="0" rIns="0" bIns="0" rtlCol="0"/>
            <a:lstStyle/>
            <a:p>
              <a:endParaRPr/>
            </a:p>
          </p:txBody>
        </p:sp>
        <p:pic>
          <p:nvPicPr>
            <p:cNvPr id="1119" name="object 53">
              <a:extLst>
                <a:ext uri="{FF2B5EF4-FFF2-40B4-BE49-F238E27FC236}">
                  <a16:creationId xmlns:a16="http://schemas.microsoft.com/office/drawing/2014/main" id="{B699A25C-F6AC-5172-F2F6-009B90350581}"/>
                </a:ext>
              </a:extLst>
            </p:cNvPr>
            <p:cNvPicPr/>
            <p:nvPr/>
          </p:nvPicPr>
          <p:blipFill>
            <a:blip r:embed="rId11" cstate="print"/>
            <a:stretch>
              <a:fillRect/>
            </a:stretch>
          </p:blipFill>
          <p:spPr>
            <a:xfrm>
              <a:off x="7102538" y="4551446"/>
              <a:ext cx="96524" cy="96524"/>
            </a:xfrm>
            <a:prstGeom prst="rect">
              <a:avLst/>
            </a:prstGeom>
          </p:spPr>
        </p:pic>
        <p:sp>
          <p:nvSpPr>
            <p:cNvPr id="1120" name="object 54">
              <a:extLst>
                <a:ext uri="{FF2B5EF4-FFF2-40B4-BE49-F238E27FC236}">
                  <a16:creationId xmlns:a16="http://schemas.microsoft.com/office/drawing/2014/main" id="{B3973BA3-01EE-FD26-4765-52123157FA07}"/>
                </a:ext>
              </a:extLst>
            </p:cNvPr>
            <p:cNvSpPr/>
            <p:nvPr/>
          </p:nvSpPr>
          <p:spPr>
            <a:xfrm>
              <a:off x="6389400" y="3000559"/>
              <a:ext cx="430530" cy="430530"/>
            </a:xfrm>
            <a:custGeom>
              <a:avLst/>
              <a:gdLst/>
              <a:ahLst/>
              <a:cxnLst/>
              <a:rect l="l" t="t" r="r" b="b"/>
              <a:pathLst>
                <a:path w="430529" h="430529">
                  <a:moveTo>
                    <a:pt x="0" y="0"/>
                  </a:moveTo>
                  <a:lnTo>
                    <a:pt x="430462" y="430459"/>
                  </a:lnTo>
                </a:path>
              </a:pathLst>
            </a:custGeom>
            <a:ln w="5721">
              <a:solidFill>
                <a:srgbClr val="000000"/>
              </a:solidFill>
            </a:ln>
          </p:spPr>
          <p:txBody>
            <a:bodyPr wrap="square" lIns="0" tIns="0" rIns="0" bIns="0" rtlCol="0"/>
            <a:lstStyle/>
            <a:p>
              <a:endParaRPr/>
            </a:p>
          </p:txBody>
        </p:sp>
        <p:pic>
          <p:nvPicPr>
            <p:cNvPr id="1121" name="object 55">
              <a:extLst>
                <a:ext uri="{FF2B5EF4-FFF2-40B4-BE49-F238E27FC236}">
                  <a16:creationId xmlns:a16="http://schemas.microsoft.com/office/drawing/2014/main" id="{72C666B3-587B-0614-07BC-036000BD4FBD}"/>
                </a:ext>
              </a:extLst>
            </p:cNvPr>
            <p:cNvPicPr/>
            <p:nvPr/>
          </p:nvPicPr>
          <p:blipFill>
            <a:blip r:embed="rId12" cstate="print"/>
            <a:stretch>
              <a:fillRect/>
            </a:stretch>
          </p:blipFill>
          <p:spPr>
            <a:xfrm>
              <a:off x="6795893" y="3407049"/>
              <a:ext cx="96533" cy="96532"/>
            </a:xfrm>
            <a:prstGeom prst="rect">
              <a:avLst/>
            </a:prstGeom>
          </p:spPr>
        </p:pic>
        <p:sp>
          <p:nvSpPr>
            <p:cNvPr id="1122" name="object 56">
              <a:extLst>
                <a:ext uri="{FF2B5EF4-FFF2-40B4-BE49-F238E27FC236}">
                  <a16:creationId xmlns:a16="http://schemas.microsoft.com/office/drawing/2014/main" id="{6105147D-BEE9-43EA-0A9C-B1A090B523D9}"/>
                </a:ext>
              </a:extLst>
            </p:cNvPr>
            <p:cNvSpPr/>
            <p:nvPr/>
          </p:nvSpPr>
          <p:spPr>
            <a:xfrm>
              <a:off x="6342006" y="3036942"/>
              <a:ext cx="856615" cy="1483360"/>
            </a:xfrm>
            <a:custGeom>
              <a:avLst/>
              <a:gdLst/>
              <a:ahLst/>
              <a:cxnLst/>
              <a:rect l="l" t="t" r="r" b="b"/>
              <a:pathLst>
                <a:path w="856615" h="1483360">
                  <a:moveTo>
                    <a:pt x="0" y="0"/>
                  </a:moveTo>
                  <a:lnTo>
                    <a:pt x="856363" y="1483263"/>
                  </a:lnTo>
                </a:path>
              </a:pathLst>
            </a:custGeom>
            <a:ln w="5721">
              <a:solidFill>
                <a:srgbClr val="000000"/>
              </a:solidFill>
            </a:ln>
          </p:spPr>
          <p:txBody>
            <a:bodyPr wrap="square" lIns="0" tIns="0" rIns="0" bIns="0" rtlCol="0"/>
            <a:lstStyle/>
            <a:p>
              <a:endParaRPr/>
            </a:p>
          </p:txBody>
        </p:sp>
        <p:pic>
          <p:nvPicPr>
            <p:cNvPr id="1123" name="object 57">
              <a:extLst>
                <a:ext uri="{FF2B5EF4-FFF2-40B4-BE49-F238E27FC236}">
                  <a16:creationId xmlns:a16="http://schemas.microsoft.com/office/drawing/2014/main" id="{EA6B26ED-A6F1-44A9-68E0-07F5D207BA3E}"/>
                </a:ext>
              </a:extLst>
            </p:cNvPr>
            <p:cNvPicPr/>
            <p:nvPr/>
          </p:nvPicPr>
          <p:blipFill>
            <a:blip r:embed="rId13" cstate="print"/>
            <a:stretch>
              <a:fillRect/>
            </a:stretch>
          </p:blipFill>
          <p:spPr>
            <a:xfrm>
              <a:off x="7169657" y="4502417"/>
              <a:ext cx="80867" cy="106027"/>
            </a:xfrm>
            <a:prstGeom prst="rect">
              <a:avLst/>
            </a:prstGeom>
          </p:spPr>
        </p:pic>
        <p:sp>
          <p:nvSpPr>
            <p:cNvPr id="1124" name="object 58">
              <a:extLst>
                <a:ext uri="{FF2B5EF4-FFF2-40B4-BE49-F238E27FC236}">
                  <a16:creationId xmlns:a16="http://schemas.microsoft.com/office/drawing/2014/main" id="{90E74D3D-760E-361F-0A54-52EEEA04B01F}"/>
                </a:ext>
              </a:extLst>
            </p:cNvPr>
            <p:cNvSpPr/>
            <p:nvPr/>
          </p:nvSpPr>
          <p:spPr>
            <a:xfrm>
              <a:off x="7124554" y="3897554"/>
              <a:ext cx="158115" cy="588010"/>
            </a:xfrm>
            <a:custGeom>
              <a:avLst/>
              <a:gdLst/>
              <a:ahLst/>
              <a:cxnLst/>
              <a:rect l="l" t="t" r="r" b="b"/>
              <a:pathLst>
                <a:path w="158115" h="588010">
                  <a:moveTo>
                    <a:pt x="0" y="0"/>
                  </a:moveTo>
                  <a:lnTo>
                    <a:pt x="157554" y="588002"/>
                  </a:lnTo>
                </a:path>
              </a:pathLst>
            </a:custGeom>
            <a:ln w="5721">
              <a:solidFill>
                <a:srgbClr val="000000"/>
              </a:solidFill>
            </a:ln>
          </p:spPr>
          <p:txBody>
            <a:bodyPr wrap="square" lIns="0" tIns="0" rIns="0" bIns="0" rtlCol="0"/>
            <a:lstStyle/>
            <a:p>
              <a:endParaRPr/>
            </a:p>
          </p:txBody>
        </p:sp>
        <p:sp>
          <p:nvSpPr>
            <p:cNvPr id="1125" name="object 59">
              <a:extLst>
                <a:ext uri="{FF2B5EF4-FFF2-40B4-BE49-F238E27FC236}">
                  <a16:creationId xmlns:a16="http://schemas.microsoft.com/office/drawing/2014/main" id="{C180A8A9-15CE-E18A-3EAE-BF9EC57E3A6D}"/>
                </a:ext>
              </a:extLst>
            </p:cNvPr>
            <p:cNvSpPr/>
            <p:nvPr/>
          </p:nvSpPr>
          <p:spPr>
            <a:xfrm>
              <a:off x="7253278" y="4477827"/>
              <a:ext cx="57785" cy="103505"/>
            </a:xfrm>
            <a:custGeom>
              <a:avLst/>
              <a:gdLst/>
              <a:ahLst/>
              <a:cxnLst/>
              <a:rect l="l" t="t" r="r" b="b"/>
              <a:pathLst>
                <a:path w="57784" h="103504">
                  <a:moveTo>
                    <a:pt x="57658" y="0"/>
                  </a:moveTo>
                  <a:lnTo>
                    <a:pt x="0" y="15449"/>
                  </a:lnTo>
                  <a:lnTo>
                    <a:pt x="54342" y="102942"/>
                  </a:lnTo>
                  <a:lnTo>
                    <a:pt x="57658" y="0"/>
                  </a:lnTo>
                  <a:close/>
                </a:path>
              </a:pathLst>
            </a:custGeom>
            <a:solidFill>
              <a:srgbClr val="000000"/>
            </a:solidFill>
          </p:spPr>
          <p:txBody>
            <a:bodyPr wrap="square" lIns="0" tIns="0" rIns="0" bIns="0" rtlCol="0"/>
            <a:lstStyle/>
            <a:p>
              <a:endParaRPr/>
            </a:p>
          </p:txBody>
        </p:sp>
        <p:sp>
          <p:nvSpPr>
            <p:cNvPr id="1126" name="object 60">
              <a:extLst>
                <a:ext uri="{FF2B5EF4-FFF2-40B4-BE49-F238E27FC236}">
                  <a16:creationId xmlns:a16="http://schemas.microsoft.com/office/drawing/2014/main" id="{9824024B-D187-6266-AB8A-B277F9EEEC33}"/>
                </a:ext>
              </a:extLst>
            </p:cNvPr>
            <p:cNvSpPr/>
            <p:nvPr/>
          </p:nvSpPr>
          <p:spPr>
            <a:xfrm>
              <a:off x="7253278" y="4477827"/>
              <a:ext cx="57785" cy="103505"/>
            </a:xfrm>
            <a:custGeom>
              <a:avLst/>
              <a:gdLst/>
              <a:ahLst/>
              <a:cxnLst/>
              <a:rect l="l" t="t" r="r" b="b"/>
              <a:pathLst>
                <a:path w="57784" h="103504">
                  <a:moveTo>
                    <a:pt x="0" y="15449"/>
                  </a:moveTo>
                  <a:lnTo>
                    <a:pt x="54342" y="102942"/>
                  </a:lnTo>
                  <a:lnTo>
                    <a:pt x="57658" y="0"/>
                  </a:lnTo>
                  <a:lnTo>
                    <a:pt x="0" y="15449"/>
                  </a:lnTo>
                  <a:close/>
                </a:path>
              </a:pathLst>
            </a:custGeom>
            <a:ln w="5721">
              <a:solidFill>
                <a:srgbClr val="000000"/>
              </a:solidFill>
            </a:ln>
          </p:spPr>
          <p:txBody>
            <a:bodyPr wrap="square" lIns="0" tIns="0" rIns="0" bIns="0" rtlCol="0"/>
            <a:lstStyle/>
            <a:p>
              <a:endParaRPr/>
            </a:p>
          </p:txBody>
        </p:sp>
      </p:grpSp>
      <p:sp>
        <p:nvSpPr>
          <p:cNvPr id="1127" name="object 8">
            <a:extLst>
              <a:ext uri="{FF2B5EF4-FFF2-40B4-BE49-F238E27FC236}">
                <a16:creationId xmlns:a16="http://schemas.microsoft.com/office/drawing/2014/main" id="{EAC2088D-81DE-8850-0D19-53DC2D42B1AA}"/>
              </a:ext>
            </a:extLst>
          </p:cNvPr>
          <p:cNvSpPr txBox="1"/>
          <p:nvPr/>
        </p:nvSpPr>
        <p:spPr>
          <a:xfrm>
            <a:off x="4486592" y="1598937"/>
            <a:ext cx="170815" cy="374015"/>
          </a:xfrm>
          <a:prstGeom prst="rect">
            <a:avLst/>
          </a:prstGeom>
        </p:spPr>
        <p:txBody>
          <a:bodyPr vert="horz" wrap="square" lIns="0" tIns="17145" rIns="0" bIns="0" rtlCol="0">
            <a:spAutoFit/>
          </a:bodyPr>
          <a:lstStyle/>
          <a:p>
            <a:pPr marL="12700">
              <a:lnSpc>
                <a:spcPct val="100000"/>
              </a:lnSpc>
              <a:spcBef>
                <a:spcPts val="135"/>
              </a:spcBef>
            </a:pPr>
            <a:r>
              <a:rPr lang="en-US" sz="2250" spc="-40" dirty="0">
                <a:latin typeface="Trebuchet MS"/>
                <a:cs typeface="Trebuchet MS"/>
              </a:rPr>
              <a:t>4</a:t>
            </a:r>
            <a:endParaRPr sz="2250" dirty="0">
              <a:latin typeface="Trebuchet MS"/>
              <a:cs typeface="Trebuchet MS"/>
            </a:endParaRPr>
          </a:p>
        </p:txBody>
      </p:sp>
    </p:spTree>
    <p:extLst>
      <p:ext uri="{BB962C8B-B14F-4D97-AF65-F5344CB8AC3E}">
        <p14:creationId xmlns:p14="http://schemas.microsoft.com/office/powerpoint/2010/main" val="7096349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22B015-6B07-20CC-8BEF-47D5C38F6E66}"/>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1E7F2389-01EA-5AFC-0E67-E233659A926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58</a:t>
            </a:fld>
            <a:endParaRPr lang="en"/>
          </a:p>
        </p:txBody>
      </p:sp>
      <p:sp>
        <p:nvSpPr>
          <p:cNvPr id="6" name="Title 1">
            <a:extLst>
              <a:ext uri="{FF2B5EF4-FFF2-40B4-BE49-F238E27FC236}">
                <a16:creationId xmlns:a16="http://schemas.microsoft.com/office/drawing/2014/main" id="{31BADE03-0DD8-BB80-E221-0BB80AC2EF56}"/>
              </a:ext>
            </a:extLst>
          </p:cNvPr>
          <p:cNvSpPr txBox="1">
            <a:spLocks/>
          </p:cNvSpPr>
          <p:nvPr/>
        </p:nvSpPr>
        <p:spPr>
          <a:xfrm>
            <a:off x="349250" y="376237"/>
            <a:ext cx="4222750" cy="615156"/>
          </a:xfrm>
          <a:prstGeom prst="rect">
            <a:avLst/>
          </a:prstGeom>
        </p:spPr>
        <p:txBody>
          <a:bodyPr/>
          <a:lstStyle>
            <a:lvl1pPr algn="l" defTabSz="685800" rtl="0" eaLnBrk="1" latinLnBrk="0" hangingPunct="1">
              <a:lnSpc>
                <a:spcPct val="90000"/>
              </a:lnSpc>
              <a:spcBef>
                <a:spcPct val="0"/>
              </a:spcBef>
              <a:buNone/>
              <a:defRPr sz="2400" b="1" kern="1200">
                <a:solidFill>
                  <a:schemeClr val="tx1"/>
                </a:solidFill>
                <a:latin typeface="+mj-lt"/>
                <a:ea typeface="+mj-ea"/>
                <a:cs typeface="+mj-cs"/>
              </a:defRPr>
            </a:lvl1pPr>
          </a:lstStyle>
          <a:p>
            <a:r>
              <a:rPr lang="en-US" dirty="0"/>
              <a:t>Dynamic programming</a:t>
            </a:r>
          </a:p>
        </p:txBody>
      </p:sp>
      <p:sp>
        <p:nvSpPr>
          <p:cNvPr id="4" name="TextBox 3">
            <a:extLst>
              <a:ext uri="{FF2B5EF4-FFF2-40B4-BE49-F238E27FC236}">
                <a16:creationId xmlns:a16="http://schemas.microsoft.com/office/drawing/2014/main" id="{1C89A1FA-DA0B-D552-E7C2-6295B27C66F8}"/>
              </a:ext>
            </a:extLst>
          </p:cNvPr>
          <p:cNvSpPr txBox="1"/>
          <p:nvPr/>
        </p:nvSpPr>
        <p:spPr>
          <a:xfrm>
            <a:off x="349249" y="1030958"/>
            <a:ext cx="8021027" cy="2890600"/>
          </a:xfrm>
          <a:prstGeom prst="rect">
            <a:avLst/>
          </a:prstGeom>
          <a:noFill/>
        </p:spPr>
        <p:txBody>
          <a:bodyPr wrap="square" rtlCol="0">
            <a:spAutoFit/>
          </a:bodyPr>
          <a:lstStyle/>
          <a:p>
            <a:pPr marL="151765" marR="156845" algn="just">
              <a:spcBef>
                <a:spcPts val="90"/>
              </a:spcBef>
              <a:tabLst>
                <a:tab pos="360045" algn="l"/>
              </a:tabLst>
            </a:pPr>
            <a:r>
              <a:rPr lang="en-US" sz="1600" dirty="0"/>
              <a:t>Algorithm:	dynamic programming</a:t>
            </a:r>
            <a:endParaRPr lang="en-US" dirty="0"/>
          </a:p>
          <a:p>
            <a:pPr marL="151765" marR="156845" algn="just">
              <a:lnSpc>
                <a:spcPct val="150000"/>
              </a:lnSpc>
              <a:spcBef>
                <a:spcPts val="90"/>
              </a:spcBef>
              <a:tabLst>
                <a:tab pos="360045" algn="l"/>
              </a:tabLst>
            </a:pPr>
            <a:r>
              <a:rPr lang="en-US" dirty="0">
                <a:solidFill>
                  <a:schemeClr val="accent1"/>
                </a:solidFill>
                <a:latin typeface="Cascadia Code" panose="020B0609020000020004" pitchFamily="49" charset="0"/>
                <a:cs typeface="Cascadia Code" panose="020B0609020000020004" pitchFamily="49" charset="0"/>
              </a:rPr>
              <a:t>def</a:t>
            </a:r>
            <a:r>
              <a:rPr lang="en-US" dirty="0">
                <a:latin typeface="Cascadia Code" panose="020B0609020000020004" pitchFamily="49" charset="0"/>
                <a:cs typeface="Cascadia Code" panose="020B0609020000020004" pitchFamily="49" charset="0"/>
              </a:rPr>
              <a:t> </a:t>
            </a:r>
            <a:r>
              <a:rPr lang="en-US" dirty="0" err="1">
                <a:solidFill>
                  <a:schemeClr val="accent2">
                    <a:lumMod val="75000"/>
                  </a:schemeClr>
                </a:solidFill>
                <a:latin typeface="Cascadia Code" panose="020B0609020000020004" pitchFamily="49" charset="0"/>
                <a:cs typeface="Cascadia Code" panose="020B0609020000020004" pitchFamily="49" charset="0"/>
              </a:rPr>
              <a:t>DynamicProgramming</a:t>
            </a:r>
            <a:r>
              <a:rPr lang="en-US" dirty="0">
                <a:latin typeface="Cascadia Code" panose="020B0609020000020004" pitchFamily="49" charset="0"/>
                <a:cs typeface="Cascadia Code" panose="020B0609020000020004" pitchFamily="49" charset="0"/>
              </a:rPr>
              <a:t>(s):</a:t>
            </a:r>
          </a:p>
          <a:p>
            <a:pPr marL="608965" marR="156845" lvl="1" algn="just">
              <a:lnSpc>
                <a:spcPct val="150000"/>
              </a:lnSpc>
              <a:spcBef>
                <a:spcPts val="90"/>
              </a:spcBef>
              <a:tabLst>
                <a:tab pos="360045" algn="l"/>
              </a:tabLst>
            </a:pPr>
            <a:r>
              <a:rPr lang="en-US" dirty="0">
                <a:solidFill>
                  <a:srgbClr val="7030A0"/>
                </a:solidFill>
                <a:latin typeface="Cascadia Code" panose="020B0609020000020004" pitchFamily="49" charset="0"/>
                <a:cs typeface="Cascadia Code" panose="020B0609020000020004" pitchFamily="49" charset="0"/>
              </a:rPr>
              <a:t>If</a:t>
            </a:r>
            <a:r>
              <a:rPr lang="en-US" dirty="0">
                <a:latin typeface="Cascadia Code" panose="020B0609020000020004" pitchFamily="49" charset="0"/>
                <a:cs typeface="Cascadia Code" panose="020B0609020000020004" pitchFamily="49" charset="0"/>
              </a:rPr>
              <a:t> already computed for s: </a:t>
            </a:r>
          </a:p>
          <a:p>
            <a:pPr marL="608965" marR="156845" lvl="1" algn="just">
              <a:lnSpc>
                <a:spcPct val="150000"/>
              </a:lnSpc>
              <a:spcBef>
                <a:spcPts val="90"/>
              </a:spcBef>
              <a:tabLst>
                <a:tab pos="360045" algn="l"/>
              </a:tabLst>
            </a:pPr>
            <a:r>
              <a:rPr lang="en-US" dirty="0">
                <a:latin typeface="Cascadia Code" panose="020B0609020000020004" pitchFamily="49" charset="0"/>
                <a:cs typeface="Cascadia Code" panose="020B0609020000020004" pitchFamily="49" charset="0"/>
              </a:rPr>
              <a:t>	</a:t>
            </a:r>
            <a:r>
              <a:rPr lang="en-US" dirty="0">
                <a:solidFill>
                  <a:schemeClr val="accent1"/>
                </a:solidFill>
                <a:latin typeface="Cascadia Code" panose="020B0609020000020004" pitchFamily="49" charset="0"/>
                <a:cs typeface="Cascadia Code" panose="020B0609020000020004" pitchFamily="49" charset="0"/>
              </a:rPr>
              <a:t>return</a:t>
            </a:r>
            <a:r>
              <a:rPr lang="en-US" dirty="0">
                <a:latin typeface="Cascadia Code" panose="020B0609020000020004" pitchFamily="49" charset="0"/>
                <a:cs typeface="Cascadia Code" panose="020B0609020000020004" pitchFamily="49" charset="0"/>
              </a:rPr>
              <a:t> cached answer.</a:t>
            </a:r>
          </a:p>
          <a:p>
            <a:pPr marL="608965" marR="156845" lvl="1" algn="just">
              <a:lnSpc>
                <a:spcPct val="150000"/>
              </a:lnSpc>
              <a:spcBef>
                <a:spcPts val="90"/>
              </a:spcBef>
              <a:tabLst>
                <a:tab pos="360045" algn="l"/>
              </a:tabLst>
            </a:pPr>
            <a:r>
              <a:rPr lang="en-US" dirty="0">
                <a:solidFill>
                  <a:srgbClr val="7030A0"/>
                </a:solidFill>
                <a:latin typeface="Cascadia Code" panose="020B0609020000020004" pitchFamily="49" charset="0"/>
                <a:cs typeface="Cascadia Code" panose="020B0609020000020004" pitchFamily="49" charset="0"/>
              </a:rPr>
              <a:t>If</a:t>
            </a:r>
            <a:r>
              <a:rPr lang="en-US" dirty="0">
                <a:latin typeface="Cascadia Code" panose="020B0609020000020004" pitchFamily="49" charset="0"/>
                <a:cs typeface="Cascadia Code" panose="020B0609020000020004" pitchFamily="49" charset="0"/>
              </a:rPr>
              <a:t> </a:t>
            </a:r>
            <a:r>
              <a:rPr lang="en-US" dirty="0" err="1">
                <a:latin typeface="Cascadia Code" panose="020B0609020000020004" pitchFamily="49" charset="0"/>
                <a:cs typeface="Cascadia Code" panose="020B0609020000020004" pitchFamily="49" charset="0"/>
              </a:rPr>
              <a:t>IsEnd</a:t>
            </a:r>
            <a:r>
              <a:rPr lang="en-US" dirty="0">
                <a:latin typeface="Cascadia Code" panose="020B0609020000020004" pitchFamily="49" charset="0"/>
                <a:cs typeface="Cascadia Code" panose="020B0609020000020004" pitchFamily="49" charset="0"/>
              </a:rPr>
              <a:t>(s): </a:t>
            </a:r>
          </a:p>
          <a:p>
            <a:pPr marL="608965" marR="156845" lvl="1" algn="just">
              <a:lnSpc>
                <a:spcPct val="150000"/>
              </a:lnSpc>
              <a:spcBef>
                <a:spcPts val="90"/>
              </a:spcBef>
              <a:tabLst>
                <a:tab pos="360045" algn="l"/>
              </a:tabLst>
            </a:pPr>
            <a:r>
              <a:rPr lang="en-US" dirty="0">
                <a:latin typeface="Cascadia Code" panose="020B0609020000020004" pitchFamily="49" charset="0"/>
                <a:cs typeface="Cascadia Code" panose="020B0609020000020004" pitchFamily="49" charset="0"/>
              </a:rPr>
              <a:t>	</a:t>
            </a:r>
            <a:r>
              <a:rPr lang="en-US" dirty="0">
                <a:solidFill>
                  <a:schemeClr val="accent1"/>
                </a:solidFill>
                <a:latin typeface="Cascadia Code" panose="020B0609020000020004" pitchFamily="49" charset="0"/>
                <a:cs typeface="Cascadia Code" panose="020B0609020000020004" pitchFamily="49" charset="0"/>
              </a:rPr>
              <a:t>return </a:t>
            </a:r>
            <a:r>
              <a:rPr lang="en-US" dirty="0">
                <a:latin typeface="Cascadia Code" panose="020B0609020000020004" pitchFamily="49" charset="0"/>
                <a:cs typeface="Cascadia Code" panose="020B0609020000020004" pitchFamily="49" charset="0"/>
              </a:rPr>
              <a:t>solution</a:t>
            </a:r>
          </a:p>
          <a:p>
            <a:pPr marL="608965" marR="156845" lvl="1" algn="just">
              <a:lnSpc>
                <a:spcPct val="150000"/>
              </a:lnSpc>
              <a:spcBef>
                <a:spcPts val="90"/>
              </a:spcBef>
              <a:tabLst>
                <a:tab pos="360045" algn="l"/>
              </a:tabLst>
            </a:pPr>
            <a:r>
              <a:rPr lang="en-US" dirty="0">
                <a:solidFill>
                  <a:srgbClr val="7030A0"/>
                </a:solidFill>
                <a:latin typeface="Cascadia Code" panose="020B0609020000020004" pitchFamily="49" charset="0"/>
                <a:cs typeface="Cascadia Code" panose="020B0609020000020004" pitchFamily="49" charset="0"/>
              </a:rPr>
              <a:t>For</a:t>
            </a:r>
            <a:r>
              <a:rPr lang="en-US" dirty="0">
                <a:latin typeface="Cascadia Code" panose="020B0609020000020004" pitchFamily="49" charset="0"/>
                <a:cs typeface="Cascadia Code" panose="020B0609020000020004" pitchFamily="49" charset="0"/>
              </a:rPr>
              <a:t> each action a ∈ Actions(s): ...</a:t>
            </a:r>
          </a:p>
        </p:txBody>
      </p:sp>
      <p:sp>
        <p:nvSpPr>
          <p:cNvPr id="5" name="TextBox 4">
            <a:extLst>
              <a:ext uri="{FF2B5EF4-FFF2-40B4-BE49-F238E27FC236}">
                <a16:creationId xmlns:a16="http://schemas.microsoft.com/office/drawing/2014/main" id="{82B3DCB6-8F51-F882-8CF5-13F8558EE350}"/>
              </a:ext>
            </a:extLst>
          </p:cNvPr>
          <p:cNvSpPr txBox="1"/>
          <p:nvPr/>
        </p:nvSpPr>
        <p:spPr>
          <a:xfrm>
            <a:off x="349248" y="4264941"/>
            <a:ext cx="8166101" cy="307777"/>
          </a:xfrm>
          <a:prstGeom prst="rect">
            <a:avLst/>
          </a:prstGeom>
          <a:noFill/>
        </p:spPr>
        <p:txBody>
          <a:bodyPr wrap="square">
            <a:spAutoFit/>
          </a:bodyPr>
          <a:lstStyle/>
          <a:p>
            <a:pPr marL="151765" marR="156845">
              <a:spcBef>
                <a:spcPts val="90"/>
              </a:spcBef>
              <a:tabLst>
                <a:tab pos="360045" algn="l"/>
              </a:tabLst>
            </a:pPr>
            <a:r>
              <a:rPr lang="en-US" sz="1400" b="1" dirty="0"/>
              <a:t>Note: </a:t>
            </a:r>
            <a:r>
              <a:rPr lang="en-US" sz="1400" dirty="0"/>
              <a:t>The state graph defined by Actions(s) and </a:t>
            </a:r>
            <a:r>
              <a:rPr lang="en-US" sz="1400" dirty="0" err="1"/>
              <a:t>Succ</a:t>
            </a:r>
            <a:r>
              <a:rPr lang="en-US" sz="1400" dirty="0"/>
              <a:t>(s, a) is acyclic.</a:t>
            </a:r>
          </a:p>
        </p:txBody>
      </p:sp>
    </p:spTree>
    <p:extLst>
      <p:ext uri="{BB962C8B-B14F-4D97-AF65-F5344CB8AC3E}">
        <p14:creationId xmlns:p14="http://schemas.microsoft.com/office/powerpoint/2010/main" val="34496763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22B015-6B07-20CC-8BEF-47D5C38F6E66}"/>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1E7F2389-01EA-5AFC-0E67-E233659A926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59</a:t>
            </a:fld>
            <a:endParaRPr lang="en"/>
          </a:p>
        </p:txBody>
      </p:sp>
      <p:sp>
        <p:nvSpPr>
          <p:cNvPr id="6" name="Title 1">
            <a:extLst>
              <a:ext uri="{FF2B5EF4-FFF2-40B4-BE49-F238E27FC236}">
                <a16:creationId xmlns:a16="http://schemas.microsoft.com/office/drawing/2014/main" id="{31BADE03-0DD8-BB80-E221-0BB80AC2EF56}"/>
              </a:ext>
            </a:extLst>
          </p:cNvPr>
          <p:cNvSpPr txBox="1">
            <a:spLocks/>
          </p:cNvSpPr>
          <p:nvPr/>
        </p:nvSpPr>
        <p:spPr>
          <a:xfrm>
            <a:off x="349250" y="376237"/>
            <a:ext cx="4222750" cy="615156"/>
          </a:xfrm>
          <a:prstGeom prst="rect">
            <a:avLst/>
          </a:prstGeom>
        </p:spPr>
        <p:txBody>
          <a:bodyPr/>
          <a:lstStyle>
            <a:lvl1pPr algn="l" defTabSz="685800" rtl="0" eaLnBrk="1" latinLnBrk="0" hangingPunct="1">
              <a:lnSpc>
                <a:spcPct val="90000"/>
              </a:lnSpc>
              <a:spcBef>
                <a:spcPct val="0"/>
              </a:spcBef>
              <a:buNone/>
              <a:defRPr sz="2400" b="1" kern="1200">
                <a:solidFill>
                  <a:schemeClr val="tx1"/>
                </a:solidFill>
                <a:latin typeface="+mj-lt"/>
                <a:ea typeface="+mj-ea"/>
                <a:cs typeface="+mj-cs"/>
              </a:defRPr>
            </a:lvl1pPr>
          </a:lstStyle>
          <a:p>
            <a:r>
              <a:rPr lang="en-US" dirty="0"/>
              <a:t>Dynamic programming</a:t>
            </a:r>
          </a:p>
        </p:txBody>
      </p:sp>
      <p:sp>
        <p:nvSpPr>
          <p:cNvPr id="4" name="TextBox 3">
            <a:extLst>
              <a:ext uri="{FF2B5EF4-FFF2-40B4-BE49-F238E27FC236}">
                <a16:creationId xmlns:a16="http://schemas.microsoft.com/office/drawing/2014/main" id="{1C89A1FA-DA0B-D552-E7C2-6295B27C66F8}"/>
              </a:ext>
            </a:extLst>
          </p:cNvPr>
          <p:cNvSpPr txBox="1"/>
          <p:nvPr/>
        </p:nvSpPr>
        <p:spPr>
          <a:xfrm>
            <a:off x="349249" y="1030958"/>
            <a:ext cx="8021027" cy="338554"/>
          </a:xfrm>
          <a:prstGeom prst="rect">
            <a:avLst/>
          </a:prstGeom>
          <a:noFill/>
        </p:spPr>
        <p:txBody>
          <a:bodyPr wrap="square" rtlCol="0">
            <a:spAutoFit/>
          </a:bodyPr>
          <a:lstStyle/>
          <a:p>
            <a:pPr marL="151765" marR="156845" algn="just">
              <a:spcBef>
                <a:spcPts val="90"/>
              </a:spcBef>
              <a:tabLst>
                <a:tab pos="360045" algn="l"/>
              </a:tabLst>
            </a:pPr>
            <a:r>
              <a:rPr lang="en-US" sz="1600" dirty="0"/>
              <a:t>Key idea: </a:t>
            </a:r>
            <a:r>
              <a:rPr lang="en-US" sz="1600" b="1" dirty="0"/>
              <a:t>state</a:t>
            </a:r>
          </a:p>
        </p:txBody>
      </p:sp>
      <p:sp>
        <p:nvSpPr>
          <p:cNvPr id="7" name="TextBox 6">
            <a:extLst>
              <a:ext uri="{FF2B5EF4-FFF2-40B4-BE49-F238E27FC236}">
                <a16:creationId xmlns:a16="http://schemas.microsoft.com/office/drawing/2014/main" id="{8E2EA6DA-530A-4753-7F0E-6D5303D95C23}"/>
              </a:ext>
            </a:extLst>
          </p:cNvPr>
          <p:cNvSpPr txBox="1"/>
          <p:nvPr/>
        </p:nvSpPr>
        <p:spPr>
          <a:xfrm>
            <a:off x="349249" y="1362185"/>
            <a:ext cx="8021027" cy="584775"/>
          </a:xfrm>
          <a:prstGeom prst="rect">
            <a:avLst/>
          </a:prstGeom>
          <a:noFill/>
        </p:spPr>
        <p:txBody>
          <a:bodyPr wrap="square" rtlCol="0">
            <a:spAutoFit/>
          </a:bodyPr>
          <a:lstStyle/>
          <a:p>
            <a:pPr marL="151765" marR="156845" algn="just">
              <a:spcBef>
                <a:spcPts val="90"/>
              </a:spcBef>
              <a:tabLst>
                <a:tab pos="360045" algn="l"/>
              </a:tabLst>
            </a:pPr>
            <a:r>
              <a:rPr lang="en-US" sz="1600" dirty="0"/>
              <a:t>A state is a summary of all the past actions sufficient to choose future actions optimally.</a:t>
            </a:r>
            <a:endParaRPr lang="en-US" sz="1600" b="1" dirty="0"/>
          </a:p>
        </p:txBody>
      </p:sp>
      <p:sp>
        <p:nvSpPr>
          <p:cNvPr id="8" name="TextBox 7">
            <a:extLst>
              <a:ext uri="{FF2B5EF4-FFF2-40B4-BE49-F238E27FC236}">
                <a16:creationId xmlns:a16="http://schemas.microsoft.com/office/drawing/2014/main" id="{7C4F52A7-D2D6-EC08-5810-0B22A24430B9}"/>
              </a:ext>
            </a:extLst>
          </p:cNvPr>
          <p:cNvSpPr txBox="1"/>
          <p:nvPr/>
        </p:nvSpPr>
        <p:spPr>
          <a:xfrm>
            <a:off x="2069362" y="2571750"/>
            <a:ext cx="2444018" cy="584775"/>
          </a:xfrm>
          <a:prstGeom prst="rect">
            <a:avLst/>
          </a:prstGeom>
          <a:noFill/>
        </p:spPr>
        <p:txBody>
          <a:bodyPr wrap="square" rtlCol="0">
            <a:spAutoFit/>
          </a:bodyPr>
          <a:lstStyle/>
          <a:p>
            <a:pPr marL="151765" marR="156845" algn="just">
              <a:spcBef>
                <a:spcPts val="90"/>
              </a:spcBef>
              <a:tabLst>
                <a:tab pos="360045" algn="l"/>
              </a:tabLst>
            </a:pPr>
            <a:r>
              <a:rPr lang="en-US" sz="1600" dirty="0"/>
              <a:t>past actions (all cities)  state (current city)</a:t>
            </a:r>
          </a:p>
        </p:txBody>
      </p:sp>
      <p:sp>
        <p:nvSpPr>
          <p:cNvPr id="9" name="TextBox 8">
            <a:extLst>
              <a:ext uri="{FF2B5EF4-FFF2-40B4-BE49-F238E27FC236}">
                <a16:creationId xmlns:a16="http://schemas.microsoft.com/office/drawing/2014/main" id="{0465AF96-12B9-42D7-9F48-87C503D7A6CD}"/>
              </a:ext>
            </a:extLst>
          </p:cNvPr>
          <p:cNvSpPr txBox="1"/>
          <p:nvPr/>
        </p:nvSpPr>
        <p:spPr>
          <a:xfrm>
            <a:off x="4608635" y="2571750"/>
            <a:ext cx="2444018" cy="597599"/>
          </a:xfrm>
          <a:prstGeom prst="rect">
            <a:avLst/>
          </a:prstGeom>
          <a:noFill/>
        </p:spPr>
        <p:txBody>
          <a:bodyPr wrap="square" rtlCol="0">
            <a:spAutoFit/>
          </a:bodyPr>
          <a:lstStyle/>
          <a:p>
            <a:pPr marL="151765" marR="156845" algn="just">
              <a:spcBef>
                <a:spcPts val="90"/>
              </a:spcBef>
              <a:tabLst>
                <a:tab pos="360045" algn="l"/>
              </a:tabLst>
            </a:pPr>
            <a:r>
              <a:rPr lang="en-US" sz="1600" dirty="0"/>
              <a:t>1 3 4 6</a:t>
            </a:r>
          </a:p>
          <a:p>
            <a:pPr marL="151765" marR="156845" algn="just">
              <a:spcBef>
                <a:spcPts val="90"/>
              </a:spcBef>
              <a:tabLst>
                <a:tab pos="360045" algn="l"/>
              </a:tabLst>
            </a:pPr>
            <a:r>
              <a:rPr lang="en-US" sz="1600" dirty="0">
                <a:solidFill>
                  <a:schemeClr val="bg1">
                    <a:lumMod val="65000"/>
                  </a:schemeClr>
                </a:solidFill>
              </a:rPr>
              <a:t>1 3 4</a:t>
            </a:r>
            <a:r>
              <a:rPr lang="en-US" sz="1600" dirty="0"/>
              <a:t> 6</a:t>
            </a:r>
          </a:p>
        </p:txBody>
      </p:sp>
    </p:spTree>
    <p:extLst>
      <p:ext uri="{BB962C8B-B14F-4D97-AF65-F5344CB8AC3E}">
        <p14:creationId xmlns:p14="http://schemas.microsoft.com/office/powerpoint/2010/main" val="2631256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0520C3F-4948-A49F-A3D3-1DD792BFB720}"/>
              </a:ext>
            </a:extLst>
          </p:cNvPr>
          <p:cNvSpPr>
            <a:spLocks noGrp="1"/>
          </p:cNvSpPr>
          <p:nvPr>
            <p:ph type="dt" sz="half" idx="10"/>
          </p:nvPr>
        </p:nvSpPr>
        <p:spPr/>
        <p:txBody>
          <a:bodyPr/>
          <a:lstStyle/>
          <a:p>
            <a:r>
              <a:rPr lang="en-GB"/>
              <a:t>CS371-AI</a:t>
            </a:r>
          </a:p>
        </p:txBody>
      </p:sp>
      <p:sp>
        <p:nvSpPr>
          <p:cNvPr id="5" name="Slide Number Placeholder 4">
            <a:extLst>
              <a:ext uri="{FF2B5EF4-FFF2-40B4-BE49-F238E27FC236}">
                <a16:creationId xmlns:a16="http://schemas.microsoft.com/office/drawing/2014/main" id="{A34AFFC2-33AF-0E20-C26A-CFBE02C9E3F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pic>
        <p:nvPicPr>
          <p:cNvPr id="6" name="object 2">
            <a:extLst>
              <a:ext uri="{FF2B5EF4-FFF2-40B4-BE49-F238E27FC236}">
                <a16:creationId xmlns:a16="http://schemas.microsoft.com/office/drawing/2014/main" id="{410BA482-970E-E479-5BDF-BDF0C5F02ED8}"/>
              </a:ext>
            </a:extLst>
          </p:cNvPr>
          <p:cNvPicPr/>
          <p:nvPr/>
        </p:nvPicPr>
        <p:blipFill>
          <a:blip r:embed="rId2" cstate="print"/>
          <a:stretch>
            <a:fillRect/>
          </a:stretch>
        </p:blipFill>
        <p:spPr>
          <a:xfrm>
            <a:off x="3162348" y="203200"/>
            <a:ext cx="2636465" cy="4513263"/>
          </a:xfrm>
          <a:prstGeom prst="rect">
            <a:avLst/>
          </a:prstGeom>
        </p:spPr>
      </p:pic>
    </p:spTree>
    <p:extLst>
      <p:ext uri="{BB962C8B-B14F-4D97-AF65-F5344CB8AC3E}">
        <p14:creationId xmlns:p14="http://schemas.microsoft.com/office/powerpoint/2010/main" val="12436931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22B015-6B07-20CC-8BEF-47D5C38F6E66}"/>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1E7F2389-01EA-5AFC-0E67-E233659A926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60</a:t>
            </a:fld>
            <a:endParaRPr lang="en"/>
          </a:p>
        </p:txBody>
      </p:sp>
      <p:sp>
        <p:nvSpPr>
          <p:cNvPr id="6" name="Title 1">
            <a:extLst>
              <a:ext uri="{FF2B5EF4-FFF2-40B4-BE49-F238E27FC236}">
                <a16:creationId xmlns:a16="http://schemas.microsoft.com/office/drawing/2014/main" id="{31BADE03-0DD8-BB80-E221-0BB80AC2EF56}"/>
              </a:ext>
            </a:extLst>
          </p:cNvPr>
          <p:cNvSpPr txBox="1">
            <a:spLocks/>
          </p:cNvSpPr>
          <p:nvPr/>
        </p:nvSpPr>
        <p:spPr>
          <a:xfrm>
            <a:off x="349250" y="376237"/>
            <a:ext cx="5055088" cy="615156"/>
          </a:xfrm>
          <a:prstGeom prst="rect">
            <a:avLst/>
          </a:prstGeom>
        </p:spPr>
        <p:txBody>
          <a:bodyPr/>
          <a:lstStyle>
            <a:lvl1pPr algn="l" defTabSz="685800" rtl="0" eaLnBrk="1" latinLnBrk="0" hangingPunct="1">
              <a:lnSpc>
                <a:spcPct val="90000"/>
              </a:lnSpc>
              <a:spcBef>
                <a:spcPct val="0"/>
              </a:spcBef>
              <a:buNone/>
              <a:defRPr sz="2400" b="1" kern="1200">
                <a:solidFill>
                  <a:schemeClr val="tx1"/>
                </a:solidFill>
                <a:latin typeface="+mj-lt"/>
                <a:ea typeface="+mj-ea"/>
                <a:cs typeface="+mj-cs"/>
              </a:defRPr>
            </a:lvl1pPr>
          </a:lstStyle>
          <a:p>
            <a:r>
              <a:rPr lang="en-US" dirty="0"/>
              <a:t>Handling additional constraints</a:t>
            </a:r>
          </a:p>
        </p:txBody>
      </p:sp>
      <p:sp>
        <p:nvSpPr>
          <p:cNvPr id="4" name="TextBox 3">
            <a:extLst>
              <a:ext uri="{FF2B5EF4-FFF2-40B4-BE49-F238E27FC236}">
                <a16:creationId xmlns:a16="http://schemas.microsoft.com/office/drawing/2014/main" id="{1C89A1FA-DA0B-D552-E7C2-6295B27C66F8}"/>
              </a:ext>
            </a:extLst>
          </p:cNvPr>
          <p:cNvSpPr txBox="1"/>
          <p:nvPr/>
        </p:nvSpPr>
        <p:spPr>
          <a:xfrm>
            <a:off x="349249" y="1030958"/>
            <a:ext cx="8021027" cy="338554"/>
          </a:xfrm>
          <a:prstGeom prst="rect">
            <a:avLst/>
          </a:prstGeom>
          <a:noFill/>
        </p:spPr>
        <p:txBody>
          <a:bodyPr wrap="square" rtlCol="0">
            <a:spAutoFit/>
          </a:bodyPr>
          <a:lstStyle/>
          <a:p>
            <a:pPr marL="151765" marR="156845" algn="just">
              <a:spcBef>
                <a:spcPts val="90"/>
              </a:spcBef>
              <a:tabLst>
                <a:tab pos="360045" algn="l"/>
              </a:tabLst>
            </a:pPr>
            <a:r>
              <a:rPr lang="en-US" sz="1600" b="1" dirty="0"/>
              <a:t>Example</a:t>
            </a:r>
            <a:r>
              <a:rPr lang="en-US" sz="1600" dirty="0"/>
              <a:t>: Route finding</a:t>
            </a:r>
            <a:endParaRPr lang="en-US" sz="1600" b="1"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E2EA6DA-530A-4753-7F0E-6D5303D95C23}"/>
                  </a:ext>
                </a:extLst>
              </p:cNvPr>
              <p:cNvSpPr txBox="1"/>
              <p:nvPr/>
            </p:nvSpPr>
            <p:spPr>
              <a:xfrm>
                <a:off x="349249" y="1362185"/>
                <a:ext cx="8021027" cy="863634"/>
              </a:xfrm>
              <a:prstGeom prst="rect">
                <a:avLst/>
              </a:prstGeom>
              <a:noFill/>
            </p:spPr>
            <p:txBody>
              <a:bodyPr wrap="square" rtlCol="0">
                <a:spAutoFit/>
              </a:bodyPr>
              <a:lstStyle/>
              <a:p>
                <a:pPr marL="151765" marR="156845" algn="just">
                  <a:spcBef>
                    <a:spcPts val="90"/>
                  </a:spcBef>
                  <a:tabLst>
                    <a:tab pos="360045" algn="l"/>
                  </a:tabLst>
                </a:pPr>
                <a:r>
                  <a:rPr lang="en-US" sz="1600" dirty="0"/>
                  <a:t>Find the minimum cost path from city 1 to city n, only moving  forward. It costs </a:t>
                </a:r>
                <a14:m>
                  <m:oMath xmlns:m="http://schemas.openxmlformats.org/officeDocument/2006/math">
                    <m:sSub>
                      <m:sSubPr>
                        <m:ctrlPr>
                          <a:rPr lang="en-US" sz="1600" i="1" dirty="0" smtClean="0">
                            <a:latin typeface="Cambria Math" panose="02040503050406030204" pitchFamily="18" charset="0"/>
                          </a:rPr>
                        </m:ctrlPr>
                      </m:sSubPr>
                      <m:e>
                        <m:r>
                          <a:rPr lang="en-US" sz="1600" b="0" i="1" dirty="0" smtClean="0">
                            <a:latin typeface="Cambria Math" panose="02040503050406030204" pitchFamily="18" charset="0"/>
                          </a:rPr>
                          <m:t>𝑐</m:t>
                        </m:r>
                      </m:e>
                      <m:sub>
                        <m:r>
                          <a:rPr lang="en-US" sz="1600" b="0" i="1" dirty="0" smtClean="0">
                            <a:latin typeface="Cambria Math" panose="02040503050406030204" pitchFamily="18" charset="0"/>
                          </a:rPr>
                          <m:t>𝑖𝑗</m:t>
                        </m:r>
                      </m:sub>
                    </m:sSub>
                  </m:oMath>
                </a14:m>
                <a:r>
                  <a:rPr lang="en-US" sz="1600" dirty="0"/>
                  <a:t> to go from </a:t>
                </a:r>
                <a14:m>
                  <m:oMath xmlns:m="http://schemas.openxmlformats.org/officeDocument/2006/math">
                    <m:r>
                      <a:rPr lang="en-US" sz="1600" i="1" dirty="0" smtClean="0">
                        <a:latin typeface="Cambria Math" panose="02040503050406030204" pitchFamily="18" charset="0"/>
                      </a:rPr>
                      <m:t>𝑖</m:t>
                    </m:r>
                  </m:oMath>
                </a14:m>
                <a:r>
                  <a:rPr lang="en-US" sz="1600" dirty="0"/>
                  <a:t> to </a:t>
                </a:r>
                <a14:m>
                  <m:oMath xmlns:m="http://schemas.openxmlformats.org/officeDocument/2006/math">
                    <m:r>
                      <a:rPr lang="en-US" sz="1600" i="1" dirty="0" smtClean="0">
                        <a:latin typeface="Cambria Math" panose="02040503050406030204" pitchFamily="18" charset="0"/>
                      </a:rPr>
                      <m:t>𝑗</m:t>
                    </m:r>
                  </m:oMath>
                </a14:m>
                <a:r>
                  <a:rPr lang="en-US" sz="1600" dirty="0"/>
                  <a:t>.</a:t>
                </a:r>
              </a:p>
              <a:p>
                <a:pPr marL="151765" marR="156845" algn="just">
                  <a:spcBef>
                    <a:spcPts val="90"/>
                  </a:spcBef>
                  <a:tabLst>
                    <a:tab pos="360045" algn="l"/>
                  </a:tabLst>
                </a:pPr>
                <a:r>
                  <a:rPr lang="en-US" sz="1600" b="1" dirty="0"/>
                  <a:t>Constraint</a:t>
                </a:r>
                <a:r>
                  <a:rPr lang="en-US" sz="1600" dirty="0"/>
                  <a:t>: Can’t visit three odd cities in a row.</a:t>
                </a:r>
                <a:endParaRPr lang="en-US" sz="1600" b="1" dirty="0"/>
              </a:p>
            </p:txBody>
          </p:sp>
        </mc:Choice>
        <mc:Fallback xmlns="">
          <p:sp>
            <p:nvSpPr>
              <p:cNvPr id="7" name="TextBox 6">
                <a:extLst>
                  <a:ext uri="{FF2B5EF4-FFF2-40B4-BE49-F238E27FC236}">
                    <a16:creationId xmlns:a16="http://schemas.microsoft.com/office/drawing/2014/main" id="{8E2EA6DA-530A-4753-7F0E-6D5303D95C23}"/>
                  </a:ext>
                </a:extLst>
              </p:cNvPr>
              <p:cNvSpPr txBox="1">
                <a:spLocks noRot="1" noChangeAspect="1" noMove="1" noResize="1" noEditPoints="1" noAdjustHandles="1" noChangeArrowheads="1" noChangeShapeType="1" noTextEdit="1"/>
              </p:cNvSpPr>
              <p:nvPr/>
            </p:nvSpPr>
            <p:spPr>
              <a:xfrm>
                <a:off x="349249" y="1362185"/>
                <a:ext cx="8021027" cy="863634"/>
              </a:xfrm>
              <a:prstGeom prst="rect">
                <a:avLst/>
              </a:prstGeom>
              <a:blipFill>
                <a:blip r:embed="rId3"/>
                <a:stretch>
                  <a:fillRect t="-2817" b="-774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7C4F52A7-D2D6-EC08-5810-0B22A24430B9}"/>
              </a:ext>
            </a:extLst>
          </p:cNvPr>
          <p:cNvSpPr txBox="1"/>
          <p:nvPr/>
        </p:nvSpPr>
        <p:spPr>
          <a:xfrm>
            <a:off x="349249" y="2206769"/>
            <a:ext cx="5317638" cy="338554"/>
          </a:xfrm>
          <a:prstGeom prst="rect">
            <a:avLst/>
          </a:prstGeom>
          <a:noFill/>
        </p:spPr>
        <p:txBody>
          <a:bodyPr wrap="square" rtlCol="0">
            <a:spAutoFit/>
          </a:bodyPr>
          <a:lstStyle/>
          <a:p>
            <a:pPr marL="151765" marR="156845" algn="just">
              <a:spcBef>
                <a:spcPts val="90"/>
              </a:spcBef>
              <a:tabLst>
                <a:tab pos="360045" algn="l"/>
              </a:tabLst>
            </a:pPr>
            <a:r>
              <a:rPr lang="en-US" sz="1600" b="1" dirty="0"/>
              <a:t>State</a:t>
            </a:r>
            <a:r>
              <a:rPr lang="en-US" sz="1600" dirty="0"/>
              <a:t>: (whether previous city was odd, current city)</a:t>
            </a:r>
          </a:p>
        </p:txBody>
      </p:sp>
      <p:pic>
        <p:nvPicPr>
          <p:cNvPr id="25" name="Picture 24">
            <a:extLst>
              <a:ext uri="{FF2B5EF4-FFF2-40B4-BE49-F238E27FC236}">
                <a16:creationId xmlns:a16="http://schemas.microsoft.com/office/drawing/2014/main" id="{875F6623-BD72-44DC-A2D8-E8E34E0D877E}"/>
              </a:ext>
            </a:extLst>
          </p:cNvPr>
          <p:cNvPicPr>
            <a:picLocks noChangeAspect="1"/>
          </p:cNvPicPr>
          <p:nvPr/>
        </p:nvPicPr>
        <p:blipFill rotWithShape="1">
          <a:blip r:embed="rId4"/>
          <a:srcRect l="4851" t="1412" r="11400" b="1"/>
          <a:stretch/>
        </p:blipFill>
        <p:spPr>
          <a:xfrm>
            <a:off x="4774541" y="1957754"/>
            <a:ext cx="3949748" cy="2708427"/>
          </a:xfrm>
          <a:prstGeom prst="snip2SameRect">
            <a:avLst>
              <a:gd name="adj1" fmla="val 50000"/>
              <a:gd name="adj2" fmla="val 0"/>
            </a:avLst>
          </a:prstGeom>
        </p:spPr>
      </p:pic>
    </p:spTree>
    <p:extLst>
      <p:ext uri="{BB962C8B-B14F-4D97-AF65-F5344CB8AC3E}">
        <p14:creationId xmlns:p14="http://schemas.microsoft.com/office/powerpoint/2010/main" val="28685926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22B015-6B07-20CC-8BEF-47D5C38F6E66}"/>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1E7F2389-01EA-5AFC-0E67-E233659A926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61</a:t>
            </a:fld>
            <a:endParaRPr lang="en"/>
          </a:p>
        </p:txBody>
      </p:sp>
      <p:sp>
        <p:nvSpPr>
          <p:cNvPr id="6" name="Title 1">
            <a:extLst>
              <a:ext uri="{FF2B5EF4-FFF2-40B4-BE49-F238E27FC236}">
                <a16:creationId xmlns:a16="http://schemas.microsoft.com/office/drawing/2014/main" id="{31BADE03-0DD8-BB80-E221-0BB80AC2EF56}"/>
              </a:ext>
            </a:extLst>
          </p:cNvPr>
          <p:cNvSpPr txBox="1">
            <a:spLocks/>
          </p:cNvSpPr>
          <p:nvPr/>
        </p:nvSpPr>
        <p:spPr>
          <a:xfrm>
            <a:off x="349250" y="376237"/>
            <a:ext cx="5055088" cy="615156"/>
          </a:xfrm>
          <a:prstGeom prst="rect">
            <a:avLst/>
          </a:prstGeom>
        </p:spPr>
        <p:txBody>
          <a:bodyPr/>
          <a:lstStyle>
            <a:lvl1pPr algn="l" defTabSz="685800" rtl="0" eaLnBrk="1" latinLnBrk="0" hangingPunct="1">
              <a:lnSpc>
                <a:spcPct val="90000"/>
              </a:lnSpc>
              <a:spcBef>
                <a:spcPct val="0"/>
              </a:spcBef>
              <a:buNone/>
              <a:defRPr sz="2400" b="1" kern="1200">
                <a:solidFill>
                  <a:schemeClr val="tx1"/>
                </a:solidFill>
                <a:latin typeface="+mj-lt"/>
                <a:ea typeface="+mj-ea"/>
                <a:cs typeface="+mj-cs"/>
              </a:defRPr>
            </a:lvl1pPr>
          </a:lstStyle>
          <a:p>
            <a:r>
              <a:rPr lang="en-US" dirty="0"/>
              <a:t>Question</a:t>
            </a:r>
          </a:p>
        </p:txBody>
      </p:sp>
      <p:sp>
        <p:nvSpPr>
          <p:cNvPr id="4" name="TextBox 3">
            <a:extLst>
              <a:ext uri="{FF2B5EF4-FFF2-40B4-BE49-F238E27FC236}">
                <a16:creationId xmlns:a16="http://schemas.microsoft.com/office/drawing/2014/main" id="{1C89A1FA-DA0B-D552-E7C2-6295B27C66F8}"/>
              </a:ext>
            </a:extLst>
          </p:cNvPr>
          <p:cNvSpPr txBox="1"/>
          <p:nvPr/>
        </p:nvSpPr>
        <p:spPr>
          <a:xfrm>
            <a:off x="349249" y="1030958"/>
            <a:ext cx="8166101" cy="646331"/>
          </a:xfrm>
          <a:prstGeom prst="rect">
            <a:avLst/>
          </a:prstGeom>
          <a:noFill/>
        </p:spPr>
        <p:txBody>
          <a:bodyPr wrap="square" rtlCol="0">
            <a:spAutoFit/>
          </a:bodyPr>
          <a:lstStyle/>
          <a:p>
            <a:pPr marL="151765" marR="156845" algn="just">
              <a:spcBef>
                <a:spcPts val="90"/>
              </a:spcBef>
              <a:tabLst>
                <a:tab pos="360045" algn="l"/>
              </a:tabLst>
            </a:pPr>
            <a:r>
              <a:rPr lang="en-US" sz="1600" b="1" dirty="0"/>
              <a:t>Objective: </a:t>
            </a:r>
            <a:r>
              <a:rPr lang="en-US" dirty="0"/>
              <a:t>travel from city 1 to city n, visiting at least 3 odd cities. What is the minimal state?</a:t>
            </a:r>
          </a:p>
        </p:txBody>
      </p:sp>
      <p:pic>
        <p:nvPicPr>
          <p:cNvPr id="9" name="object 4">
            <a:extLst>
              <a:ext uri="{FF2B5EF4-FFF2-40B4-BE49-F238E27FC236}">
                <a16:creationId xmlns:a16="http://schemas.microsoft.com/office/drawing/2014/main" id="{231E599C-8C62-831D-0B1E-5C4E60755770}"/>
              </a:ext>
            </a:extLst>
          </p:cNvPr>
          <p:cNvPicPr/>
          <p:nvPr/>
        </p:nvPicPr>
        <p:blipFill>
          <a:blip r:embed="rId3" cstate="print"/>
          <a:stretch>
            <a:fillRect/>
          </a:stretch>
        </p:blipFill>
        <p:spPr>
          <a:xfrm>
            <a:off x="8515350" y="102393"/>
            <a:ext cx="448221" cy="1096711"/>
          </a:xfrm>
          <a:prstGeom prst="rect">
            <a:avLst/>
          </a:prstGeom>
        </p:spPr>
      </p:pic>
    </p:spTree>
    <p:extLst>
      <p:ext uri="{BB962C8B-B14F-4D97-AF65-F5344CB8AC3E}">
        <p14:creationId xmlns:p14="http://schemas.microsoft.com/office/powerpoint/2010/main" val="39452691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22B015-6B07-20CC-8BEF-47D5C38F6E66}"/>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1E7F2389-01EA-5AFC-0E67-E233659A926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62</a:t>
            </a:fld>
            <a:endParaRPr lang="en"/>
          </a:p>
        </p:txBody>
      </p:sp>
      <p:sp>
        <p:nvSpPr>
          <p:cNvPr id="6" name="Title 1">
            <a:extLst>
              <a:ext uri="{FF2B5EF4-FFF2-40B4-BE49-F238E27FC236}">
                <a16:creationId xmlns:a16="http://schemas.microsoft.com/office/drawing/2014/main" id="{31BADE03-0DD8-BB80-E221-0BB80AC2EF56}"/>
              </a:ext>
            </a:extLst>
          </p:cNvPr>
          <p:cNvSpPr txBox="1">
            <a:spLocks/>
          </p:cNvSpPr>
          <p:nvPr/>
        </p:nvSpPr>
        <p:spPr>
          <a:xfrm>
            <a:off x="349250" y="376237"/>
            <a:ext cx="5055088" cy="615156"/>
          </a:xfrm>
          <a:prstGeom prst="rect">
            <a:avLst/>
          </a:prstGeom>
        </p:spPr>
        <p:txBody>
          <a:bodyPr/>
          <a:lstStyle>
            <a:lvl1pPr algn="l" defTabSz="685800" rtl="0" eaLnBrk="1" latinLnBrk="0" hangingPunct="1">
              <a:lnSpc>
                <a:spcPct val="90000"/>
              </a:lnSpc>
              <a:spcBef>
                <a:spcPct val="0"/>
              </a:spcBef>
              <a:buNone/>
              <a:defRPr sz="2400" b="1" kern="1200">
                <a:solidFill>
                  <a:schemeClr val="tx1"/>
                </a:solidFill>
                <a:latin typeface="+mj-lt"/>
                <a:ea typeface="+mj-ea"/>
                <a:cs typeface="+mj-cs"/>
              </a:defRPr>
            </a:lvl1pPr>
          </a:lstStyle>
          <a:p>
            <a:r>
              <a:rPr lang="en-US" dirty="0"/>
              <a:t>State graph</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C89A1FA-DA0B-D552-E7C2-6295B27C66F8}"/>
                  </a:ext>
                </a:extLst>
              </p:cNvPr>
              <p:cNvSpPr txBox="1"/>
              <p:nvPr/>
            </p:nvSpPr>
            <p:spPr>
              <a:xfrm>
                <a:off x="349249" y="1030958"/>
                <a:ext cx="8166101" cy="369332"/>
              </a:xfrm>
              <a:prstGeom prst="rect">
                <a:avLst/>
              </a:prstGeom>
              <a:noFill/>
            </p:spPr>
            <p:txBody>
              <a:bodyPr wrap="square" rtlCol="0">
                <a:spAutoFit/>
              </a:bodyPr>
              <a:lstStyle/>
              <a:p>
                <a:pPr marL="151765" marR="156845" algn="just">
                  <a:spcBef>
                    <a:spcPts val="90"/>
                  </a:spcBef>
                  <a:tabLst>
                    <a:tab pos="360045" algn="l"/>
                  </a:tabLst>
                </a:pPr>
                <a:r>
                  <a:rPr lang="en-US" sz="1600" b="1" dirty="0"/>
                  <a:t>State: </a:t>
                </a:r>
                <a14:m>
                  <m:oMath xmlns:m="http://schemas.openxmlformats.org/officeDocument/2006/math">
                    <m:r>
                      <a:rPr lang="en-US" i="1" dirty="0" smtClean="0">
                        <a:latin typeface="Cambria Math" panose="02040503050406030204" pitchFamily="18" charset="0"/>
                      </a:rPr>
                      <m:t>(</m:t>
                    </m:r>
                    <m:r>
                      <m:rPr>
                        <m:sty m:val="p"/>
                      </m:rPr>
                      <a:rPr lang="en-US" i="1" dirty="0" smtClean="0">
                        <a:latin typeface="Cambria Math" panose="02040503050406030204" pitchFamily="18" charset="0"/>
                      </a:rPr>
                      <m:t>min</m:t>
                    </m:r>
                    <m:r>
                      <a:rPr lang="en-US" i="1" dirty="0" smtClean="0">
                        <a:latin typeface="Cambria Math" panose="02040503050406030204" pitchFamily="18" charset="0"/>
                      </a:rPr>
                      <m:t>⁡(</m:t>
                    </m:r>
                    <m:r>
                      <a:rPr lang="en-US" i="1" dirty="0" smtClean="0">
                        <a:latin typeface="Cambria Math" panose="02040503050406030204" pitchFamily="18" charset="0"/>
                      </a:rPr>
                      <m:t>𝑛𝑢𝑚𝑏𝑒𝑟</m:t>
                    </m:r>
                    <m:r>
                      <a:rPr lang="en-US" i="1" dirty="0" smtClean="0">
                        <a:latin typeface="Cambria Math" panose="02040503050406030204" pitchFamily="18" charset="0"/>
                      </a:rPr>
                      <m:t> </m:t>
                    </m:r>
                    <m:r>
                      <a:rPr lang="en-US" i="1" dirty="0" smtClean="0">
                        <a:latin typeface="Cambria Math" panose="02040503050406030204" pitchFamily="18" charset="0"/>
                      </a:rPr>
                      <m:t>𝑜𝑓</m:t>
                    </m:r>
                    <m:r>
                      <a:rPr lang="en-US" i="1" dirty="0" smtClean="0">
                        <a:latin typeface="Cambria Math" panose="02040503050406030204" pitchFamily="18" charset="0"/>
                      </a:rPr>
                      <m:t> </m:t>
                    </m:r>
                    <m:r>
                      <a:rPr lang="en-US" i="1" dirty="0" smtClean="0">
                        <a:latin typeface="Cambria Math" panose="02040503050406030204" pitchFamily="18" charset="0"/>
                      </a:rPr>
                      <m:t>𝑜𝑑𝑑</m:t>
                    </m:r>
                    <m:r>
                      <a:rPr lang="en-US" i="1" dirty="0" smtClean="0">
                        <a:latin typeface="Cambria Math" panose="02040503050406030204" pitchFamily="18" charset="0"/>
                      </a:rPr>
                      <m:t> </m:t>
                    </m:r>
                    <m:r>
                      <a:rPr lang="en-US" i="1" dirty="0" smtClean="0">
                        <a:latin typeface="Cambria Math" panose="02040503050406030204" pitchFamily="18" charset="0"/>
                      </a:rPr>
                      <m:t>𝑐𝑖𝑡𝑖𝑒𝑠</m:t>
                    </m:r>
                    <m:r>
                      <a:rPr lang="en-US" i="1" dirty="0" smtClean="0">
                        <a:latin typeface="Cambria Math" panose="02040503050406030204" pitchFamily="18" charset="0"/>
                      </a:rPr>
                      <m:t> </m:t>
                    </m:r>
                    <m:r>
                      <a:rPr lang="en-US" i="1" dirty="0" smtClean="0">
                        <a:latin typeface="Cambria Math" panose="02040503050406030204" pitchFamily="18" charset="0"/>
                      </a:rPr>
                      <m:t>𝑣𝑖𝑠𝑖𝑡𝑒𝑑</m:t>
                    </m:r>
                    <m:r>
                      <a:rPr lang="en-US" i="1" dirty="0" smtClean="0">
                        <a:latin typeface="Cambria Math" panose="02040503050406030204" pitchFamily="18" charset="0"/>
                      </a:rPr>
                      <m:t>, 3), </m:t>
                    </m:r>
                    <m:r>
                      <a:rPr lang="en-US" i="1" dirty="0" smtClean="0">
                        <a:latin typeface="Cambria Math" panose="02040503050406030204" pitchFamily="18" charset="0"/>
                      </a:rPr>
                      <m:t>𝑐𝑢𝑟𝑟𝑒𝑛𝑡</m:t>
                    </m:r>
                    <m:r>
                      <a:rPr lang="en-US" i="1" dirty="0" smtClean="0">
                        <a:latin typeface="Cambria Math" panose="02040503050406030204" pitchFamily="18" charset="0"/>
                      </a:rPr>
                      <m:t> </m:t>
                    </m:r>
                    <m:r>
                      <a:rPr lang="en-US" i="1" dirty="0" smtClean="0">
                        <a:latin typeface="Cambria Math" panose="02040503050406030204" pitchFamily="18" charset="0"/>
                      </a:rPr>
                      <m:t>𝑐𝑖𝑡𝑦</m:t>
                    </m:r>
                    <m:r>
                      <a:rPr lang="en-US" i="1" dirty="0" smtClean="0">
                        <a:latin typeface="Cambria Math" panose="02040503050406030204" pitchFamily="18" charset="0"/>
                      </a:rPr>
                      <m:t>)</m:t>
                    </m:r>
                  </m:oMath>
                </a14:m>
                <a:endParaRPr lang="en-US" dirty="0"/>
              </a:p>
            </p:txBody>
          </p:sp>
        </mc:Choice>
        <mc:Fallback xmlns="">
          <p:sp>
            <p:nvSpPr>
              <p:cNvPr id="4" name="TextBox 3">
                <a:extLst>
                  <a:ext uri="{FF2B5EF4-FFF2-40B4-BE49-F238E27FC236}">
                    <a16:creationId xmlns:a16="http://schemas.microsoft.com/office/drawing/2014/main" id="{1C89A1FA-DA0B-D552-E7C2-6295B27C66F8}"/>
                  </a:ext>
                </a:extLst>
              </p:cNvPr>
              <p:cNvSpPr txBox="1">
                <a:spLocks noRot="1" noChangeAspect="1" noMove="1" noResize="1" noEditPoints="1" noAdjustHandles="1" noChangeArrowheads="1" noChangeShapeType="1" noTextEdit="1"/>
              </p:cNvSpPr>
              <p:nvPr/>
            </p:nvSpPr>
            <p:spPr>
              <a:xfrm>
                <a:off x="349249" y="1030958"/>
                <a:ext cx="8166101" cy="369332"/>
              </a:xfrm>
              <a:prstGeom prst="rect">
                <a:avLst/>
              </a:prstGeom>
              <a:blipFill>
                <a:blip r:embed="rId3"/>
                <a:stretch>
                  <a:fillRect b="-18033"/>
                </a:stretch>
              </a:blipFill>
            </p:spPr>
            <p:txBody>
              <a:bodyPr/>
              <a:lstStyle/>
              <a:p>
                <a:r>
                  <a:rPr lang="en-US">
                    <a:noFill/>
                  </a:rPr>
                  <a:t> </a:t>
                </a:r>
              </a:p>
            </p:txBody>
          </p:sp>
        </mc:Fallback>
      </mc:AlternateContent>
      <p:pic>
        <p:nvPicPr>
          <p:cNvPr id="92" name="Picture 91">
            <a:extLst>
              <a:ext uri="{FF2B5EF4-FFF2-40B4-BE49-F238E27FC236}">
                <a16:creationId xmlns:a16="http://schemas.microsoft.com/office/drawing/2014/main" id="{3CA26EB1-C951-DC9E-7928-D3276476D8C6}"/>
              </a:ext>
            </a:extLst>
          </p:cNvPr>
          <p:cNvPicPr>
            <a:picLocks noChangeAspect="1"/>
          </p:cNvPicPr>
          <p:nvPr/>
        </p:nvPicPr>
        <p:blipFill>
          <a:blip r:embed="rId4"/>
          <a:stretch>
            <a:fillRect/>
          </a:stretch>
        </p:blipFill>
        <p:spPr>
          <a:xfrm>
            <a:off x="1820517" y="1400290"/>
            <a:ext cx="5223564" cy="3202724"/>
          </a:xfrm>
          <a:prstGeom prst="rect">
            <a:avLst/>
          </a:prstGeom>
        </p:spPr>
      </p:pic>
    </p:spTree>
    <p:extLst>
      <p:ext uri="{BB962C8B-B14F-4D97-AF65-F5344CB8AC3E}">
        <p14:creationId xmlns:p14="http://schemas.microsoft.com/office/powerpoint/2010/main" val="20203579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22B015-6B07-20CC-8BEF-47D5C38F6E66}"/>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1E7F2389-01EA-5AFC-0E67-E233659A926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63</a:t>
            </a:fld>
            <a:endParaRPr lang="en"/>
          </a:p>
        </p:txBody>
      </p:sp>
      <p:sp>
        <p:nvSpPr>
          <p:cNvPr id="6" name="Title 1">
            <a:extLst>
              <a:ext uri="{FF2B5EF4-FFF2-40B4-BE49-F238E27FC236}">
                <a16:creationId xmlns:a16="http://schemas.microsoft.com/office/drawing/2014/main" id="{31BADE03-0DD8-BB80-E221-0BB80AC2EF56}"/>
              </a:ext>
            </a:extLst>
          </p:cNvPr>
          <p:cNvSpPr txBox="1">
            <a:spLocks/>
          </p:cNvSpPr>
          <p:nvPr/>
        </p:nvSpPr>
        <p:spPr>
          <a:xfrm>
            <a:off x="349250" y="376237"/>
            <a:ext cx="5055088" cy="615156"/>
          </a:xfrm>
          <a:prstGeom prst="rect">
            <a:avLst/>
          </a:prstGeom>
        </p:spPr>
        <p:txBody>
          <a:bodyPr/>
          <a:lstStyle>
            <a:lvl1pPr algn="l" defTabSz="685800" rtl="0" eaLnBrk="1" latinLnBrk="0" hangingPunct="1">
              <a:lnSpc>
                <a:spcPct val="90000"/>
              </a:lnSpc>
              <a:spcBef>
                <a:spcPct val="0"/>
              </a:spcBef>
              <a:buNone/>
              <a:defRPr sz="2400" b="1" kern="1200">
                <a:solidFill>
                  <a:schemeClr val="tx1"/>
                </a:solidFill>
                <a:latin typeface="+mj-lt"/>
                <a:ea typeface="+mj-ea"/>
                <a:cs typeface="+mj-cs"/>
              </a:defRPr>
            </a:lvl1pPr>
          </a:lstStyle>
          <a:p>
            <a:r>
              <a:rPr lang="en-US" dirty="0"/>
              <a:t>Question</a:t>
            </a:r>
          </a:p>
        </p:txBody>
      </p:sp>
      <p:sp>
        <p:nvSpPr>
          <p:cNvPr id="4" name="TextBox 3">
            <a:extLst>
              <a:ext uri="{FF2B5EF4-FFF2-40B4-BE49-F238E27FC236}">
                <a16:creationId xmlns:a16="http://schemas.microsoft.com/office/drawing/2014/main" id="{1C89A1FA-DA0B-D552-E7C2-6295B27C66F8}"/>
              </a:ext>
            </a:extLst>
          </p:cNvPr>
          <p:cNvSpPr txBox="1"/>
          <p:nvPr/>
        </p:nvSpPr>
        <p:spPr>
          <a:xfrm>
            <a:off x="349249" y="1030958"/>
            <a:ext cx="8166101" cy="646331"/>
          </a:xfrm>
          <a:prstGeom prst="rect">
            <a:avLst/>
          </a:prstGeom>
          <a:noFill/>
        </p:spPr>
        <p:txBody>
          <a:bodyPr wrap="square" rtlCol="0">
            <a:spAutoFit/>
          </a:bodyPr>
          <a:lstStyle/>
          <a:p>
            <a:pPr marL="151765" marR="156845" algn="just">
              <a:spcBef>
                <a:spcPts val="90"/>
              </a:spcBef>
              <a:tabLst>
                <a:tab pos="360045" algn="l"/>
              </a:tabLst>
            </a:pPr>
            <a:r>
              <a:rPr lang="en-US" sz="1600" b="1" dirty="0"/>
              <a:t>Objective: </a:t>
            </a:r>
            <a:r>
              <a:rPr lang="en-US" dirty="0"/>
              <a:t>travel from city 1 to city n, visiting more odd than even cities.  What is the minimal state?</a:t>
            </a:r>
          </a:p>
        </p:txBody>
      </p:sp>
      <p:pic>
        <p:nvPicPr>
          <p:cNvPr id="9" name="object 4">
            <a:extLst>
              <a:ext uri="{FF2B5EF4-FFF2-40B4-BE49-F238E27FC236}">
                <a16:creationId xmlns:a16="http://schemas.microsoft.com/office/drawing/2014/main" id="{231E599C-8C62-831D-0B1E-5C4E60755770}"/>
              </a:ext>
            </a:extLst>
          </p:cNvPr>
          <p:cNvPicPr/>
          <p:nvPr/>
        </p:nvPicPr>
        <p:blipFill>
          <a:blip r:embed="rId3" cstate="print"/>
          <a:stretch>
            <a:fillRect/>
          </a:stretch>
        </p:blipFill>
        <p:spPr>
          <a:xfrm>
            <a:off x="8515350" y="102393"/>
            <a:ext cx="448221" cy="1096711"/>
          </a:xfrm>
          <a:prstGeom prst="rect">
            <a:avLst/>
          </a:prstGeom>
        </p:spPr>
      </p:pic>
    </p:spTree>
    <p:extLst>
      <p:ext uri="{BB962C8B-B14F-4D97-AF65-F5344CB8AC3E}">
        <p14:creationId xmlns:p14="http://schemas.microsoft.com/office/powerpoint/2010/main" val="13154326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22B015-6B07-20CC-8BEF-47D5C38F6E66}"/>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1E7F2389-01EA-5AFC-0E67-E233659A926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64</a:t>
            </a:fld>
            <a:endParaRPr lang="en"/>
          </a:p>
        </p:txBody>
      </p:sp>
      <p:sp>
        <p:nvSpPr>
          <p:cNvPr id="6" name="Title 1">
            <a:extLst>
              <a:ext uri="{FF2B5EF4-FFF2-40B4-BE49-F238E27FC236}">
                <a16:creationId xmlns:a16="http://schemas.microsoft.com/office/drawing/2014/main" id="{31BADE03-0DD8-BB80-E221-0BB80AC2EF56}"/>
              </a:ext>
            </a:extLst>
          </p:cNvPr>
          <p:cNvSpPr txBox="1">
            <a:spLocks/>
          </p:cNvSpPr>
          <p:nvPr/>
        </p:nvSpPr>
        <p:spPr>
          <a:xfrm>
            <a:off x="349250" y="376237"/>
            <a:ext cx="5055088" cy="615156"/>
          </a:xfrm>
          <a:prstGeom prst="rect">
            <a:avLst/>
          </a:prstGeom>
        </p:spPr>
        <p:txBody>
          <a:bodyPr/>
          <a:lstStyle>
            <a:lvl1pPr algn="l" defTabSz="685800" rtl="0" eaLnBrk="1" latinLnBrk="0" hangingPunct="1">
              <a:lnSpc>
                <a:spcPct val="90000"/>
              </a:lnSpc>
              <a:spcBef>
                <a:spcPct val="0"/>
              </a:spcBef>
              <a:buNone/>
              <a:defRPr sz="2400" b="1" kern="1200">
                <a:solidFill>
                  <a:schemeClr val="tx1"/>
                </a:solidFill>
                <a:latin typeface="+mj-lt"/>
                <a:ea typeface="+mj-ea"/>
                <a:cs typeface="+mj-cs"/>
              </a:defRPr>
            </a:lvl1pPr>
          </a:lstStyle>
          <a:p>
            <a:r>
              <a:rPr lang="en-US" dirty="0"/>
              <a:t>Summary</a:t>
            </a:r>
          </a:p>
        </p:txBody>
      </p:sp>
      <p:sp>
        <p:nvSpPr>
          <p:cNvPr id="4" name="TextBox 3">
            <a:extLst>
              <a:ext uri="{FF2B5EF4-FFF2-40B4-BE49-F238E27FC236}">
                <a16:creationId xmlns:a16="http://schemas.microsoft.com/office/drawing/2014/main" id="{1C89A1FA-DA0B-D552-E7C2-6295B27C66F8}"/>
              </a:ext>
            </a:extLst>
          </p:cNvPr>
          <p:cNvSpPr txBox="1"/>
          <p:nvPr/>
        </p:nvSpPr>
        <p:spPr>
          <a:xfrm>
            <a:off x="349249" y="1030958"/>
            <a:ext cx="8166101" cy="1213153"/>
          </a:xfrm>
          <a:prstGeom prst="rect">
            <a:avLst/>
          </a:prstGeom>
          <a:noFill/>
        </p:spPr>
        <p:txBody>
          <a:bodyPr wrap="square" rtlCol="0">
            <a:spAutoFit/>
          </a:bodyPr>
          <a:lstStyle/>
          <a:p>
            <a:pPr marL="437515" marR="156845" indent="-285750" algn="just">
              <a:spcBef>
                <a:spcPts val="90"/>
              </a:spcBef>
              <a:buFont typeface="Arial" panose="020B0604020202020204" pitchFamily="34" charset="0"/>
              <a:buChar char="•"/>
              <a:tabLst>
                <a:tab pos="360045" algn="l"/>
              </a:tabLst>
            </a:pPr>
            <a:r>
              <a:rPr lang="en-US" sz="1600" b="1" dirty="0"/>
              <a:t>State: </a:t>
            </a:r>
            <a:r>
              <a:rPr lang="en-US" dirty="0"/>
              <a:t>summary of past actions sufficient to choose future actions  optimally</a:t>
            </a:r>
          </a:p>
          <a:p>
            <a:pPr marL="437515" marR="156845" indent="-285750" algn="just">
              <a:spcBef>
                <a:spcPts val="90"/>
              </a:spcBef>
              <a:buFont typeface="Arial" panose="020B0604020202020204" pitchFamily="34" charset="0"/>
              <a:buChar char="•"/>
              <a:tabLst>
                <a:tab pos="360045" algn="l"/>
              </a:tabLst>
            </a:pPr>
            <a:r>
              <a:rPr lang="en-US" sz="1600" b="1" dirty="0"/>
              <a:t>Dynamic programming: </a:t>
            </a:r>
            <a:r>
              <a:rPr lang="en-US" dirty="0"/>
              <a:t>backtracking search with </a:t>
            </a:r>
            <a:r>
              <a:rPr lang="en-US" sz="1600" b="1" dirty="0"/>
              <a:t>memorization</a:t>
            </a:r>
            <a:r>
              <a:rPr lang="en-US" dirty="0"/>
              <a:t> — potentially exponential savings</a:t>
            </a:r>
            <a:endParaRPr lang="en-US" sz="1600" b="1" dirty="0"/>
          </a:p>
        </p:txBody>
      </p:sp>
      <p:sp>
        <p:nvSpPr>
          <p:cNvPr id="5" name="TextBox 4">
            <a:extLst>
              <a:ext uri="{FF2B5EF4-FFF2-40B4-BE49-F238E27FC236}">
                <a16:creationId xmlns:a16="http://schemas.microsoft.com/office/drawing/2014/main" id="{685DC4A4-42E5-E581-32EB-21CE713A915E}"/>
              </a:ext>
            </a:extLst>
          </p:cNvPr>
          <p:cNvSpPr txBox="1"/>
          <p:nvPr/>
        </p:nvSpPr>
        <p:spPr>
          <a:xfrm>
            <a:off x="365612" y="4203990"/>
            <a:ext cx="8166101" cy="338554"/>
          </a:xfrm>
          <a:prstGeom prst="rect">
            <a:avLst/>
          </a:prstGeom>
          <a:noFill/>
        </p:spPr>
        <p:txBody>
          <a:bodyPr wrap="square" rtlCol="0">
            <a:spAutoFit/>
          </a:bodyPr>
          <a:lstStyle/>
          <a:p>
            <a:pPr marL="151765" marR="156845" algn="just">
              <a:spcBef>
                <a:spcPts val="90"/>
              </a:spcBef>
              <a:tabLst>
                <a:tab pos="360045" algn="l"/>
              </a:tabLst>
            </a:pPr>
            <a:r>
              <a:rPr lang="en-US" sz="1600" dirty="0"/>
              <a:t>Dynamic programming only works for acyclic graphs...what if there are  cycles?</a:t>
            </a:r>
          </a:p>
        </p:txBody>
      </p:sp>
    </p:spTree>
    <p:extLst>
      <p:ext uri="{BB962C8B-B14F-4D97-AF65-F5344CB8AC3E}">
        <p14:creationId xmlns:p14="http://schemas.microsoft.com/office/powerpoint/2010/main" val="38380710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22B015-6B07-20CC-8BEF-47D5C38F6E66}"/>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1E7F2389-01EA-5AFC-0E67-E233659A926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65</a:t>
            </a:fld>
            <a:endParaRPr lang="en"/>
          </a:p>
        </p:txBody>
      </p:sp>
      <p:sp>
        <p:nvSpPr>
          <p:cNvPr id="6" name="Title 1">
            <a:extLst>
              <a:ext uri="{FF2B5EF4-FFF2-40B4-BE49-F238E27FC236}">
                <a16:creationId xmlns:a16="http://schemas.microsoft.com/office/drawing/2014/main" id="{31BADE03-0DD8-BB80-E221-0BB80AC2EF56}"/>
              </a:ext>
            </a:extLst>
          </p:cNvPr>
          <p:cNvSpPr txBox="1">
            <a:spLocks/>
          </p:cNvSpPr>
          <p:nvPr/>
        </p:nvSpPr>
        <p:spPr>
          <a:xfrm>
            <a:off x="349250" y="376237"/>
            <a:ext cx="7886700" cy="615156"/>
          </a:xfrm>
          <a:prstGeom prst="rect">
            <a:avLst/>
          </a:prstGeom>
        </p:spPr>
        <p:txBody>
          <a:bodyPr/>
          <a:lstStyle>
            <a:lvl1pPr algn="l" defTabSz="6858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pc="-81" dirty="0"/>
              <a:t>Roadmap</a:t>
            </a:r>
            <a:endParaRPr lang="en-US" dirty="0"/>
          </a:p>
        </p:txBody>
      </p:sp>
      <p:graphicFrame>
        <p:nvGraphicFramePr>
          <p:cNvPr id="18" name="Diagram 17">
            <a:extLst>
              <a:ext uri="{FF2B5EF4-FFF2-40B4-BE49-F238E27FC236}">
                <a16:creationId xmlns:a16="http://schemas.microsoft.com/office/drawing/2014/main" id="{EAB99474-EDE6-BFD4-CD63-3C007DDD1D30}"/>
              </a:ext>
            </a:extLst>
          </p:cNvPr>
          <p:cNvGraphicFramePr/>
          <p:nvPr>
            <p:extLst>
              <p:ext uri="{D42A27DB-BD31-4B8C-83A1-F6EECF244321}">
                <p14:modId xmlns:p14="http://schemas.microsoft.com/office/powerpoint/2010/main" val="2933076603"/>
              </p:ext>
            </p:extLst>
          </p:nvPr>
        </p:nvGraphicFramePr>
        <p:xfrm>
          <a:off x="711200" y="2110085"/>
          <a:ext cx="7416800" cy="9233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62171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22B015-6B07-20CC-8BEF-47D5C38F6E66}"/>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1E7F2389-01EA-5AFC-0E67-E233659A926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66</a:t>
            </a:fld>
            <a:endParaRPr lang="en"/>
          </a:p>
        </p:txBody>
      </p:sp>
      <p:sp>
        <p:nvSpPr>
          <p:cNvPr id="6" name="Title 1">
            <a:extLst>
              <a:ext uri="{FF2B5EF4-FFF2-40B4-BE49-F238E27FC236}">
                <a16:creationId xmlns:a16="http://schemas.microsoft.com/office/drawing/2014/main" id="{31BADE03-0DD8-BB80-E221-0BB80AC2EF56}"/>
              </a:ext>
            </a:extLst>
          </p:cNvPr>
          <p:cNvSpPr txBox="1">
            <a:spLocks/>
          </p:cNvSpPr>
          <p:nvPr/>
        </p:nvSpPr>
        <p:spPr>
          <a:xfrm>
            <a:off x="349250" y="376237"/>
            <a:ext cx="5055088" cy="615156"/>
          </a:xfrm>
          <a:prstGeom prst="rect">
            <a:avLst/>
          </a:prstGeom>
        </p:spPr>
        <p:txBody>
          <a:bodyPr/>
          <a:lstStyle>
            <a:lvl1pPr algn="l" defTabSz="685800" rtl="0" eaLnBrk="1" latinLnBrk="0" hangingPunct="1">
              <a:lnSpc>
                <a:spcPct val="90000"/>
              </a:lnSpc>
              <a:spcBef>
                <a:spcPct val="0"/>
              </a:spcBef>
              <a:buNone/>
              <a:defRPr sz="2400" b="1" kern="1200">
                <a:solidFill>
                  <a:schemeClr val="tx1"/>
                </a:solidFill>
                <a:latin typeface="+mj-lt"/>
                <a:ea typeface="+mj-ea"/>
                <a:cs typeface="+mj-cs"/>
              </a:defRPr>
            </a:lvl1pPr>
          </a:lstStyle>
          <a:p>
            <a:r>
              <a:rPr lang="en-US" dirty="0"/>
              <a:t>Ordering the states</a:t>
            </a:r>
          </a:p>
        </p:txBody>
      </p:sp>
      <p:sp>
        <p:nvSpPr>
          <p:cNvPr id="4" name="TextBox 3">
            <a:extLst>
              <a:ext uri="{FF2B5EF4-FFF2-40B4-BE49-F238E27FC236}">
                <a16:creationId xmlns:a16="http://schemas.microsoft.com/office/drawing/2014/main" id="{1C89A1FA-DA0B-D552-E7C2-6295B27C66F8}"/>
              </a:ext>
            </a:extLst>
          </p:cNvPr>
          <p:cNvSpPr txBox="1"/>
          <p:nvPr/>
        </p:nvSpPr>
        <p:spPr>
          <a:xfrm>
            <a:off x="349249" y="1030958"/>
            <a:ext cx="8166101" cy="369332"/>
          </a:xfrm>
          <a:prstGeom prst="rect">
            <a:avLst/>
          </a:prstGeom>
          <a:noFill/>
        </p:spPr>
        <p:txBody>
          <a:bodyPr wrap="square" rtlCol="0">
            <a:spAutoFit/>
          </a:bodyPr>
          <a:lstStyle/>
          <a:p>
            <a:pPr marL="151765" marR="156845" algn="just">
              <a:spcBef>
                <a:spcPts val="90"/>
              </a:spcBef>
              <a:tabLst>
                <a:tab pos="360045" algn="l"/>
              </a:tabLst>
            </a:pPr>
            <a:r>
              <a:rPr lang="en-US" sz="1600" b="1" dirty="0"/>
              <a:t>Observation: </a:t>
            </a:r>
            <a:r>
              <a:rPr lang="en-US" dirty="0"/>
              <a:t>prefixes of optimal path are optimal</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85DC4A4-42E5-E581-32EB-21CE713A915E}"/>
                  </a:ext>
                </a:extLst>
              </p:cNvPr>
              <p:cNvSpPr txBox="1"/>
              <p:nvPr/>
            </p:nvSpPr>
            <p:spPr>
              <a:xfrm>
                <a:off x="349248" y="1439855"/>
                <a:ext cx="8166101" cy="1023037"/>
              </a:xfrm>
              <a:prstGeom prst="rect">
                <a:avLst/>
              </a:prstGeom>
              <a:noFill/>
            </p:spPr>
            <p:txBody>
              <a:bodyPr wrap="square" rtlCol="0">
                <a:spAutoFit/>
              </a:bodyPr>
              <a:lstStyle/>
              <a:p>
                <a:pPr marL="437515" marR="156845" indent="-285750" algn="just">
                  <a:spcBef>
                    <a:spcPts val="90"/>
                  </a:spcBef>
                  <a:buFont typeface="Arial" panose="020B0604020202020204" pitchFamily="34" charset="0"/>
                  <a:buChar char="•"/>
                  <a:tabLst>
                    <a:tab pos="360045" algn="l"/>
                  </a:tabLst>
                </a:pPr>
                <a:r>
                  <a:rPr lang="en-US" dirty="0"/>
                  <a:t>If graph is </a:t>
                </a:r>
                <a:r>
                  <a:rPr lang="en-US" sz="1600" b="1" dirty="0"/>
                  <a:t>acyclic</a:t>
                </a:r>
                <a:r>
                  <a:rPr lang="en-US" dirty="0"/>
                  <a:t>, dynamic programming makes sure we compute </a:t>
                </a:r>
                <a14:m>
                  <m:oMath xmlns:m="http://schemas.openxmlformats.org/officeDocument/2006/math">
                    <m:r>
                      <a:rPr lang="en-US" i="1" dirty="0" smtClean="0">
                        <a:latin typeface="Cambria Math" panose="02040503050406030204" pitchFamily="18" charset="0"/>
                      </a:rPr>
                      <m:t>𝑃𝑎𝑠𝑡𝐶𝑜𝑠𝑡</m:t>
                    </m:r>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before </a:t>
                </a:r>
                <a14:m>
                  <m:oMath xmlns:m="http://schemas.openxmlformats.org/officeDocument/2006/math">
                    <m:r>
                      <a:rPr lang="en-US" i="1" dirty="0" smtClean="0">
                        <a:latin typeface="Cambria Math" panose="02040503050406030204" pitchFamily="18" charset="0"/>
                      </a:rPr>
                      <m:t>𝑃𝑎𝑠𝑡𝐶𝑜𝑠𝑡</m:t>
                    </m:r>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endParaRPr lang="en-US" dirty="0"/>
              </a:p>
              <a:p>
                <a:pPr marL="437515" marR="156845" indent="-285750" algn="just">
                  <a:lnSpc>
                    <a:spcPct val="150000"/>
                  </a:lnSpc>
                  <a:spcBef>
                    <a:spcPts val="90"/>
                  </a:spcBef>
                  <a:buFont typeface="Arial" panose="020B0604020202020204" pitchFamily="34" charset="0"/>
                  <a:buChar char="•"/>
                  <a:tabLst>
                    <a:tab pos="360045" algn="l"/>
                  </a:tabLst>
                </a:pPr>
                <a:r>
                  <a:rPr lang="en-US" dirty="0"/>
                  <a:t>If graph is </a:t>
                </a:r>
                <a:r>
                  <a:rPr lang="en-US" sz="1600" b="1" dirty="0"/>
                  <a:t>cyclic</a:t>
                </a:r>
                <a:r>
                  <a:rPr lang="en-US" dirty="0"/>
                  <a:t>, then we need another mechanism to order states...</a:t>
                </a:r>
              </a:p>
            </p:txBody>
          </p:sp>
        </mc:Choice>
        <mc:Fallback xmlns="">
          <p:sp>
            <p:nvSpPr>
              <p:cNvPr id="5" name="TextBox 4">
                <a:extLst>
                  <a:ext uri="{FF2B5EF4-FFF2-40B4-BE49-F238E27FC236}">
                    <a16:creationId xmlns:a16="http://schemas.microsoft.com/office/drawing/2014/main" id="{685DC4A4-42E5-E581-32EB-21CE713A915E}"/>
                  </a:ext>
                </a:extLst>
              </p:cNvPr>
              <p:cNvSpPr txBox="1">
                <a:spLocks noRot="1" noChangeAspect="1" noMove="1" noResize="1" noEditPoints="1" noAdjustHandles="1" noChangeArrowheads="1" noChangeShapeType="1" noTextEdit="1"/>
              </p:cNvSpPr>
              <p:nvPr/>
            </p:nvSpPr>
            <p:spPr>
              <a:xfrm>
                <a:off x="349248" y="1439855"/>
                <a:ext cx="8166101" cy="1023037"/>
              </a:xfrm>
              <a:prstGeom prst="rect">
                <a:avLst/>
              </a:prstGeom>
              <a:blipFill>
                <a:blip r:embed="rId3"/>
                <a:stretch>
                  <a:fillRect t="-2381" b="-8929"/>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F3280698-4190-4570-2159-5E8BDC9D4ECE}"/>
              </a:ext>
            </a:extLst>
          </p:cNvPr>
          <p:cNvPicPr>
            <a:picLocks noChangeAspect="1"/>
          </p:cNvPicPr>
          <p:nvPr/>
        </p:nvPicPr>
        <p:blipFill>
          <a:blip r:embed="rId4"/>
          <a:stretch>
            <a:fillRect/>
          </a:stretch>
        </p:blipFill>
        <p:spPr>
          <a:xfrm>
            <a:off x="1236784" y="2972415"/>
            <a:ext cx="6670431" cy="1041456"/>
          </a:xfrm>
          <a:prstGeom prst="rect">
            <a:avLst/>
          </a:prstGeom>
        </p:spPr>
      </p:pic>
    </p:spTree>
    <p:extLst>
      <p:ext uri="{BB962C8B-B14F-4D97-AF65-F5344CB8AC3E}">
        <p14:creationId xmlns:p14="http://schemas.microsoft.com/office/powerpoint/2010/main" val="12140303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22B015-6B07-20CC-8BEF-47D5C38F6E66}"/>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1E7F2389-01EA-5AFC-0E67-E233659A926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67</a:t>
            </a:fld>
            <a:endParaRPr lang="en"/>
          </a:p>
        </p:txBody>
      </p:sp>
      <p:sp>
        <p:nvSpPr>
          <p:cNvPr id="6" name="Title 1">
            <a:extLst>
              <a:ext uri="{FF2B5EF4-FFF2-40B4-BE49-F238E27FC236}">
                <a16:creationId xmlns:a16="http://schemas.microsoft.com/office/drawing/2014/main" id="{31BADE03-0DD8-BB80-E221-0BB80AC2EF56}"/>
              </a:ext>
            </a:extLst>
          </p:cNvPr>
          <p:cNvSpPr txBox="1">
            <a:spLocks/>
          </p:cNvSpPr>
          <p:nvPr/>
        </p:nvSpPr>
        <p:spPr>
          <a:xfrm>
            <a:off x="349250" y="376237"/>
            <a:ext cx="5055088" cy="615156"/>
          </a:xfrm>
          <a:prstGeom prst="rect">
            <a:avLst/>
          </a:prstGeom>
        </p:spPr>
        <p:txBody>
          <a:bodyPr/>
          <a:lstStyle>
            <a:lvl1pPr algn="l" defTabSz="685800" rtl="0" eaLnBrk="1" latinLnBrk="0" hangingPunct="1">
              <a:lnSpc>
                <a:spcPct val="90000"/>
              </a:lnSpc>
              <a:spcBef>
                <a:spcPct val="0"/>
              </a:spcBef>
              <a:buNone/>
              <a:defRPr sz="2400" b="1" kern="1200">
                <a:solidFill>
                  <a:schemeClr val="tx1"/>
                </a:solidFill>
                <a:latin typeface="+mj-lt"/>
                <a:ea typeface="+mj-ea"/>
                <a:cs typeface="+mj-cs"/>
              </a:defRPr>
            </a:lvl1pPr>
          </a:lstStyle>
          <a:p>
            <a:r>
              <a:rPr lang="en-US" dirty="0"/>
              <a:t>Uniform cost search (UCS)</a:t>
            </a:r>
          </a:p>
        </p:txBody>
      </p:sp>
      <p:sp>
        <p:nvSpPr>
          <p:cNvPr id="4" name="TextBox 3">
            <a:extLst>
              <a:ext uri="{FF2B5EF4-FFF2-40B4-BE49-F238E27FC236}">
                <a16:creationId xmlns:a16="http://schemas.microsoft.com/office/drawing/2014/main" id="{1C89A1FA-DA0B-D552-E7C2-6295B27C66F8}"/>
              </a:ext>
            </a:extLst>
          </p:cNvPr>
          <p:cNvSpPr txBox="1"/>
          <p:nvPr/>
        </p:nvSpPr>
        <p:spPr>
          <a:xfrm>
            <a:off x="349249" y="1030958"/>
            <a:ext cx="8166101" cy="659155"/>
          </a:xfrm>
          <a:prstGeom prst="rect">
            <a:avLst/>
          </a:prstGeom>
          <a:noFill/>
        </p:spPr>
        <p:txBody>
          <a:bodyPr wrap="square" rtlCol="0">
            <a:spAutoFit/>
          </a:bodyPr>
          <a:lstStyle/>
          <a:p>
            <a:pPr marL="151765" marR="156845" algn="just">
              <a:spcBef>
                <a:spcPts val="90"/>
              </a:spcBef>
              <a:tabLst>
                <a:tab pos="360045" algn="l"/>
              </a:tabLst>
            </a:pPr>
            <a:r>
              <a:rPr lang="en-US" sz="1600" b="1" dirty="0"/>
              <a:t>Key idea: </a:t>
            </a:r>
            <a:r>
              <a:rPr lang="en-US" dirty="0"/>
              <a:t>state ordering</a:t>
            </a:r>
          </a:p>
          <a:p>
            <a:pPr marL="151765" marR="156845" algn="just">
              <a:spcBef>
                <a:spcPts val="90"/>
              </a:spcBef>
              <a:tabLst>
                <a:tab pos="360045" algn="l"/>
              </a:tabLst>
            </a:pPr>
            <a:r>
              <a:rPr lang="en-US" dirty="0"/>
              <a:t>UCS enumerates states in order of increasing past cost.</a:t>
            </a:r>
          </a:p>
        </p:txBody>
      </p:sp>
      <p:sp>
        <p:nvSpPr>
          <p:cNvPr id="7" name="TextBox 6">
            <a:extLst>
              <a:ext uri="{FF2B5EF4-FFF2-40B4-BE49-F238E27FC236}">
                <a16:creationId xmlns:a16="http://schemas.microsoft.com/office/drawing/2014/main" id="{947C3B3A-D2BE-AB99-1563-5CB9EDF66A93}"/>
              </a:ext>
            </a:extLst>
          </p:cNvPr>
          <p:cNvSpPr txBox="1"/>
          <p:nvPr/>
        </p:nvSpPr>
        <p:spPr>
          <a:xfrm>
            <a:off x="349249" y="1702494"/>
            <a:ext cx="8166101" cy="659155"/>
          </a:xfrm>
          <a:prstGeom prst="rect">
            <a:avLst/>
          </a:prstGeom>
          <a:noFill/>
        </p:spPr>
        <p:txBody>
          <a:bodyPr wrap="square" rtlCol="0">
            <a:spAutoFit/>
          </a:bodyPr>
          <a:lstStyle/>
          <a:p>
            <a:pPr marL="151765" marR="156845" algn="just">
              <a:spcBef>
                <a:spcPts val="90"/>
              </a:spcBef>
              <a:tabLst>
                <a:tab pos="360045" algn="l"/>
              </a:tabLst>
            </a:pPr>
            <a:r>
              <a:rPr lang="en-US" sz="1600" b="1" dirty="0"/>
              <a:t>Assumption:	</a:t>
            </a:r>
            <a:r>
              <a:rPr lang="en-US" dirty="0"/>
              <a:t>non-negativity</a:t>
            </a:r>
          </a:p>
          <a:p>
            <a:pPr marL="151765" marR="156845" algn="just">
              <a:spcBef>
                <a:spcPts val="90"/>
              </a:spcBef>
              <a:tabLst>
                <a:tab pos="360045" algn="l"/>
              </a:tabLst>
            </a:pPr>
            <a:r>
              <a:rPr lang="en-US" dirty="0"/>
              <a:t>All action costs are non-negative: Cost(s, a) ≥ 0.</a:t>
            </a:r>
          </a:p>
        </p:txBody>
      </p:sp>
      <p:sp>
        <p:nvSpPr>
          <p:cNvPr id="9" name="TextBox 8">
            <a:extLst>
              <a:ext uri="{FF2B5EF4-FFF2-40B4-BE49-F238E27FC236}">
                <a16:creationId xmlns:a16="http://schemas.microsoft.com/office/drawing/2014/main" id="{6B734243-1F30-F2A0-8589-129B60656A22}"/>
              </a:ext>
            </a:extLst>
          </p:cNvPr>
          <p:cNvSpPr txBox="1"/>
          <p:nvPr/>
        </p:nvSpPr>
        <p:spPr>
          <a:xfrm>
            <a:off x="349249" y="2376678"/>
            <a:ext cx="8166101" cy="338554"/>
          </a:xfrm>
          <a:prstGeom prst="rect">
            <a:avLst/>
          </a:prstGeom>
          <a:noFill/>
        </p:spPr>
        <p:txBody>
          <a:bodyPr wrap="square" rtlCol="0">
            <a:spAutoFit/>
          </a:bodyPr>
          <a:lstStyle/>
          <a:p>
            <a:pPr marL="151765" marR="156845" algn="just">
              <a:spcBef>
                <a:spcPts val="90"/>
              </a:spcBef>
              <a:tabLst>
                <a:tab pos="360045" algn="l"/>
              </a:tabLst>
            </a:pPr>
            <a:r>
              <a:rPr lang="en-US" sz="1600" b="1" dirty="0"/>
              <a:t>UCS in action:</a:t>
            </a:r>
            <a:endParaRPr lang="en-US" dirty="0"/>
          </a:p>
        </p:txBody>
      </p:sp>
      <p:pic>
        <p:nvPicPr>
          <p:cNvPr id="10" name="object 12">
            <a:extLst>
              <a:ext uri="{FF2B5EF4-FFF2-40B4-BE49-F238E27FC236}">
                <a16:creationId xmlns:a16="http://schemas.microsoft.com/office/drawing/2014/main" id="{45EF4998-CD4F-7F8B-86B7-FF58B48C96CC}"/>
              </a:ext>
            </a:extLst>
          </p:cNvPr>
          <p:cNvPicPr/>
          <p:nvPr/>
        </p:nvPicPr>
        <p:blipFill>
          <a:blip r:embed="rId3" cstate="print"/>
          <a:stretch>
            <a:fillRect/>
          </a:stretch>
        </p:blipFill>
        <p:spPr>
          <a:xfrm>
            <a:off x="3157570" y="2777153"/>
            <a:ext cx="2549457" cy="1913682"/>
          </a:xfrm>
          <a:prstGeom prst="rect">
            <a:avLst/>
          </a:prstGeom>
        </p:spPr>
      </p:pic>
    </p:spTree>
    <p:extLst>
      <p:ext uri="{BB962C8B-B14F-4D97-AF65-F5344CB8AC3E}">
        <p14:creationId xmlns:p14="http://schemas.microsoft.com/office/powerpoint/2010/main" val="5280422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22B015-6B07-20CC-8BEF-47D5C38F6E66}"/>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1E7F2389-01EA-5AFC-0E67-E233659A926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68</a:t>
            </a:fld>
            <a:endParaRPr lang="en"/>
          </a:p>
        </p:txBody>
      </p:sp>
      <p:sp>
        <p:nvSpPr>
          <p:cNvPr id="6" name="Title 1">
            <a:extLst>
              <a:ext uri="{FF2B5EF4-FFF2-40B4-BE49-F238E27FC236}">
                <a16:creationId xmlns:a16="http://schemas.microsoft.com/office/drawing/2014/main" id="{31BADE03-0DD8-BB80-E221-0BB80AC2EF56}"/>
              </a:ext>
            </a:extLst>
          </p:cNvPr>
          <p:cNvSpPr txBox="1">
            <a:spLocks/>
          </p:cNvSpPr>
          <p:nvPr/>
        </p:nvSpPr>
        <p:spPr>
          <a:xfrm>
            <a:off x="349250" y="376237"/>
            <a:ext cx="5055088" cy="615156"/>
          </a:xfrm>
          <a:prstGeom prst="rect">
            <a:avLst/>
          </a:prstGeom>
        </p:spPr>
        <p:txBody>
          <a:bodyPr/>
          <a:lstStyle>
            <a:lvl1pPr algn="l" defTabSz="685800" rtl="0" eaLnBrk="1" latinLnBrk="0" hangingPunct="1">
              <a:lnSpc>
                <a:spcPct val="90000"/>
              </a:lnSpc>
              <a:spcBef>
                <a:spcPct val="0"/>
              </a:spcBef>
              <a:buNone/>
              <a:defRPr sz="2400" b="1" kern="1200">
                <a:solidFill>
                  <a:schemeClr val="tx1"/>
                </a:solidFill>
                <a:latin typeface="+mj-lt"/>
                <a:ea typeface="+mj-ea"/>
                <a:cs typeface="+mj-cs"/>
              </a:defRPr>
            </a:lvl1pPr>
          </a:lstStyle>
          <a:p>
            <a:r>
              <a:rPr lang="en-US" dirty="0"/>
              <a:t>High-level strategy</a:t>
            </a:r>
          </a:p>
        </p:txBody>
      </p:sp>
      <p:sp>
        <p:nvSpPr>
          <p:cNvPr id="4" name="TextBox 3">
            <a:extLst>
              <a:ext uri="{FF2B5EF4-FFF2-40B4-BE49-F238E27FC236}">
                <a16:creationId xmlns:a16="http://schemas.microsoft.com/office/drawing/2014/main" id="{1C89A1FA-DA0B-D552-E7C2-6295B27C66F8}"/>
              </a:ext>
            </a:extLst>
          </p:cNvPr>
          <p:cNvSpPr txBox="1"/>
          <p:nvPr/>
        </p:nvSpPr>
        <p:spPr>
          <a:xfrm>
            <a:off x="349249" y="1030958"/>
            <a:ext cx="8166101" cy="1238801"/>
          </a:xfrm>
          <a:prstGeom prst="rect">
            <a:avLst/>
          </a:prstGeom>
          <a:noFill/>
        </p:spPr>
        <p:txBody>
          <a:bodyPr wrap="square" rtlCol="0">
            <a:spAutoFit/>
          </a:bodyPr>
          <a:lstStyle/>
          <a:p>
            <a:pPr marL="437515" marR="156845" indent="-285750" algn="just">
              <a:spcBef>
                <a:spcPts val="90"/>
              </a:spcBef>
              <a:buFont typeface="Arial" panose="020B0604020202020204" pitchFamily="34" charset="0"/>
              <a:buChar char="•"/>
              <a:tabLst>
                <a:tab pos="360045" algn="l"/>
              </a:tabLst>
            </a:pPr>
            <a:r>
              <a:rPr lang="en-US" sz="1600" b="1" dirty="0"/>
              <a:t>Explored: </a:t>
            </a:r>
            <a:r>
              <a:rPr lang="en-US" dirty="0"/>
              <a:t>states we’ve found the optimal path to</a:t>
            </a:r>
          </a:p>
          <a:p>
            <a:pPr marL="437515" marR="156845" indent="-285750" algn="just">
              <a:spcBef>
                <a:spcPts val="90"/>
              </a:spcBef>
              <a:buFont typeface="Arial" panose="020B0604020202020204" pitchFamily="34" charset="0"/>
              <a:buChar char="•"/>
              <a:tabLst>
                <a:tab pos="360045" algn="l"/>
              </a:tabLst>
            </a:pPr>
            <a:r>
              <a:rPr lang="en-US" sz="1600" b="1" dirty="0"/>
              <a:t>Frontier</a:t>
            </a:r>
            <a:r>
              <a:rPr lang="en-US" dirty="0"/>
              <a:t>: states we’ve	seen, still figuring	out how	to get there cheaply</a:t>
            </a:r>
          </a:p>
          <a:p>
            <a:pPr marL="437515" marR="156845" indent="-285750" algn="just">
              <a:spcBef>
                <a:spcPts val="90"/>
              </a:spcBef>
              <a:buFont typeface="Arial" panose="020B0604020202020204" pitchFamily="34" charset="0"/>
              <a:buChar char="•"/>
              <a:tabLst>
                <a:tab pos="360045" algn="l"/>
              </a:tabLst>
            </a:pPr>
            <a:r>
              <a:rPr lang="en-US" sz="1600" b="1" dirty="0"/>
              <a:t>Unexplored</a:t>
            </a:r>
            <a:r>
              <a:rPr lang="en-US" dirty="0"/>
              <a:t>: states we haven’t seen</a:t>
            </a:r>
          </a:p>
          <a:p>
            <a:pPr marL="437515" marR="156845" indent="-285750" algn="just">
              <a:spcBef>
                <a:spcPts val="90"/>
              </a:spcBef>
              <a:buFont typeface="Arial" panose="020B0604020202020204" pitchFamily="34" charset="0"/>
              <a:buChar char="•"/>
              <a:tabLst>
                <a:tab pos="360045" algn="l"/>
              </a:tabLst>
            </a:pPr>
            <a:endParaRPr lang="en-US" dirty="0"/>
          </a:p>
        </p:txBody>
      </p:sp>
      <p:pic>
        <p:nvPicPr>
          <p:cNvPr id="8" name="Picture 7">
            <a:extLst>
              <a:ext uri="{FF2B5EF4-FFF2-40B4-BE49-F238E27FC236}">
                <a16:creationId xmlns:a16="http://schemas.microsoft.com/office/drawing/2014/main" id="{3B2F2FC9-C59D-E2BA-6BCE-8E07C9F6D860}"/>
              </a:ext>
            </a:extLst>
          </p:cNvPr>
          <p:cNvPicPr>
            <a:picLocks noChangeAspect="1"/>
          </p:cNvPicPr>
          <p:nvPr/>
        </p:nvPicPr>
        <p:blipFill>
          <a:blip r:embed="rId3"/>
          <a:stretch>
            <a:fillRect/>
          </a:stretch>
        </p:blipFill>
        <p:spPr>
          <a:xfrm>
            <a:off x="1856036" y="2210114"/>
            <a:ext cx="5431928" cy="2347315"/>
          </a:xfrm>
          <a:prstGeom prst="rect">
            <a:avLst/>
          </a:prstGeom>
        </p:spPr>
      </p:pic>
    </p:spTree>
    <p:extLst>
      <p:ext uri="{BB962C8B-B14F-4D97-AF65-F5344CB8AC3E}">
        <p14:creationId xmlns:p14="http://schemas.microsoft.com/office/powerpoint/2010/main" val="26243107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22B015-6B07-20CC-8BEF-47D5C38F6E66}"/>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1E7F2389-01EA-5AFC-0E67-E233659A926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69</a:t>
            </a:fld>
            <a:endParaRPr lang="en"/>
          </a:p>
        </p:txBody>
      </p:sp>
      <p:sp>
        <p:nvSpPr>
          <p:cNvPr id="6" name="Title 1">
            <a:extLst>
              <a:ext uri="{FF2B5EF4-FFF2-40B4-BE49-F238E27FC236}">
                <a16:creationId xmlns:a16="http://schemas.microsoft.com/office/drawing/2014/main" id="{31BADE03-0DD8-BB80-E221-0BB80AC2EF56}"/>
              </a:ext>
            </a:extLst>
          </p:cNvPr>
          <p:cNvSpPr txBox="1">
            <a:spLocks/>
          </p:cNvSpPr>
          <p:nvPr/>
        </p:nvSpPr>
        <p:spPr>
          <a:xfrm>
            <a:off x="349250" y="376237"/>
            <a:ext cx="5055088" cy="615156"/>
          </a:xfrm>
          <a:prstGeom prst="rect">
            <a:avLst/>
          </a:prstGeom>
        </p:spPr>
        <p:txBody>
          <a:bodyPr/>
          <a:lstStyle>
            <a:lvl1pPr algn="l" defTabSz="685800" rtl="0" eaLnBrk="1" latinLnBrk="0" hangingPunct="1">
              <a:lnSpc>
                <a:spcPct val="90000"/>
              </a:lnSpc>
              <a:spcBef>
                <a:spcPct val="0"/>
              </a:spcBef>
              <a:buNone/>
              <a:defRPr sz="2400" b="1" kern="1200">
                <a:solidFill>
                  <a:schemeClr val="tx1"/>
                </a:solidFill>
                <a:latin typeface="+mj-lt"/>
                <a:ea typeface="+mj-ea"/>
                <a:cs typeface="+mj-cs"/>
              </a:defRPr>
            </a:lvl1pPr>
          </a:lstStyle>
          <a:p>
            <a:r>
              <a:rPr lang="en-US" dirty="0"/>
              <a:t>Uniform cost search example</a:t>
            </a:r>
          </a:p>
        </p:txBody>
      </p:sp>
      <p:sp>
        <p:nvSpPr>
          <p:cNvPr id="4" name="TextBox 3">
            <a:extLst>
              <a:ext uri="{FF2B5EF4-FFF2-40B4-BE49-F238E27FC236}">
                <a16:creationId xmlns:a16="http://schemas.microsoft.com/office/drawing/2014/main" id="{1C89A1FA-DA0B-D552-E7C2-6295B27C66F8}"/>
              </a:ext>
            </a:extLst>
          </p:cNvPr>
          <p:cNvSpPr txBox="1"/>
          <p:nvPr/>
        </p:nvSpPr>
        <p:spPr>
          <a:xfrm>
            <a:off x="349249" y="1030958"/>
            <a:ext cx="8166101" cy="369332"/>
          </a:xfrm>
          <a:prstGeom prst="rect">
            <a:avLst/>
          </a:prstGeom>
          <a:noFill/>
        </p:spPr>
        <p:txBody>
          <a:bodyPr wrap="square" rtlCol="0">
            <a:spAutoFit/>
          </a:bodyPr>
          <a:lstStyle/>
          <a:p>
            <a:pPr marL="151765" marR="156845" algn="just">
              <a:spcBef>
                <a:spcPts val="90"/>
              </a:spcBef>
              <a:tabLst>
                <a:tab pos="360045" algn="l"/>
              </a:tabLst>
            </a:pPr>
            <a:r>
              <a:rPr lang="en-US" sz="1600" b="1" dirty="0"/>
              <a:t>Example</a:t>
            </a:r>
            <a:r>
              <a:rPr lang="en-US" dirty="0"/>
              <a:t>: UCS example</a:t>
            </a:r>
          </a:p>
        </p:txBody>
      </p:sp>
      <p:pic>
        <p:nvPicPr>
          <p:cNvPr id="7" name="Picture 6">
            <a:extLst>
              <a:ext uri="{FF2B5EF4-FFF2-40B4-BE49-F238E27FC236}">
                <a16:creationId xmlns:a16="http://schemas.microsoft.com/office/drawing/2014/main" id="{6426A9C9-F73E-D4EF-2C29-4C4A12A18A13}"/>
              </a:ext>
            </a:extLst>
          </p:cNvPr>
          <p:cNvPicPr>
            <a:picLocks noChangeAspect="1"/>
          </p:cNvPicPr>
          <p:nvPr/>
        </p:nvPicPr>
        <p:blipFill>
          <a:blip r:embed="rId3"/>
          <a:stretch>
            <a:fillRect/>
          </a:stretch>
        </p:blipFill>
        <p:spPr>
          <a:xfrm>
            <a:off x="2603971" y="1484386"/>
            <a:ext cx="3351352" cy="2174727"/>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CD02352-8B7E-04D5-3945-990D02793F3E}"/>
                  </a:ext>
                </a:extLst>
              </p:cNvPr>
              <p:cNvSpPr txBox="1"/>
              <p:nvPr/>
            </p:nvSpPr>
            <p:spPr>
              <a:xfrm>
                <a:off x="349249" y="3927876"/>
                <a:ext cx="8166101" cy="628377"/>
              </a:xfrm>
              <a:prstGeom prst="rect">
                <a:avLst/>
              </a:prstGeom>
              <a:noFill/>
            </p:spPr>
            <p:txBody>
              <a:bodyPr wrap="square" rtlCol="0">
                <a:spAutoFit/>
              </a:bodyPr>
              <a:lstStyle/>
              <a:p>
                <a:pPr marL="151765" marR="156845" algn="just">
                  <a:spcBef>
                    <a:spcPts val="90"/>
                  </a:spcBef>
                  <a:tabLst>
                    <a:tab pos="360045" algn="l"/>
                  </a:tabLst>
                </a:pPr>
                <a:r>
                  <a:rPr lang="en-US" sz="1600" b="1" dirty="0"/>
                  <a:t>Minimum cost path:</a:t>
                </a:r>
              </a:p>
              <a:p>
                <a:pPr marL="151765" marR="156845" algn="just">
                  <a:spcBef>
                    <a:spcPts val="90"/>
                  </a:spcBef>
                  <a:tabLst>
                    <a:tab pos="360045" algn="l"/>
                  </a:tabLst>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 → </m:t>
                      </m:r>
                      <m:r>
                        <a:rPr lang="en-US" i="1" dirty="0" smtClean="0">
                          <a:latin typeface="Cambria Math" panose="02040503050406030204" pitchFamily="18" charset="0"/>
                        </a:rPr>
                        <m:t>𝐵</m:t>
                      </m:r>
                      <m:r>
                        <a:rPr lang="en-US" i="1" dirty="0" smtClean="0">
                          <a:latin typeface="Cambria Math" panose="02040503050406030204" pitchFamily="18" charset="0"/>
                        </a:rPr>
                        <m:t> → </m:t>
                      </m:r>
                      <m:r>
                        <a:rPr lang="en-US" i="1" dirty="0" smtClean="0">
                          <a:latin typeface="Cambria Math" panose="02040503050406030204" pitchFamily="18" charset="0"/>
                        </a:rPr>
                        <m:t>𝐶</m:t>
                      </m:r>
                      <m:r>
                        <a:rPr lang="en-US" i="1" dirty="0" smtClean="0">
                          <a:latin typeface="Cambria Math" panose="02040503050406030204" pitchFamily="18" charset="0"/>
                        </a:rPr>
                        <m:t> → </m:t>
                      </m:r>
                      <m:r>
                        <a:rPr lang="en-US" i="1" dirty="0" smtClean="0">
                          <a:latin typeface="Cambria Math" panose="02040503050406030204" pitchFamily="18" charset="0"/>
                        </a:rPr>
                        <m:t>𝐷</m:t>
                      </m:r>
                      <m:r>
                        <a:rPr lang="en-US" i="1" dirty="0" smtClean="0">
                          <a:latin typeface="Cambria Math" panose="02040503050406030204" pitchFamily="18" charset="0"/>
                        </a:rPr>
                        <m:t> </m:t>
                      </m:r>
                      <m:r>
                        <a:rPr lang="en-US" i="1" dirty="0" smtClean="0">
                          <a:latin typeface="Cambria Math" panose="02040503050406030204" pitchFamily="18" charset="0"/>
                        </a:rPr>
                        <m:t>𝑤𝑖𝑡h</m:t>
                      </m:r>
                      <m:r>
                        <a:rPr lang="en-US" i="1" dirty="0" smtClean="0">
                          <a:latin typeface="Cambria Math" panose="02040503050406030204" pitchFamily="18" charset="0"/>
                        </a:rPr>
                        <m:t> </m:t>
                      </m:r>
                      <m:r>
                        <a:rPr lang="en-US" i="1" dirty="0" smtClean="0">
                          <a:latin typeface="Cambria Math" panose="02040503050406030204" pitchFamily="18" charset="0"/>
                        </a:rPr>
                        <m:t>𝑐𝑜𝑠𝑡</m:t>
                      </m:r>
                      <m:r>
                        <a:rPr lang="en-US" i="1" dirty="0" smtClean="0">
                          <a:latin typeface="Cambria Math" panose="02040503050406030204" pitchFamily="18" charset="0"/>
                        </a:rPr>
                        <m:t> 3</m:t>
                      </m:r>
                    </m:oMath>
                  </m:oMathPara>
                </a14:m>
                <a:endParaRPr lang="en-US" dirty="0"/>
              </a:p>
            </p:txBody>
          </p:sp>
        </mc:Choice>
        <mc:Fallback xmlns="">
          <p:sp>
            <p:nvSpPr>
              <p:cNvPr id="9" name="TextBox 8">
                <a:extLst>
                  <a:ext uri="{FF2B5EF4-FFF2-40B4-BE49-F238E27FC236}">
                    <a16:creationId xmlns:a16="http://schemas.microsoft.com/office/drawing/2014/main" id="{BCD02352-8B7E-04D5-3945-990D02793F3E}"/>
                  </a:ext>
                </a:extLst>
              </p:cNvPr>
              <p:cNvSpPr txBox="1">
                <a:spLocks noRot="1" noChangeAspect="1" noMove="1" noResize="1" noEditPoints="1" noAdjustHandles="1" noChangeArrowheads="1" noChangeShapeType="1" noTextEdit="1"/>
              </p:cNvSpPr>
              <p:nvPr/>
            </p:nvSpPr>
            <p:spPr>
              <a:xfrm>
                <a:off x="349249" y="3927876"/>
                <a:ext cx="8166101" cy="628377"/>
              </a:xfrm>
              <a:prstGeom prst="rect">
                <a:avLst/>
              </a:prstGeom>
              <a:blipFill>
                <a:blip r:embed="rId4"/>
                <a:stretch>
                  <a:fillRect t="-388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6121B1EE-8D15-A696-A510-E0A221F200DB}"/>
              </a:ext>
            </a:extLst>
          </p:cNvPr>
          <p:cNvPicPr>
            <a:picLocks noChangeAspect="1"/>
          </p:cNvPicPr>
          <p:nvPr/>
        </p:nvPicPr>
        <p:blipFill>
          <a:blip r:embed="rId5"/>
          <a:stretch>
            <a:fillRect/>
          </a:stretch>
        </p:blipFill>
        <p:spPr>
          <a:xfrm>
            <a:off x="5773118" y="102393"/>
            <a:ext cx="3239170" cy="2115837"/>
          </a:xfrm>
          <a:prstGeom prst="rect">
            <a:avLst/>
          </a:prstGeom>
        </p:spPr>
      </p:pic>
    </p:spTree>
    <p:extLst>
      <p:ext uri="{BB962C8B-B14F-4D97-AF65-F5344CB8AC3E}">
        <p14:creationId xmlns:p14="http://schemas.microsoft.com/office/powerpoint/2010/main" val="3355287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DAAA2-FBD8-BAF8-AA42-89CAD11C128A}"/>
              </a:ext>
            </a:extLst>
          </p:cNvPr>
          <p:cNvSpPr>
            <a:spLocks noGrp="1"/>
          </p:cNvSpPr>
          <p:nvPr>
            <p:ph type="title"/>
          </p:nvPr>
        </p:nvSpPr>
        <p:spPr/>
        <p:txBody>
          <a:bodyPr/>
          <a:lstStyle/>
          <a:p>
            <a:r>
              <a:rPr lang="en-US" b="1" dirty="0"/>
              <a:t>Course Plan</a:t>
            </a:r>
          </a:p>
        </p:txBody>
      </p:sp>
      <p:sp>
        <p:nvSpPr>
          <p:cNvPr id="11" name="Freeform: Shape 10">
            <a:extLst>
              <a:ext uri="{FF2B5EF4-FFF2-40B4-BE49-F238E27FC236}">
                <a16:creationId xmlns:a16="http://schemas.microsoft.com/office/drawing/2014/main" id="{B688DC97-234F-1E3E-CCD2-0D8C8137A64F}"/>
              </a:ext>
            </a:extLst>
          </p:cNvPr>
          <p:cNvSpPr/>
          <p:nvPr/>
        </p:nvSpPr>
        <p:spPr>
          <a:xfrm>
            <a:off x="635967" y="2423428"/>
            <a:ext cx="2129563" cy="851825"/>
          </a:xfrm>
          <a:custGeom>
            <a:avLst/>
            <a:gdLst>
              <a:gd name="connsiteX0" fmla="*/ 0 w 2129563"/>
              <a:gd name="connsiteY0" fmla="*/ 0 h 851825"/>
              <a:gd name="connsiteX1" fmla="*/ 1703651 w 2129563"/>
              <a:gd name="connsiteY1" fmla="*/ 0 h 851825"/>
              <a:gd name="connsiteX2" fmla="*/ 2129563 w 2129563"/>
              <a:gd name="connsiteY2" fmla="*/ 425913 h 851825"/>
              <a:gd name="connsiteX3" fmla="*/ 1703651 w 2129563"/>
              <a:gd name="connsiteY3" fmla="*/ 851825 h 851825"/>
              <a:gd name="connsiteX4" fmla="*/ 0 w 2129563"/>
              <a:gd name="connsiteY4" fmla="*/ 851825 h 851825"/>
              <a:gd name="connsiteX5" fmla="*/ 425913 w 2129563"/>
              <a:gd name="connsiteY5" fmla="*/ 425913 h 851825"/>
              <a:gd name="connsiteX6" fmla="*/ 0 w 2129563"/>
              <a:gd name="connsiteY6" fmla="*/ 0 h 85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9563" h="851825">
                <a:moveTo>
                  <a:pt x="0" y="0"/>
                </a:moveTo>
                <a:lnTo>
                  <a:pt x="1703651" y="0"/>
                </a:lnTo>
                <a:lnTo>
                  <a:pt x="2129563" y="425913"/>
                </a:lnTo>
                <a:lnTo>
                  <a:pt x="1703651" y="851825"/>
                </a:lnTo>
                <a:lnTo>
                  <a:pt x="0" y="851825"/>
                </a:lnTo>
                <a:lnTo>
                  <a:pt x="425913" y="42591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21925" tIns="32004" rIns="457916" bIns="32004" numCol="1" spcCol="1270" anchor="ctr" anchorCtr="0">
            <a:noAutofit/>
          </a:bodyPr>
          <a:lstStyle/>
          <a:p>
            <a:pPr marL="0" lvl="0" indent="0" algn="ctr" defTabSz="1066800">
              <a:lnSpc>
                <a:spcPct val="90000"/>
              </a:lnSpc>
              <a:spcBef>
                <a:spcPct val="0"/>
              </a:spcBef>
              <a:spcAft>
                <a:spcPct val="35000"/>
              </a:spcAft>
              <a:buNone/>
            </a:pPr>
            <a:r>
              <a:rPr lang="en-US" sz="2400" kern="1200" dirty="0"/>
              <a:t>Reflex</a:t>
            </a:r>
          </a:p>
        </p:txBody>
      </p:sp>
      <p:sp>
        <p:nvSpPr>
          <p:cNvPr id="12" name="Freeform: Shape 11">
            <a:extLst>
              <a:ext uri="{FF2B5EF4-FFF2-40B4-BE49-F238E27FC236}">
                <a16:creationId xmlns:a16="http://schemas.microsoft.com/office/drawing/2014/main" id="{5B26D73F-AB63-8B2B-00E0-EB846178FF6A}"/>
              </a:ext>
            </a:extLst>
          </p:cNvPr>
          <p:cNvSpPr/>
          <p:nvPr/>
        </p:nvSpPr>
        <p:spPr>
          <a:xfrm>
            <a:off x="2552574" y="2423428"/>
            <a:ext cx="2129563" cy="851825"/>
          </a:xfrm>
          <a:custGeom>
            <a:avLst/>
            <a:gdLst>
              <a:gd name="connsiteX0" fmla="*/ 0 w 2129563"/>
              <a:gd name="connsiteY0" fmla="*/ 0 h 851825"/>
              <a:gd name="connsiteX1" fmla="*/ 1703651 w 2129563"/>
              <a:gd name="connsiteY1" fmla="*/ 0 h 851825"/>
              <a:gd name="connsiteX2" fmla="*/ 2129563 w 2129563"/>
              <a:gd name="connsiteY2" fmla="*/ 425913 h 851825"/>
              <a:gd name="connsiteX3" fmla="*/ 1703651 w 2129563"/>
              <a:gd name="connsiteY3" fmla="*/ 851825 h 851825"/>
              <a:gd name="connsiteX4" fmla="*/ 0 w 2129563"/>
              <a:gd name="connsiteY4" fmla="*/ 851825 h 851825"/>
              <a:gd name="connsiteX5" fmla="*/ 425913 w 2129563"/>
              <a:gd name="connsiteY5" fmla="*/ 425913 h 851825"/>
              <a:gd name="connsiteX6" fmla="*/ 0 w 2129563"/>
              <a:gd name="connsiteY6" fmla="*/ 0 h 85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9563" h="851825">
                <a:moveTo>
                  <a:pt x="0" y="0"/>
                </a:moveTo>
                <a:lnTo>
                  <a:pt x="1703651" y="0"/>
                </a:lnTo>
                <a:lnTo>
                  <a:pt x="2129563" y="425913"/>
                </a:lnTo>
                <a:lnTo>
                  <a:pt x="1703651" y="851825"/>
                </a:lnTo>
                <a:lnTo>
                  <a:pt x="0" y="851825"/>
                </a:lnTo>
                <a:lnTo>
                  <a:pt x="425913" y="42591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21925" tIns="32004" rIns="457916" bIns="32004" numCol="1" spcCol="1270" anchor="ctr" anchorCtr="0">
            <a:noAutofit/>
          </a:bodyPr>
          <a:lstStyle/>
          <a:p>
            <a:pPr marL="0" lvl="0" indent="0" algn="ctr" defTabSz="1066800">
              <a:lnSpc>
                <a:spcPct val="90000"/>
              </a:lnSpc>
              <a:spcBef>
                <a:spcPct val="0"/>
              </a:spcBef>
              <a:spcAft>
                <a:spcPct val="35000"/>
              </a:spcAft>
              <a:buNone/>
            </a:pPr>
            <a:r>
              <a:rPr lang="en-US" sz="2400" kern="1200" dirty="0"/>
              <a:t>States</a:t>
            </a:r>
          </a:p>
        </p:txBody>
      </p:sp>
      <p:sp>
        <p:nvSpPr>
          <p:cNvPr id="13" name="Freeform: Shape 12">
            <a:extLst>
              <a:ext uri="{FF2B5EF4-FFF2-40B4-BE49-F238E27FC236}">
                <a16:creationId xmlns:a16="http://schemas.microsoft.com/office/drawing/2014/main" id="{87BE4069-C0F3-0D40-D644-78CE3248D678}"/>
              </a:ext>
            </a:extLst>
          </p:cNvPr>
          <p:cNvSpPr/>
          <p:nvPr/>
        </p:nvSpPr>
        <p:spPr>
          <a:xfrm>
            <a:off x="4469180" y="2423428"/>
            <a:ext cx="2129563" cy="851825"/>
          </a:xfrm>
          <a:custGeom>
            <a:avLst/>
            <a:gdLst>
              <a:gd name="connsiteX0" fmla="*/ 0 w 2129563"/>
              <a:gd name="connsiteY0" fmla="*/ 0 h 851825"/>
              <a:gd name="connsiteX1" fmla="*/ 1703651 w 2129563"/>
              <a:gd name="connsiteY1" fmla="*/ 0 h 851825"/>
              <a:gd name="connsiteX2" fmla="*/ 2129563 w 2129563"/>
              <a:gd name="connsiteY2" fmla="*/ 425913 h 851825"/>
              <a:gd name="connsiteX3" fmla="*/ 1703651 w 2129563"/>
              <a:gd name="connsiteY3" fmla="*/ 851825 h 851825"/>
              <a:gd name="connsiteX4" fmla="*/ 0 w 2129563"/>
              <a:gd name="connsiteY4" fmla="*/ 851825 h 851825"/>
              <a:gd name="connsiteX5" fmla="*/ 425913 w 2129563"/>
              <a:gd name="connsiteY5" fmla="*/ 425913 h 851825"/>
              <a:gd name="connsiteX6" fmla="*/ 0 w 2129563"/>
              <a:gd name="connsiteY6" fmla="*/ 0 h 85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9563" h="851825">
                <a:moveTo>
                  <a:pt x="0" y="0"/>
                </a:moveTo>
                <a:lnTo>
                  <a:pt x="1703651" y="0"/>
                </a:lnTo>
                <a:lnTo>
                  <a:pt x="2129563" y="425913"/>
                </a:lnTo>
                <a:lnTo>
                  <a:pt x="1703651" y="851825"/>
                </a:lnTo>
                <a:lnTo>
                  <a:pt x="0" y="851825"/>
                </a:lnTo>
                <a:lnTo>
                  <a:pt x="425913" y="42591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21925" tIns="32004" rIns="457916" bIns="32004" numCol="1" spcCol="1270" anchor="ctr" anchorCtr="0">
            <a:noAutofit/>
          </a:bodyPr>
          <a:lstStyle/>
          <a:p>
            <a:pPr marL="0" lvl="0" indent="0" algn="ctr" defTabSz="1066800">
              <a:lnSpc>
                <a:spcPct val="90000"/>
              </a:lnSpc>
              <a:spcBef>
                <a:spcPct val="0"/>
              </a:spcBef>
              <a:spcAft>
                <a:spcPct val="35000"/>
              </a:spcAft>
              <a:buNone/>
            </a:pPr>
            <a:r>
              <a:rPr lang="en-US" sz="2400" kern="1200" dirty="0"/>
              <a:t>Variables</a:t>
            </a:r>
          </a:p>
        </p:txBody>
      </p:sp>
      <p:sp>
        <p:nvSpPr>
          <p:cNvPr id="14" name="Freeform: Shape 13">
            <a:extLst>
              <a:ext uri="{FF2B5EF4-FFF2-40B4-BE49-F238E27FC236}">
                <a16:creationId xmlns:a16="http://schemas.microsoft.com/office/drawing/2014/main" id="{BDA0CE90-2731-2012-DCFE-A038B8F9BB16}"/>
              </a:ext>
            </a:extLst>
          </p:cNvPr>
          <p:cNvSpPr/>
          <p:nvPr/>
        </p:nvSpPr>
        <p:spPr>
          <a:xfrm>
            <a:off x="6385787" y="2423428"/>
            <a:ext cx="2129563" cy="851825"/>
          </a:xfrm>
          <a:custGeom>
            <a:avLst/>
            <a:gdLst>
              <a:gd name="connsiteX0" fmla="*/ 0 w 2129563"/>
              <a:gd name="connsiteY0" fmla="*/ 0 h 851825"/>
              <a:gd name="connsiteX1" fmla="*/ 1703651 w 2129563"/>
              <a:gd name="connsiteY1" fmla="*/ 0 h 851825"/>
              <a:gd name="connsiteX2" fmla="*/ 2129563 w 2129563"/>
              <a:gd name="connsiteY2" fmla="*/ 425913 h 851825"/>
              <a:gd name="connsiteX3" fmla="*/ 1703651 w 2129563"/>
              <a:gd name="connsiteY3" fmla="*/ 851825 h 851825"/>
              <a:gd name="connsiteX4" fmla="*/ 0 w 2129563"/>
              <a:gd name="connsiteY4" fmla="*/ 851825 h 851825"/>
              <a:gd name="connsiteX5" fmla="*/ 425913 w 2129563"/>
              <a:gd name="connsiteY5" fmla="*/ 425913 h 851825"/>
              <a:gd name="connsiteX6" fmla="*/ 0 w 2129563"/>
              <a:gd name="connsiteY6" fmla="*/ 0 h 85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9563" h="851825">
                <a:moveTo>
                  <a:pt x="0" y="0"/>
                </a:moveTo>
                <a:lnTo>
                  <a:pt x="1703651" y="0"/>
                </a:lnTo>
                <a:lnTo>
                  <a:pt x="2129563" y="425913"/>
                </a:lnTo>
                <a:lnTo>
                  <a:pt x="1703651" y="851825"/>
                </a:lnTo>
                <a:lnTo>
                  <a:pt x="0" y="851825"/>
                </a:lnTo>
                <a:lnTo>
                  <a:pt x="425913" y="42591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21925" tIns="32004" rIns="457916" bIns="32004" numCol="1" spcCol="1270" anchor="ctr" anchorCtr="0">
            <a:noAutofit/>
          </a:bodyPr>
          <a:lstStyle/>
          <a:p>
            <a:pPr marL="0" lvl="0" indent="0" algn="ctr" defTabSz="1066800">
              <a:lnSpc>
                <a:spcPct val="90000"/>
              </a:lnSpc>
              <a:spcBef>
                <a:spcPct val="0"/>
              </a:spcBef>
              <a:spcAft>
                <a:spcPct val="35000"/>
              </a:spcAft>
              <a:buNone/>
            </a:pPr>
            <a:r>
              <a:rPr lang="en-US" sz="2400" kern="1200" dirty="0"/>
              <a:t>Logic</a:t>
            </a:r>
          </a:p>
        </p:txBody>
      </p:sp>
      <p:sp>
        <p:nvSpPr>
          <p:cNvPr id="5" name="TextBox 4">
            <a:extLst>
              <a:ext uri="{FF2B5EF4-FFF2-40B4-BE49-F238E27FC236}">
                <a16:creationId xmlns:a16="http://schemas.microsoft.com/office/drawing/2014/main" id="{54EE3489-59A2-CF2A-72A1-1FF5206F052D}"/>
              </a:ext>
            </a:extLst>
          </p:cNvPr>
          <p:cNvSpPr txBox="1"/>
          <p:nvPr/>
        </p:nvSpPr>
        <p:spPr>
          <a:xfrm>
            <a:off x="528167" y="3526971"/>
            <a:ext cx="1381020" cy="646331"/>
          </a:xfrm>
          <a:prstGeom prst="rect">
            <a:avLst/>
          </a:prstGeom>
          <a:noFill/>
        </p:spPr>
        <p:txBody>
          <a:bodyPr wrap="square" rtlCol="0">
            <a:spAutoFit/>
          </a:bodyPr>
          <a:lstStyle/>
          <a:p>
            <a:r>
              <a:rPr lang="en-US" dirty="0"/>
              <a:t>Low Level Intelligence</a:t>
            </a:r>
          </a:p>
        </p:txBody>
      </p:sp>
      <p:sp>
        <p:nvSpPr>
          <p:cNvPr id="6" name="TextBox 5">
            <a:extLst>
              <a:ext uri="{FF2B5EF4-FFF2-40B4-BE49-F238E27FC236}">
                <a16:creationId xmlns:a16="http://schemas.microsoft.com/office/drawing/2014/main" id="{17DB6A7D-EA1A-A246-B0D6-EBB01F074EF9}"/>
              </a:ext>
            </a:extLst>
          </p:cNvPr>
          <p:cNvSpPr txBox="1"/>
          <p:nvPr/>
        </p:nvSpPr>
        <p:spPr>
          <a:xfrm>
            <a:off x="7019402" y="3526970"/>
            <a:ext cx="1381020" cy="646331"/>
          </a:xfrm>
          <a:prstGeom prst="rect">
            <a:avLst/>
          </a:prstGeom>
          <a:noFill/>
        </p:spPr>
        <p:txBody>
          <a:bodyPr wrap="square" rtlCol="0">
            <a:spAutoFit/>
          </a:bodyPr>
          <a:lstStyle/>
          <a:p>
            <a:r>
              <a:rPr lang="en-US" dirty="0"/>
              <a:t>High Level Intelligence</a:t>
            </a:r>
          </a:p>
        </p:txBody>
      </p:sp>
      <p:sp>
        <p:nvSpPr>
          <p:cNvPr id="7" name="TextBox 6">
            <a:extLst>
              <a:ext uri="{FF2B5EF4-FFF2-40B4-BE49-F238E27FC236}">
                <a16:creationId xmlns:a16="http://schemas.microsoft.com/office/drawing/2014/main" id="{D35BBB6B-AE86-6A23-D9A2-ED619CFA13BF}"/>
              </a:ext>
            </a:extLst>
          </p:cNvPr>
          <p:cNvSpPr txBox="1"/>
          <p:nvPr/>
        </p:nvSpPr>
        <p:spPr>
          <a:xfrm>
            <a:off x="3423767" y="4684990"/>
            <a:ext cx="2450671" cy="369332"/>
          </a:xfrm>
          <a:prstGeom prst="rect">
            <a:avLst/>
          </a:prstGeom>
          <a:noFill/>
        </p:spPr>
        <p:txBody>
          <a:bodyPr wrap="none" rtlCol="0">
            <a:spAutoFit/>
          </a:bodyPr>
          <a:lstStyle/>
          <a:p>
            <a:r>
              <a:rPr lang="en-US" b="1" dirty="0"/>
              <a:t>Artificial Intelligence</a:t>
            </a:r>
          </a:p>
        </p:txBody>
      </p:sp>
      <p:sp>
        <p:nvSpPr>
          <p:cNvPr id="10" name="TextBox 9">
            <a:extLst>
              <a:ext uri="{FF2B5EF4-FFF2-40B4-BE49-F238E27FC236}">
                <a16:creationId xmlns:a16="http://schemas.microsoft.com/office/drawing/2014/main" id="{9D79C5C0-46D0-7468-AA5F-0F90178166DF}"/>
              </a:ext>
            </a:extLst>
          </p:cNvPr>
          <p:cNvSpPr txBox="1"/>
          <p:nvPr/>
        </p:nvSpPr>
        <p:spPr>
          <a:xfrm>
            <a:off x="2624923" y="1701369"/>
            <a:ext cx="1597688" cy="615553"/>
          </a:xfrm>
          <a:prstGeom prst="rect">
            <a:avLst/>
          </a:prstGeom>
          <a:noFill/>
        </p:spPr>
        <p:txBody>
          <a:bodyPr wrap="square">
            <a:spAutoFit/>
          </a:bodyPr>
          <a:lstStyle/>
          <a:p>
            <a:pPr algn="ctr">
              <a:spcBef>
                <a:spcPts val="84"/>
              </a:spcBef>
            </a:pPr>
            <a:r>
              <a:rPr lang="en-US" sz="1400" b="1" spc="-20" dirty="0">
                <a:solidFill>
                  <a:schemeClr val="accent6">
                    <a:lumMod val="75000"/>
                  </a:schemeClr>
                </a:solidFill>
                <a:latin typeface="+mj-lt"/>
                <a:cs typeface="Trebuchet MS"/>
              </a:rPr>
              <a:t>Search</a:t>
            </a:r>
            <a:r>
              <a:rPr lang="en-US" sz="1400" b="1" spc="-61" dirty="0">
                <a:solidFill>
                  <a:schemeClr val="accent6">
                    <a:lumMod val="75000"/>
                  </a:schemeClr>
                </a:solidFill>
                <a:latin typeface="+mj-lt"/>
                <a:cs typeface="Trebuchet MS"/>
              </a:rPr>
              <a:t> </a:t>
            </a:r>
            <a:r>
              <a:rPr lang="en-US" sz="1400" b="1" spc="-7" dirty="0">
                <a:solidFill>
                  <a:schemeClr val="accent6">
                    <a:lumMod val="75000"/>
                  </a:schemeClr>
                </a:solidFill>
                <a:latin typeface="+mj-lt"/>
                <a:cs typeface="Trebuchet MS"/>
              </a:rPr>
              <a:t>problems</a:t>
            </a:r>
            <a:endParaRPr lang="en-US" sz="1400" b="1" dirty="0">
              <a:solidFill>
                <a:schemeClr val="accent6">
                  <a:lumMod val="75000"/>
                </a:schemeClr>
              </a:solidFill>
              <a:latin typeface="+mj-lt"/>
              <a:cs typeface="Trebuchet MS"/>
            </a:endParaRPr>
          </a:p>
          <a:p>
            <a:pPr marL="8137" marR="3426" algn="ctr"/>
            <a:r>
              <a:rPr lang="en-US" sz="1000" dirty="0">
                <a:solidFill>
                  <a:schemeClr val="accent6">
                    <a:lumMod val="75000"/>
                  </a:schemeClr>
                </a:solidFill>
                <a:latin typeface="+mj-lt"/>
                <a:cs typeface="Trebuchet MS"/>
              </a:rPr>
              <a:t>Markov</a:t>
            </a:r>
            <a:r>
              <a:rPr lang="en-US" sz="1000" spc="-17" dirty="0">
                <a:solidFill>
                  <a:schemeClr val="accent6">
                    <a:lumMod val="75000"/>
                  </a:schemeClr>
                </a:solidFill>
                <a:latin typeface="+mj-lt"/>
                <a:cs typeface="Trebuchet MS"/>
              </a:rPr>
              <a:t> </a:t>
            </a:r>
            <a:r>
              <a:rPr lang="en-US" sz="1000" spc="-34" dirty="0">
                <a:solidFill>
                  <a:schemeClr val="accent6">
                    <a:lumMod val="75000"/>
                  </a:schemeClr>
                </a:solidFill>
                <a:latin typeface="+mj-lt"/>
                <a:cs typeface="Trebuchet MS"/>
              </a:rPr>
              <a:t>decision</a:t>
            </a:r>
            <a:r>
              <a:rPr lang="en-US" sz="1000" spc="-17" dirty="0">
                <a:solidFill>
                  <a:schemeClr val="accent6">
                    <a:lumMod val="75000"/>
                  </a:schemeClr>
                </a:solidFill>
                <a:latin typeface="+mj-lt"/>
                <a:cs typeface="Trebuchet MS"/>
              </a:rPr>
              <a:t> </a:t>
            </a:r>
            <a:r>
              <a:rPr lang="en-US" sz="1000" spc="-51" dirty="0">
                <a:solidFill>
                  <a:schemeClr val="accent6">
                    <a:lumMod val="75000"/>
                  </a:schemeClr>
                </a:solidFill>
                <a:latin typeface="+mj-lt"/>
                <a:cs typeface="Trebuchet MS"/>
              </a:rPr>
              <a:t>processes </a:t>
            </a:r>
          </a:p>
          <a:p>
            <a:pPr marL="8137" marR="3426" algn="ctr"/>
            <a:r>
              <a:rPr lang="en-US" sz="1000" spc="-30" dirty="0">
                <a:solidFill>
                  <a:schemeClr val="accent6">
                    <a:lumMod val="75000"/>
                  </a:schemeClr>
                </a:solidFill>
                <a:latin typeface="+mj-lt"/>
                <a:cs typeface="Trebuchet MS"/>
              </a:rPr>
              <a:t>Adversarial</a:t>
            </a:r>
            <a:r>
              <a:rPr lang="en-US" sz="1000" spc="-40" dirty="0">
                <a:solidFill>
                  <a:schemeClr val="accent6">
                    <a:lumMod val="75000"/>
                  </a:schemeClr>
                </a:solidFill>
                <a:latin typeface="+mj-lt"/>
                <a:cs typeface="Trebuchet MS"/>
              </a:rPr>
              <a:t> </a:t>
            </a:r>
            <a:r>
              <a:rPr lang="en-US" sz="1000" spc="-13" dirty="0">
                <a:solidFill>
                  <a:schemeClr val="accent6">
                    <a:lumMod val="75000"/>
                  </a:schemeClr>
                </a:solidFill>
                <a:latin typeface="+mj-lt"/>
                <a:cs typeface="Trebuchet MS"/>
              </a:rPr>
              <a:t>games</a:t>
            </a:r>
            <a:endParaRPr lang="en-US" sz="1000" dirty="0">
              <a:solidFill>
                <a:schemeClr val="accent6">
                  <a:lumMod val="75000"/>
                </a:schemeClr>
              </a:solidFill>
              <a:latin typeface="+mj-lt"/>
              <a:cs typeface="Trebuchet MS"/>
            </a:endParaRPr>
          </a:p>
        </p:txBody>
      </p:sp>
      <p:sp>
        <p:nvSpPr>
          <p:cNvPr id="3" name="object 8">
            <a:extLst>
              <a:ext uri="{FF2B5EF4-FFF2-40B4-BE49-F238E27FC236}">
                <a16:creationId xmlns:a16="http://schemas.microsoft.com/office/drawing/2014/main" id="{48BC23CD-08CF-CD57-B76D-4C5139DBF7DF}"/>
              </a:ext>
            </a:extLst>
          </p:cNvPr>
          <p:cNvSpPr txBox="1"/>
          <p:nvPr/>
        </p:nvSpPr>
        <p:spPr>
          <a:xfrm>
            <a:off x="4485291" y="1925088"/>
            <a:ext cx="1883523" cy="176883"/>
          </a:xfrm>
          <a:prstGeom prst="rect">
            <a:avLst/>
          </a:prstGeom>
        </p:spPr>
        <p:txBody>
          <a:bodyPr vert="horz" wrap="square" lIns="0" tIns="10707" rIns="0" bIns="0" rtlCol="0">
            <a:spAutoFit/>
          </a:bodyPr>
          <a:lstStyle/>
          <a:p>
            <a:pPr marL="8565">
              <a:spcBef>
                <a:spcPts val="84"/>
              </a:spcBef>
            </a:pPr>
            <a:r>
              <a:rPr sz="1079" spc="-17" dirty="0">
                <a:solidFill>
                  <a:srgbClr val="0000FF"/>
                </a:solidFill>
                <a:latin typeface="+mj-lt"/>
                <a:cs typeface="Trebuchet MS"/>
              </a:rPr>
              <a:t>Constraint</a:t>
            </a:r>
            <a:r>
              <a:rPr sz="1079" spc="-27" dirty="0">
                <a:solidFill>
                  <a:srgbClr val="0000FF"/>
                </a:solidFill>
                <a:latin typeface="+mj-lt"/>
                <a:cs typeface="Trebuchet MS"/>
              </a:rPr>
              <a:t> </a:t>
            </a:r>
            <a:r>
              <a:rPr sz="1079" spc="-34" dirty="0">
                <a:solidFill>
                  <a:srgbClr val="0000FF"/>
                </a:solidFill>
                <a:latin typeface="+mj-lt"/>
                <a:cs typeface="Trebuchet MS"/>
              </a:rPr>
              <a:t>satisfaction</a:t>
            </a:r>
            <a:r>
              <a:rPr sz="1079" spc="-20" dirty="0">
                <a:solidFill>
                  <a:srgbClr val="0000FF"/>
                </a:solidFill>
                <a:latin typeface="+mj-lt"/>
                <a:cs typeface="Trebuchet MS"/>
              </a:rPr>
              <a:t> </a:t>
            </a:r>
            <a:r>
              <a:rPr sz="1079" spc="-44" dirty="0">
                <a:solidFill>
                  <a:srgbClr val="0000FF"/>
                </a:solidFill>
                <a:latin typeface="+mj-lt"/>
                <a:cs typeface="Trebuchet MS"/>
              </a:rPr>
              <a:t>problems</a:t>
            </a:r>
            <a:endParaRPr sz="1079" dirty="0">
              <a:latin typeface="+mj-lt"/>
              <a:cs typeface="Trebuchet MS"/>
            </a:endParaRPr>
          </a:p>
        </p:txBody>
      </p:sp>
      <p:sp>
        <p:nvSpPr>
          <p:cNvPr id="8" name="object 9">
            <a:extLst>
              <a:ext uri="{FF2B5EF4-FFF2-40B4-BE49-F238E27FC236}">
                <a16:creationId xmlns:a16="http://schemas.microsoft.com/office/drawing/2014/main" id="{06988FE2-5E1F-E7F2-8A24-688B436BE632}"/>
              </a:ext>
            </a:extLst>
          </p:cNvPr>
          <p:cNvSpPr txBox="1"/>
          <p:nvPr/>
        </p:nvSpPr>
        <p:spPr>
          <a:xfrm>
            <a:off x="4890646" y="2083927"/>
            <a:ext cx="1072812" cy="176883"/>
          </a:xfrm>
          <a:prstGeom prst="rect">
            <a:avLst/>
          </a:prstGeom>
        </p:spPr>
        <p:txBody>
          <a:bodyPr vert="horz" wrap="square" lIns="0" tIns="10707" rIns="0" bIns="0" rtlCol="0">
            <a:spAutoFit/>
          </a:bodyPr>
          <a:lstStyle/>
          <a:p>
            <a:pPr marL="8565">
              <a:spcBef>
                <a:spcPts val="84"/>
              </a:spcBef>
            </a:pPr>
            <a:r>
              <a:rPr sz="1079" spc="-24" dirty="0">
                <a:solidFill>
                  <a:srgbClr val="0000FF"/>
                </a:solidFill>
                <a:latin typeface="+mj-lt"/>
                <a:cs typeface="Trebuchet MS"/>
              </a:rPr>
              <a:t>Bayesian</a:t>
            </a:r>
            <a:r>
              <a:rPr sz="1079" spc="-47" dirty="0">
                <a:solidFill>
                  <a:srgbClr val="0000FF"/>
                </a:solidFill>
                <a:latin typeface="+mj-lt"/>
                <a:cs typeface="Trebuchet MS"/>
              </a:rPr>
              <a:t> networks</a:t>
            </a:r>
            <a:endParaRPr sz="1079" dirty="0">
              <a:latin typeface="+mj-lt"/>
              <a:cs typeface="Trebuchet MS"/>
            </a:endParaRPr>
          </a:p>
        </p:txBody>
      </p:sp>
    </p:spTree>
    <p:extLst>
      <p:ext uri="{BB962C8B-B14F-4D97-AF65-F5344CB8AC3E}">
        <p14:creationId xmlns:p14="http://schemas.microsoft.com/office/powerpoint/2010/main" val="127563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22B015-6B07-20CC-8BEF-47D5C38F6E66}"/>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1E7F2389-01EA-5AFC-0E67-E233659A926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70</a:t>
            </a:fld>
            <a:endParaRPr lang="en"/>
          </a:p>
        </p:txBody>
      </p:sp>
      <p:sp>
        <p:nvSpPr>
          <p:cNvPr id="6" name="Title 1">
            <a:extLst>
              <a:ext uri="{FF2B5EF4-FFF2-40B4-BE49-F238E27FC236}">
                <a16:creationId xmlns:a16="http://schemas.microsoft.com/office/drawing/2014/main" id="{31BADE03-0DD8-BB80-E221-0BB80AC2EF56}"/>
              </a:ext>
            </a:extLst>
          </p:cNvPr>
          <p:cNvSpPr txBox="1">
            <a:spLocks/>
          </p:cNvSpPr>
          <p:nvPr/>
        </p:nvSpPr>
        <p:spPr>
          <a:xfrm>
            <a:off x="349250" y="376237"/>
            <a:ext cx="5055088" cy="615156"/>
          </a:xfrm>
          <a:prstGeom prst="rect">
            <a:avLst/>
          </a:prstGeom>
        </p:spPr>
        <p:txBody>
          <a:bodyPr/>
          <a:lstStyle>
            <a:lvl1pPr algn="l" defTabSz="685800" rtl="0" eaLnBrk="1" latinLnBrk="0" hangingPunct="1">
              <a:lnSpc>
                <a:spcPct val="90000"/>
              </a:lnSpc>
              <a:spcBef>
                <a:spcPct val="0"/>
              </a:spcBef>
              <a:buNone/>
              <a:defRPr sz="2400" b="1" kern="1200">
                <a:solidFill>
                  <a:schemeClr val="tx1"/>
                </a:solidFill>
                <a:latin typeface="+mj-lt"/>
                <a:ea typeface="+mj-ea"/>
                <a:cs typeface="+mj-cs"/>
              </a:defRPr>
            </a:lvl1pPr>
          </a:lstStyle>
          <a:p>
            <a:r>
              <a:rPr lang="en-US" dirty="0"/>
              <a:t>Uniform cost search (UCS)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C89A1FA-DA0B-D552-E7C2-6295B27C66F8}"/>
                  </a:ext>
                </a:extLst>
              </p:cNvPr>
              <p:cNvSpPr txBox="1"/>
              <p:nvPr/>
            </p:nvSpPr>
            <p:spPr>
              <a:xfrm>
                <a:off x="349249" y="948897"/>
                <a:ext cx="8166101" cy="4132606"/>
              </a:xfrm>
              <a:prstGeom prst="rect">
                <a:avLst/>
              </a:prstGeom>
              <a:noFill/>
            </p:spPr>
            <p:txBody>
              <a:bodyPr wrap="square" rtlCol="0">
                <a:spAutoFit/>
              </a:bodyPr>
              <a:lstStyle/>
              <a:p>
                <a:pPr marL="151765" marR="156845" algn="just">
                  <a:spcBef>
                    <a:spcPts val="90"/>
                  </a:spcBef>
                  <a:tabLst>
                    <a:tab pos="360045" algn="l"/>
                  </a:tabLst>
                </a:pPr>
                <a:r>
                  <a:rPr lang="en-US" sz="1400" dirty="0"/>
                  <a:t>Algorithm: uniform cost search [Dijkstra, 1956]</a:t>
                </a:r>
              </a:p>
              <a:p>
                <a:pPr marL="151765" marR="156845" algn="just">
                  <a:lnSpc>
                    <a:spcPct val="150000"/>
                  </a:lnSpc>
                  <a:spcBef>
                    <a:spcPts val="90"/>
                  </a:spcBef>
                  <a:tabLst>
                    <a:tab pos="360045" algn="l"/>
                  </a:tabLst>
                </a:pPr>
                <a:r>
                  <a:rPr lang="en-US" sz="1600" dirty="0">
                    <a:solidFill>
                      <a:schemeClr val="accent1"/>
                    </a:solidFill>
                    <a:latin typeface="Cascadia Code" panose="020B0609020000020004" pitchFamily="49" charset="0"/>
                    <a:cs typeface="Cascadia Code" panose="020B0609020000020004" pitchFamily="49" charset="0"/>
                  </a:rPr>
                  <a:t>Add</a:t>
                </a:r>
                <a:r>
                  <a:rPr lang="en-US" sz="1600" dirty="0">
                    <a:latin typeface="Cascadia Code" panose="020B0609020000020004" pitchFamily="49" charset="0"/>
                    <a:cs typeface="Cascadia Code" panose="020B0609020000020004" pitchFamily="49" charset="0"/>
                  </a:rPr>
                  <a:t> </a:t>
                </a:r>
                <a14:m>
                  <m:oMath xmlns:m="http://schemas.openxmlformats.org/officeDocument/2006/math">
                    <m:sSub>
                      <m:sSubPr>
                        <m:ctrlPr>
                          <a:rPr lang="en-US" sz="1600" i="1" dirty="0" smtClean="0">
                            <a:latin typeface="Cambria Math" panose="02040503050406030204" pitchFamily="18" charset="0"/>
                            <a:cs typeface="Cascadia Code" panose="020B0609020000020004" pitchFamily="49" charset="0"/>
                          </a:rPr>
                        </m:ctrlPr>
                      </m:sSubPr>
                      <m:e>
                        <m:r>
                          <a:rPr lang="en-US" sz="1600" b="0" i="1" dirty="0" smtClean="0">
                            <a:latin typeface="Cambria Math" panose="02040503050406030204" pitchFamily="18" charset="0"/>
                            <a:cs typeface="Cascadia Code" panose="020B0609020000020004" pitchFamily="49" charset="0"/>
                          </a:rPr>
                          <m:t>𝑠</m:t>
                        </m:r>
                      </m:e>
                      <m:sub>
                        <m:r>
                          <a:rPr lang="en-US" sz="1600" b="0" i="1" dirty="0" smtClean="0">
                            <a:latin typeface="Cambria Math" panose="02040503050406030204" pitchFamily="18" charset="0"/>
                            <a:cs typeface="Cascadia Code" panose="020B0609020000020004" pitchFamily="49" charset="0"/>
                          </a:rPr>
                          <m:t>𝑠𝑡𝑎𝑟𝑡</m:t>
                        </m:r>
                      </m:sub>
                    </m:sSub>
                  </m:oMath>
                </a14:m>
                <a:r>
                  <a:rPr lang="en-US" sz="1600" dirty="0">
                    <a:latin typeface="Cascadia Code" panose="020B0609020000020004" pitchFamily="49" charset="0"/>
                    <a:cs typeface="Cascadia Code" panose="020B0609020000020004" pitchFamily="49" charset="0"/>
                  </a:rPr>
                  <a:t> to frontier (priority queue)  </a:t>
                </a:r>
              </a:p>
              <a:p>
                <a:pPr marL="151765" marR="156845" algn="just">
                  <a:lnSpc>
                    <a:spcPct val="150000"/>
                  </a:lnSpc>
                  <a:spcBef>
                    <a:spcPts val="90"/>
                  </a:spcBef>
                  <a:tabLst>
                    <a:tab pos="360045" algn="l"/>
                  </a:tabLst>
                </a:pPr>
                <a:r>
                  <a:rPr lang="en-US" sz="1600" dirty="0">
                    <a:solidFill>
                      <a:schemeClr val="accent1"/>
                    </a:solidFill>
                    <a:latin typeface="Cascadia Code" panose="020B0609020000020004" pitchFamily="49" charset="0"/>
                    <a:cs typeface="Cascadia Code" panose="020B0609020000020004" pitchFamily="49" charset="0"/>
                  </a:rPr>
                  <a:t>Repeat</a:t>
                </a:r>
                <a:r>
                  <a:rPr lang="en-US" sz="1600" dirty="0">
                    <a:latin typeface="Cascadia Code" panose="020B0609020000020004" pitchFamily="49" charset="0"/>
                    <a:cs typeface="Cascadia Code" panose="020B0609020000020004" pitchFamily="49" charset="0"/>
                  </a:rPr>
                  <a:t> until frontier is empty:</a:t>
                </a:r>
              </a:p>
              <a:p>
                <a:pPr marL="608965" marR="156845" lvl="1" algn="just">
                  <a:lnSpc>
                    <a:spcPct val="150000"/>
                  </a:lnSpc>
                  <a:spcBef>
                    <a:spcPts val="90"/>
                  </a:spcBef>
                  <a:tabLst>
                    <a:tab pos="360045" algn="l"/>
                  </a:tabLst>
                </a:pPr>
                <a:r>
                  <a:rPr lang="en-US" sz="1600" dirty="0">
                    <a:solidFill>
                      <a:srgbClr val="0070C0"/>
                    </a:solidFill>
                    <a:latin typeface="Cascadia Code" panose="020B0609020000020004" pitchFamily="49" charset="0"/>
                    <a:cs typeface="Cascadia Code" panose="020B0609020000020004" pitchFamily="49" charset="0"/>
                  </a:rPr>
                  <a:t>Remove</a:t>
                </a:r>
                <a:r>
                  <a:rPr lang="en-US" sz="1600" dirty="0">
                    <a:latin typeface="Cascadia Code" panose="020B0609020000020004" pitchFamily="49" charset="0"/>
                    <a:cs typeface="Cascadia Code" panose="020B0609020000020004" pitchFamily="49" charset="0"/>
                  </a:rPr>
                  <a:t> s with smallest priority p from frontier</a:t>
                </a:r>
              </a:p>
              <a:p>
                <a:pPr marL="608965" marR="156845" lvl="1" algn="just">
                  <a:lnSpc>
                    <a:spcPct val="150000"/>
                  </a:lnSpc>
                  <a:spcBef>
                    <a:spcPts val="90"/>
                  </a:spcBef>
                  <a:tabLst>
                    <a:tab pos="360045" algn="l"/>
                  </a:tabLst>
                </a:pPr>
                <a:r>
                  <a:rPr lang="en-US" sz="1600" dirty="0">
                    <a:latin typeface="Cascadia Code" panose="020B0609020000020004" pitchFamily="49" charset="0"/>
                    <a:cs typeface="Cascadia Code" panose="020B0609020000020004" pitchFamily="49" charset="0"/>
                  </a:rPr>
                  <a:t>  </a:t>
                </a:r>
                <a:r>
                  <a:rPr lang="en-US" sz="1600" dirty="0">
                    <a:solidFill>
                      <a:srgbClr val="7030A0"/>
                    </a:solidFill>
                    <a:latin typeface="Cascadia Code" panose="020B0609020000020004" pitchFamily="49" charset="0"/>
                    <a:cs typeface="Cascadia Code" panose="020B0609020000020004" pitchFamily="49" charset="0"/>
                  </a:rPr>
                  <a:t>If</a:t>
                </a:r>
                <a:r>
                  <a:rPr lang="en-US" sz="1600" dirty="0">
                    <a:latin typeface="Cascadia Code" panose="020B0609020000020004" pitchFamily="49" charset="0"/>
                    <a:cs typeface="Cascadia Code" panose="020B0609020000020004" pitchFamily="49" charset="0"/>
                  </a:rPr>
                  <a:t> </a:t>
                </a:r>
                <a:r>
                  <a:rPr lang="en-US" sz="1600" dirty="0" err="1">
                    <a:solidFill>
                      <a:schemeClr val="accent2">
                        <a:lumMod val="75000"/>
                      </a:schemeClr>
                    </a:solidFill>
                    <a:latin typeface="Cascadia Code" panose="020B0609020000020004" pitchFamily="49" charset="0"/>
                    <a:cs typeface="Cascadia Code" panose="020B0609020000020004" pitchFamily="49" charset="0"/>
                  </a:rPr>
                  <a:t>IsEnd</a:t>
                </a:r>
                <a:r>
                  <a:rPr lang="en-US" sz="1600" dirty="0">
                    <a:latin typeface="Cascadia Code" panose="020B0609020000020004" pitchFamily="49" charset="0"/>
                    <a:cs typeface="Cascadia Code" panose="020B0609020000020004" pitchFamily="49" charset="0"/>
                  </a:rPr>
                  <a:t>(s): </a:t>
                </a:r>
                <a:r>
                  <a:rPr lang="en-US" sz="1600" dirty="0">
                    <a:solidFill>
                      <a:schemeClr val="accent1"/>
                    </a:solidFill>
                    <a:latin typeface="Cascadia Code" panose="020B0609020000020004" pitchFamily="49" charset="0"/>
                    <a:cs typeface="Cascadia Code" panose="020B0609020000020004" pitchFamily="49" charset="0"/>
                  </a:rPr>
                  <a:t>return</a:t>
                </a:r>
                <a:r>
                  <a:rPr lang="en-US" sz="1600" dirty="0">
                    <a:latin typeface="Cascadia Code" panose="020B0609020000020004" pitchFamily="49" charset="0"/>
                    <a:cs typeface="Cascadia Code" panose="020B0609020000020004" pitchFamily="49" charset="0"/>
                  </a:rPr>
                  <a:t> solution</a:t>
                </a:r>
              </a:p>
              <a:p>
                <a:pPr marL="608965" marR="156845" lvl="1" algn="just">
                  <a:lnSpc>
                    <a:spcPct val="150000"/>
                  </a:lnSpc>
                  <a:spcBef>
                    <a:spcPts val="90"/>
                  </a:spcBef>
                  <a:tabLst>
                    <a:tab pos="360045" algn="l"/>
                  </a:tabLst>
                </a:pPr>
                <a:r>
                  <a:rPr lang="en-US" sz="1600" dirty="0">
                    <a:solidFill>
                      <a:schemeClr val="accent1"/>
                    </a:solidFill>
                    <a:latin typeface="Cascadia Code" panose="020B0609020000020004" pitchFamily="49" charset="0"/>
                    <a:cs typeface="Cascadia Code" panose="020B0609020000020004" pitchFamily="49" charset="0"/>
                  </a:rPr>
                  <a:t>Add </a:t>
                </a:r>
                <a:r>
                  <a:rPr lang="en-US" sz="1600" dirty="0">
                    <a:latin typeface="Cascadia Code" panose="020B0609020000020004" pitchFamily="49" charset="0"/>
                    <a:cs typeface="Cascadia Code" panose="020B0609020000020004" pitchFamily="49" charset="0"/>
                  </a:rPr>
                  <a:t>s to explored</a:t>
                </a:r>
              </a:p>
              <a:p>
                <a:pPr marL="608965" marR="156845" lvl="1" algn="just">
                  <a:lnSpc>
                    <a:spcPct val="150000"/>
                  </a:lnSpc>
                  <a:spcBef>
                    <a:spcPts val="90"/>
                  </a:spcBef>
                  <a:tabLst>
                    <a:tab pos="360045" algn="l"/>
                  </a:tabLst>
                </a:pPr>
                <a:r>
                  <a:rPr lang="en-US" sz="1600" dirty="0">
                    <a:solidFill>
                      <a:srgbClr val="7030A0"/>
                    </a:solidFill>
                    <a:latin typeface="Cascadia Code" panose="020B0609020000020004" pitchFamily="49" charset="0"/>
                    <a:cs typeface="Cascadia Code" panose="020B0609020000020004" pitchFamily="49" charset="0"/>
                  </a:rPr>
                  <a:t>For</a:t>
                </a:r>
                <a:r>
                  <a:rPr lang="en-US" sz="1600" dirty="0">
                    <a:latin typeface="Cascadia Code" panose="020B0609020000020004" pitchFamily="49" charset="0"/>
                    <a:cs typeface="Cascadia Code" panose="020B0609020000020004" pitchFamily="49" charset="0"/>
                  </a:rPr>
                  <a:t> each action a ∈ </a:t>
                </a:r>
                <a:r>
                  <a:rPr lang="en-US" sz="1600" dirty="0">
                    <a:solidFill>
                      <a:schemeClr val="accent2">
                        <a:lumMod val="75000"/>
                      </a:schemeClr>
                    </a:solidFill>
                    <a:latin typeface="Cascadia Code" panose="020B0609020000020004" pitchFamily="49" charset="0"/>
                    <a:cs typeface="Cascadia Code" panose="020B0609020000020004" pitchFamily="49" charset="0"/>
                  </a:rPr>
                  <a:t>Actions</a:t>
                </a:r>
                <a:r>
                  <a:rPr lang="en-US" sz="1600" dirty="0">
                    <a:latin typeface="Cascadia Code" panose="020B0609020000020004" pitchFamily="49" charset="0"/>
                    <a:cs typeface="Cascadia Code" panose="020B0609020000020004" pitchFamily="49" charset="0"/>
                  </a:rPr>
                  <a:t>(s):</a:t>
                </a:r>
              </a:p>
              <a:p>
                <a:pPr marL="608965" marR="156845" lvl="1" algn="just">
                  <a:lnSpc>
                    <a:spcPct val="150000"/>
                  </a:lnSpc>
                  <a:spcBef>
                    <a:spcPts val="90"/>
                  </a:spcBef>
                  <a:tabLst>
                    <a:tab pos="360045" algn="l"/>
                  </a:tabLst>
                </a:pPr>
                <a:r>
                  <a:rPr lang="en-US" sz="1600" dirty="0">
                    <a:latin typeface="Cascadia Code" panose="020B0609020000020004" pitchFamily="49" charset="0"/>
                    <a:cs typeface="Cascadia Code" panose="020B0609020000020004" pitchFamily="49" charset="0"/>
                  </a:rPr>
                  <a:t>  Get successor s′ ← </a:t>
                </a:r>
                <a:r>
                  <a:rPr lang="en-US" sz="1600" dirty="0" err="1">
                    <a:solidFill>
                      <a:schemeClr val="accent2">
                        <a:lumMod val="75000"/>
                      </a:schemeClr>
                    </a:solidFill>
                    <a:latin typeface="Cascadia Code" panose="020B0609020000020004" pitchFamily="49" charset="0"/>
                    <a:cs typeface="Cascadia Code" panose="020B0609020000020004" pitchFamily="49" charset="0"/>
                  </a:rPr>
                  <a:t>Succ</a:t>
                </a:r>
                <a:r>
                  <a:rPr lang="en-US" sz="1600" dirty="0">
                    <a:latin typeface="Cascadia Code" panose="020B0609020000020004" pitchFamily="49" charset="0"/>
                    <a:cs typeface="Cascadia Code" panose="020B0609020000020004" pitchFamily="49" charset="0"/>
                  </a:rPr>
                  <a:t>(s, a)</a:t>
                </a:r>
              </a:p>
              <a:p>
                <a:pPr marL="608965" marR="156845" lvl="1" algn="just">
                  <a:lnSpc>
                    <a:spcPct val="150000"/>
                  </a:lnSpc>
                  <a:spcBef>
                    <a:spcPts val="90"/>
                  </a:spcBef>
                  <a:tabLst>
                    <a:tab pos="360045" algn="l"/>
                  </a:tabLst>
                </a:pPr>
                <a:r>
                  <a:rPr lang="en-US" sz="1600" dirty="0">
                    <a:solidFill>
                      <a:srgbClr val="7030A0"/>
                    </a:solidFill>
                    <a:latin typeface="Cascadia Code" panose="020B0609020000020004" pitchFamily="49" charset="0"/>
                    <a:cs typeface="Cascadia Code" panose="020B0609020000020004" pitchFamily="49" charset="0"/>
                  </a:rPr>
                  <a:t>If</a:t>
                </a:r>
                <a:r>
                  <a:rPr lang="en-US" sz="1600" dirty="0">
                    <a:latin typeface="Cascadia Code" panose="020B0609020000020004" pitchFamily="49" charset="0"/>
                    <a:cs typeface="Cascadia Code" panose="020B0609020000020004" pitchFamily="49" charset="0"/>
                  </a:rPr>
                  <a:t> s′ already in explored: </a:t>
                </a:r>
                <a:r>
                  <a:rPr lang="en-US" sz="1600" dirty="0">
                    <a:solidFill>
                      <a:srgbClr val="0070C0"/>
                    </a:solidFill>
                    <a:latin typeface="Cascadia Code" panose="020B0609020000020004" pitchFamily="49" charset="0"/>
                    <a:cs typeface="Cascadia Code" panose="020B0609020000020004" pitchFamily="49" charset="0"/>
                  </a:rPr>
                  <a:t>continue</a:t>
                </a:r>
              </a:p>
              <a:p>
                <a:pPr marL="608965" marR="156845" lvl="1" algn="just">
                  <a:lnSpc>
                    <a:spcPct val="150000"/>
                  </a:lnSpc>
                  <a:spcBef>
                    <a:spcPts val="90"/>
                  </a:spcBef>
                  <a:tabLst>
                    <a:tab pos="360045" algn="l"/>
                  </a:tabLst>
                </a:pPr>
                <a:r>
                  <a:rPr lang="en-US" sz="1600" dirty="0">
                    <a:solidFill>
                      <a:srgbClr val="0070C0"/>
                    </a:solidFill>
                    <a:latin typeface="Cascadia Code" panose="020B0609020000020004" pitchFamily="49" charset="0"/>
                    <a:cs typeface="Cascadia Code" panose="020B0609020000020004" pitchFamily="49" charset="0"/>
                  </a:rPr>
                  <a:t>Update</a:t>
                </a:r>
                <a:r>
                  <a:rPr lang="en-US" sz="1600" dirty="0">
                    <a:latin typeface="Cascadia Code" panose="020B0609020000020004" pitchFamily="49" charset="0"/>
                    <a:cs typeface="Cascadia Code" panose="020B0609020000020004" pitchFamily="49" charset="0"/>
                  </a:rPr>
                  <a:t> frontier with s′ and priority p + </a:t>
                </a:r>
                <a:r>
                  <a:rPr lang="en-US" sz="1600" dirty="0">
                    <a:solidFill>
                      <a:schemeClr val="accent2">
                        <a:lumMod val="75000"/>
                      </a:schemeClr>
                    </a:solidFill>
                    <a:latin typeface="Cascadia Code" panose="020B0609020000020004" pitchFamily="49" charset="0"/>
                    <a:cs typeface="Cascadia Code" panose="020B0609020000020004" pitchFamily="49" charset="0"/>
                  </a:rPr>
                  <a:t>Cost</a:t>
                </a:r>
                <a:r>
                  <a:rPr lang="en-US" sz="1600" dirty="0">
                    <a:latin typeface="Cascadia Code" panose="020B0609020000020004" pitchFamily="49" charset="0"/>
                    <a:cs typeface="Cascadia Code" panose="020B0609020000020004" pitchFamily="49" charset="0"/>
                  </a:rPr>
                  <a:t>(s, a)</a:t>
                </a:r>
              </a:p>
              <a:p>
                <a:pPr marL="151765" marR="156845" algn="just">
                  <a:lnSpc>
                    <a:spcPct val="150000"/>
                  </a:lnSpc>
                  <a:spcBef>
                    <a:spcPts val="90"/>
                  </a:spcBef>
                  <a:tabLst>
                    <a:tab pos="360045" algn="l"/>
                  </a:tabLst>
                </a:pPr>
                <a:endParaRPr lang="en-US" dirty="0">
                  <a:latin typeface="Cascadia Code" panose="020B0609020000020004" pitchFamily="49" charset="0"/>
                  <a:cs typeface="Cascadia Code" panose="020B0609020000020004" pitchFamily="49" charset="0"/>
                </a:endParaRPr>
              </a:p>
            </p:txBody>
          </p:sp>
        </mc:Choice>
        <mc:Fallback xmlns="">
          <p:sp>
            <p:nvSpPr>
              <p:cNvPr id="4" name="TextBox 3">
                <a:extLst>
                  <a:ext uri="{FF2B5EF4-FFF2-40B4-BE49-F238E27FC236}">
                    <a16:creationId xmlns:a16="http://schemas.microsoft.com/office/drawing/2014/main" id="{1C89A1FA-DA0B-D552-E7C2-6295B27C66F8}"/>
                  </a:ext>
                </a:extLst>
              </p:cNvPr>
              <p:cNvSpPr txBox="1">
                <a:spLocks noRot="1" noChangeAspect="1" noMove="1" noResize="1" noEditPoints="1" noAdjustHandles="1" noChangeArrowheads="1" noChangeShapeType="1" noTextEdit="1"/>
              </p:cNvSpPr>
              <p:nvPr/>
            </p:nvSpPr>
            <p:spPr>
              <a:xfrm>
                <a:off x="349249" y="948897"/>
                <a:ext cx="8166101" cy="4132606"/>
              </a:xfrm>
              <a:prstGeom prst="rect">
                <a:avLst/>
              </a:prstGeom>
              <a:blipFill>
                <a:blip r:embed="rId3"/>
                <a:stretch>
                  <a:fillRect t="-442"/>
                </a:stretch>
              </a:blipFill>
            </p:spPr>
            <p:txBody>
              <a:bodyPr/>
              <a:lstStyle/>
              <a:p>
                <a:r>
                  <a:rPr lang="en-US">
                    <a:noFill/>
                  </a:rPr>
                  <a:t> </a:t>
                </a:r>
              </a:p>
            </p:txBody>
          </p:sp>
        </mc:Fallback>
      </mc:AlternateContent>
    </p:spTree>
    <p:extLst>
      <p:ext uri="{BB962C8B-B14F-4D97-AF65-F5344CB8AC3E}">
        <p14:creationId xmlns:p14="http://schemas.microsoft.com/office/powerpoint/2010/main" val="42884514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22B015-6B07-20CC-8BEF-47D5C38F6E66}"/>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1E7F2389-01EA-5AFC-0E67-E233659A926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71</a:t>
            </a:fld>
            <a:endParaRPr lang="en"/>
          </a:p>
        </p:txBody>
      </p:sp>
      <p:sp>
        <p:nvSpPr>
          <p:cNvPr id="6" name="Title 1">
            <a:extLst>
              <a:ext uri="{FF2B5EF4-FFF2-40B4-BE49-F238E27FC236}">
                <a16:creationId xmlns:a16="http://schemas.microsoft.com/office/drawing/2014/main" id="{31BADE03-0DD8-BB80-E221-0BB80AC2EF56}"/>
              </a:ext>
            </a:extLst>
          </p:cNvPr>
          <p:cNvSpPr txBox="1">
            <a:spLocks/>
          </p:cNvSpPr>
          <p:nvPr/>
        </p:nvSpPr>
        <p:spPr>
          <a:xfrm>
            <a:off x="349250" y="376237"/>
            <a:ext cx="5055088" cy="615156"/>
          </a:xfrm>
          <a:prstGeom prst="rect">
            <a:avLst/>
          </a:prstGeom>
        </p:spPr>
        <p:txBody>
          <a:bodyPr/>
          <a:lstStyle>
            <a:lvl1pPr algn="l" defTabSz="685800" rtl="0" eaLnBrk="1" latinLnBrk="0" hangingPunct="1">
              <a:lnSpc>
                <a:spcPct val="90000"/>
              </a:lnSpc>
              <a:spcBef>
                <a:spcPct val="0"/>
              </a:spcBef>
              <a:buNone/>
              <a:defRPr sz="2400" b="1" kern="1200">
                <a:solidFill>
                  <a:schemeClr val="tx1"/>
                </a:solidFill>
                <a:latin typeface="+mj-lt"/>
                <a:ea typeface="+mj-ea"/>
                <a:cs typeface="+mj-cs"/>
              </a:defRPr>
            </a:lvl1pPr>
          </a:lstStyle>
          <a:p>
            <a:r>
              <a:rPr lang="en-US" dirty="0"/>
              <a:t>Analysis of uniform cost search</a:t>
            </a:r>
          </a:p>
        </p:txBody>
      </p:sp>
      <p:sp>
        <p:nvSpPr>
          <p:cNvPr id="4" name="TextBox 3">
            <a:extLst>
              <a:ext uri="{FF2B5EF4-FFF2-40B4-BE49-F238E27FC236}">
                <a16:creationId xmlns:a16="http://schemas.microsoft.com/office/drawing/2014/main" id="{1C89A1FA-DA0B-D552-E7C2-6295B27C66F8}"/>
              </a:ext>
            </a:extLst>
          </p:cNvPr>
          <p:cNvSpPr txBox="1"/>
          <p:nvPr/>
        </p:nvSpPr>
        <p:spPr>
          <a:xfrm>
            <a:off x="349249" y="948897"/>
            <a:ext cx="8166101" cy="369332"/>
          </a:xfrm>
          <a:prstGeom prst="rect">
            <a:avLst/>
          </a:prstGeom>
          <a:noFill/>
        </p:spPr>
        <p:txBody>
          <a:bodyPr wrap="square" rtlCol="0">
            <a:spAutoFit/>
          </a:bodyPr>
          <a:lstStyle/>
          <a:p>
            <a:pPr marL="151765" marR="156845" algn="just">
              <a:spcBef>
                <a:spcPts val="90"/>
              </a:spcBef>
              <a:tabLst>
                <a:tab pos="360045" algn="l"/>
              </a:tabLst>
            </a:pPr>
            <a:r>
              <a:rPr lang="en-US" sz="1600" b="1" dirty="0"/>
              <a:t>Theorem</a:t>
            </a:r>
            <a:r>
              <a:rPr lang="en-US" dirty="0"/>
              <a:t>: correctness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0AA4021-C2EA-0FF1-C78F-9A6506580E72}"/>
                  </a:ext>
                </a:extLst>
              </p:cNvPr>
              <p:cNvSpPr txBox="1"/>
              <p:nvPr/>
            </p:nvSpPr>
            <p:spPr>
              <a:xfrm>
                <a:off x="349248" y="1318229"/>
                <a:ext cx="8166101" cy="646331"/>
              </a:xfrm>
              <a:prstGeom prst="rect">
                <a:avLst/>
              </a:prstGeom>
              <a:noFill/>
            </p:spPr>
            <p:txBody>
              <a:bodyPr wrap="square" rtlCol="0">
                <a:spAutoFit/>
              </a:bodyPr>
              <a:lstStyle/>
              <a:p>
                <a:pPr marL="151765" marR="156845" algn="just">
                  <a:spcBef>
                    <a:spcPts val="90"/>
                  </a:spcBef>
                  <a:tabLst>
                    <a:tab pos="360045" algn="l"/>
                  </a:tabLst>
                </a:pPr>
                <a:r>
                  <a:rPr lang="en-US" dirty="0"/>
                  <a:t>When a state </a:t>
                </a:r>
                <a14:m>
                  <m:oMath xmlns:m="http://schemas.openxmlformats.org/officeDocument/2006/math">
                    <m:r>
                      <a:rPr lang="en-US" i="1" dirty="0" smtClean="0">
                        <a:latin typeface="Cambria Math" panose="02040503050406030204" pitchFamily="18" charset="0"/>
                      </a:rPr>
                      <m:t>𝑠</m:t>
                    </m:r>
                  </m:oMath>
                </a14:m>
                <a:r>
                  <a:rPr lang="en-US" dirty="0"/>
                  <a:t> is popped from the frontier and moved to explored,  its priority is </a:t>
                </a:r>
                <a14:m>
                  <m:oMath xmlns:m="http://schemas.openxmlformats.org/officeDocument/2006/math">
                    <m:r>
                      <a:rPr lang="en-US" i="1" dirty="0" smtClean="0">
                        <a:latin typeface="Cambria Math" panose="02040503050406030204" pitchFamily="18" charset="0"/>
                      </a:rPr>
                      <m:t>𝑃𝑎𝑠𝑡𝐶𝑜𝑠𝑡</m:t>
                    </m:r>
                    <m:r>
                      <a:rPr lang="en-US" i="1" dirty="0">
                        <a:latin typeface="Cambria Math" panose="02040503050406030204" pitchFamily="18" charset="0"/>
                      </a:rPr>
                      <m:t>(</m:t>
                    </m:r>
                    <m:r>
                      <a:rPr lang="en-US" i="1" dirty="0">
                        <a:latin typeface="Cambria Math" panose="02040503050406030204" pitchFamily="18" charset="0"/>
                      </a:rPr>
                      <m:t>𝑠</m:t>
                    </m:r>
                    <m:r>
                      <a:rPr lang="en-US" i="1" dirty="0">
                        <a:latin typeface="Cambria Math" panose="02040503050406030204" pitchFamily="18" charset="0"/>
                      </a:rPr>
                      <m:t>)</m:t>
                    </m:r>
                  </m:oMath>
                </a14:m>
                <a:r>
                  <a:rPr lang="en-US" dirty="0"/>
                  <a:t>, the minimum cost to </a:t>
                </a:r>
                <a14:m>
                  <m:oMath xmlns:m="http://schemas.openxmlformats.org/officeDocument/2006/math">
                    <m:r>
                      <a:rPr lang="en-US" i="1" dirty="0" smtClean="0">
                        <a:latin typeface="Cambria Math" panose="02040503050406030204" pitchFamily="18" charset="0"/>
                      </a:rPr>
                      <m:t>𝑠</m:t>
                    </m:r>
                  </m:oMath>
                </a14:m>
                <a:r>
                  <a:rPr lang="en-US" dirty="0"/>
                  <a:t>.</a:t>
                </a:r>
              </a:p>
            </p:txBody>
          </p:sp>
        </mc:Choice>
        <mc:Fallback xmlns="">
          <p:sp>
            <p:nvSpPr>
              <p:cNvPr id="5" name="TextBox 4">
                <a:extLst>
                  <a:ext uri="{FF2B5EF4-FFF2-40B4-BE49-F238E27FC236}">
                    <a16:creationId xmlns:a16="http://schemas.microsoft.com/office/drawing/2014/main" id="{90AA4021-C2EA-0FF1-C78F-9A6506580E72}"/>
                  </a:ext>
                </a:extLst>
              </p:cNvPr>
              <p:cNvSpPr txBox="1">
                <a:spLocks noRot="1" noChangeAspect="1" noMove="1" noResize="1" noEditPoints="1" noAdjustHandles="1" noChangeArrowheads="1" noChangeShapeType="1" noTextEdit="1"/>
              </p:cNvSpPr>
              <p:nvPr/>
            </p:nvSpPr>
            <p:spPr>
              <a:xfrm>
                <a:off x="349248" y="1318229"/>
                <a:ext cx="8166101" cy="646331"/>
              </a:xfrm>
              <a:prstGeom prst="rect">
                <a:avLst/>
              </a:prstGeom>
              <a:blipFill>
                <a:blip r:embed="rId3"/>
                <a:stretch>
                  <a:fillRect t="-3774" b="-15094"/>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1BA47585-3C95-C502-81D7-21D084219106}"/>
              </a:ext>
            </a:extLst>
          </p:cNvPr>
          <p:cNvSpPr txBox="1"/>
          <p:nvPr/>
        </p:nvSpPr>
        <p:spPr>
          <a:xfrm>
            <a:off x="349247" y="2023412"/>
            <a:ext cx="8166101" cy="338554"/>
          </a:xfrm>
          <a:prstGeom prst="rect">
            <a:avLst/>
          </a:prstGeom>
          <a:noFill/>
        </p:spPr>
        <p:txBody>
          <a:bodyPr wrap="square" rtlCol="0">
            <a:spAutoFit/>
          </a:bodyPr>
          <a:lstStyle/>
          <a:p>
            <a:pPr marL="151765" marR="156845" algn="just">
              <a:spcBef>
                <a:spcPts val="90"/>
              </a:spcBef>
              <a:tabLst>
                <a:tab pos="360045" algn="l"/>
              </a:tabLst>
            </a:pPr>
            <a:r>
              <a:rPr lang="en-US" sz="1600" b="1" dirty="0"/>
              <a:t>Proof:</a:t>
            </a:r>
          </a:p>
        </p:txBody>
      </p:sp>
      <p:pic>
        <p:nvPicPr>
          <p:cNvPr id="11" name="Picture 10">
            <a:extLst>
              <a:ext uri="{FF2B5EF4-FFF2-40B4-BE49-F238E27FC236}">
                <a16:creationId xmlns:a16="http://schemas.microsoft.com/office/drawing/2014/main" id="{AB2E829C-BEB2-585D-C38F-2EA6B1C33D8C}"/>
              </a:ext>
            </a:extLst>
          </p:cNvPr>
          <p:cNvPicPr>
            <a:picLocks noChangeAspect="1"/>
          </p:cNvPicPr>
          <p:nvPr/>
        </p:nvPicPr>
        <p:blipFill>
          <a:blip r:embed="rId4"/>
          <a:stretch>
            <a:fillRect/>
          </a:stretch>
        </p:blipFill>
        <p:spPr>
          <a:xfrm>
            <a:off x="2547491" y="2252479"/>
            <a:ext cx="4049017" cy="2283011"/>
          </a:xfrm>
          <a:prstGeom prst="rect">
            <a:avLst/>
          </a:prstGeom>
        </p:spPr>
      </p:pic>
    </p:spTree>
    <p:extLst>
      <p:ext uri="{BB962C8B-B14F-4D97-AF65-F5344CB8AC3E}">
        <p14:creationId xmlns:p14="http://schemas.microsoft.com/office/powerpoint/2010/main" val="38059990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22B015-6B07-20CC-8BEF-47D5C38F6E66}"/>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1E7F2389-01EA-5AFC-0E67-E233659A926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72</a:t>
            </a:fld>
            <a:endParaRPr lang="en"/>
          </a:p>
        </p:txBody>
      </p:sp>
      <p:sp>
        <p:nvSpPr>
          <p:cNvPr id="6" name="Title 1">
            <a:extLst>
              <a:ext uri="{FF2B5EF4-FFF2-40B4-BE49-F238E27FC236}">
                <a16:creationId xmlns:a16="http://schemas.microsoft.com/office/drawing/2014/main" id="{31BADE03-0DD8-BB80-E221-0BB80AC2EF56}"/>
              </a:ext>
            </a:extLst>
          </p:cNvPr>
          <p:cNvSpPr txBox="1">
            <a:spLocks/>
          </p:cNvSpPr>
          <p:nvPr/>
        </p:nvSpPr>
        <p:spPr>
          <a:xfrm>
            <a:off x="349250" y="376237"/>
            <a:ext cx="5055088" cy="615156"/>
          </a:xfrm>
          <a:prstGeom prst="rect">
            <a:avLst/>
          </a:prstGeom>
        </p:spPr>
        <p:txBody>
          <a:bodyPr/>
          <a:lstStyle>
            <a:lvl1pPr algn="l" defTabSz="685800" rtl="0" eaLnBrk="1" latinLnBrk="0" hangingPunct="1">
              <a:lnSpc>
                <a:spcPct val="90000"/>
              </a:lnSpc>
              <a:spcBef>
                <a:spcPct val="0"/>
              </a:spcBef>
              <a:buNone/>
              <a:defRPr sz="2400" b="1" kern="1200">
                <a:solidFill>
                  <a:schemeClr val="tx1"/>
                </a:solidFill>
                <a:latin typeface="+mj-lt"/>
                <a:ea typeface="+mj-ea"/>
                <a:cs typeface="+mj-cs"/>
              </a:defRPr>
            </a:lvl1pPr>
          </a:lstStyle>
          <a:p>
            <a:r>
              <a:rPr lang="en-US" dirty="0"/>
              <a:t>DP versus UCS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C89A1FA-DA0B-D552-E7C2-6295B27C66F8}"/>
                  </a:ext>
                </a:extLst>
              </p:cNvPr>
              <p:cNvSpPr txBox="1"/>
              <p:nvPr/>
            </p:nvSpPr>
            <p:spPr>
              <a:xfrm>
                <a:off x="290634" y="948897"/>
                <a:ext cx="8166101" cy="338554"/>
              </a:xfrm>
              <a:prstGeom prst="rect">
                <a:avLst/>
              </a:prstGeom>
              <a:noFill/>
            </p:spPr>
            <p:txBody>
              <a:bodyPr wrap="square" rtlCol="0">
                <a:spAutoFit/>
              </a:bodyPr>
              <a:lstStyle/>
              <a:p>
                <a:pPr marL="151765" marR="156845" algn="just">
                  <a:spcBef>
                    <a:spcPts val="90"/>
                  </a:spcBef>
                  <a:tabLst>
                    <a:tab pos="360045" algn="l"/>
                  </a:tabLst>
                </a:pPr>
                <a14:m>
                  <m:oMath xmlns:m="http://schemas.openxmlformats.org/officeDocument/2006/math">
                    <m:r>
                      <a:rPr lang="en-US" sz="1600" i="1" dirty="0" smtClean="0">
                        <a:latin typeface="Cambria Math" panose="02040503050406030204" pitchFamily="18" charset="0"/>
                      </a:rPr>
                      <m:t>𝑁</m:t>
                    </m:r>
                  </m:oMath>
                </a14:m>
                <a:r>
                  <a:rPr lang="en-US" sz="1600" dirty="0"/>
                  <a:t>	total states, </a:t>
                </a:r>
                <a14:m>
                  <m:oMath xmlns:m="http://schemas.openxmlformats.org/officeDocument/2006/math">
                    <m:r>
                      <a:rPr lang="en-US" sz="1600" i="1" dirty="0" smtClean="0">
                        <a:latin typeface="Cambria Math" panose="02040503050406030204" pitchFamily="18" charset="0"/>
                      </a:rPr>
                      <m:t>𝑛</m:t>
                    </m:r>
                  </m:oMath>
                </a14:m>
                <a:r>
                  <a:rPr lang="en-US" sz="1600" dirty="0"/>
                  <a:t> of which are closer than end state</a:t>
                </a:r>
              </a:p>
            </p:txBody>
          </p:sp>
        </mc:Choice>
        <mc:Fallback xmlns="">
          <p:sp>
            <p:nvSpPr>
              <p:cNvPr id="4" name="TextBox 3">
                <a:extLst>
                  <a:ext uri="{FF2B5EF4-FFF2-40B4-BE49-F238E27FC236}">
                    <a16:creationId xmlns:a16="http://schemas.microsoft.com/office/drawing/2014/main" id="{1C89A1FA-DA0B-D552-E7C2-6295B27C66F8}"/>
                  </a:ext>
                </a:extLst>
              </p:cNvPr>
              <p:cNvSpPr txBox="1">
                <a:spLocks noRot="1" noChangeAspect="1" noMove="1" noResize="1" noEditPoints="1" noAdjustHandles="1" noChangeArrowheads="1" noChangeShapeType="1" noTextEdit="1"/>
              </p:cNvSpPr>
              <p:nvPr/>
            </p:nvSpPr>
            <p:spPr>
              <a:xfrm>
                <a:off x="290634" y="948897"/>
                <a:ext cx="8166101" cy="338554"/>
              </a:xfrm>
              <a:prstGeom prst="rect">
                <a:avLst/>
              </a:prstGeom>
              <a:blipFill>
                <a:blip r:embed="rId3"/>
                <a:stretch>
                  <a:fillRect t="-7273" b="-2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8" name="object 4">
                <a:extLst>
                  <a:ext uri="{FF2B5EF4-FFF2-40B4-BE49-F238E27FC236}">
                    <a16:creationId xmlns:a16="http://schemas.microsoft.com/office/drawing/2014/main" id="{110D8371-3A59-DC57-E614-62345904AEFE}"/>
                  </a:ext>
                </a:extLst>
              </p:cNvPr>
              <p:cNvGraphicFramePr>
                <a:graphicFrameLocks noGrp="1"/>
              </p:cNvGraphicFramePr>
              <p:nvPr>
                <p:extLst>
                  <p:ext uri="{D42A27DB-BD31-4B8C-83A1-F6EECF244321}">
                    <p14:modId xmlns:p14="http://schemas.microsoft.com/office/powerpoint/2010/main" val="1766774456"/>
                  </p:ext>
                </p:extLst>
              </p:nvPr>
            </p:nvGraphicFramePr>
            <p:xfrm>
              <a:off x="1242646" y="1498111"/>
              <a:ext cx="5961074" cy="1824683"/>
            </p:xfrm>
            <a:graphic>
              <a:graphicData uri="http://schemas.openxmlformats.org/drawingml/2006/table">
                <a:tbl>
                  <a:tblPr firstRow="1" bandRow="1">
                    <a:tableStyleId>{A76A0B11-58ED-41CD-900F-ABCC5BD48B6E}</a:tableStyleId>
                  </a:tblPr>
                  <a:tblGrid>
                    <a:gridCol w="1330659">
                      <a:extLst>
                        <a:ext uri="{9D8B030D-6E8A-4147-A177-3AD203B41FA5}">
                          <a16:colId xmlns:a16="http://schemas.microsoft.com/office/drawing/2014/main" val="20000"/>
                        </a:ext>
                      </a:extLst>
                    </a:gridCol>
                    <a:gridCol w="1275002">
                      <a:extLst>
                        <a:ext uri="{9D8B030D-6E8A-4147-A177-3AD203B41FA5}">
                          <a16:colId xmlns:a16="http://schemas.microsoft.com/office/drawing/2014/main" val="20001"/>
                        </a:ext>
                      </a:extLst>
                    </a:gridCol>
                    <a:gridCol w="1809603">
                      <a:extLst>
                        <a:ext uri="{9D8B030D-6E8A-4147-A177-3AD203B41FA5}">
                          <a16:colId xmlns:a16="http://schemas.microsoft.com/office/drawing/2014/main" val="20002"/>
                        </a:ext>
                      </a:extLst>
                    </a:gridCol>
                    <a:gridCol w="1545810">
                      <a:extLst>
                        <a:ext uri="{9D8B030D-6E8A-4147-A177-3AD203B41FA5}">
                          <a16:colId xmlns:a16="http://schemas.microsoft.com/office/drawing/2014/main" val="20003"/>
                        </a:ext>
                      </a:extLst>
                    </a:gridCol>
                  </a:tblGrid>
                  <a:tr h="482898">
                    <a:tc>
                      <a:txBody>
                        <a:bodyPr/>
                        <a:lstStyle/>
                        <a:p>
                          <a:pPr marL="31750" algn="ctr">
                            <a:lnSpc>
                              <a:spcPts val="2480"/>
                            </a:lnSpc>
                          </a:pPr>
                          <a:r>
                            <a:rPr sz="1600" b="1" dirty="0">
                              <a:latin typeface="+mj-lt"/>
                            </a:rPr>
                            <a:t>Algorithm</a:t>
                          </a:r>
                        </a:p>
                      </a:txBody>
                      <a:tcPr marL="0" marR="0" marT="0" marB="0" anchor="ctr"/>
                    </a:tc>
                    <a:tc>
                      <a:txBody>
                        <a:bodyPr/>
                        <a:lstStyle/>
                        <a:p>
                          <a:pPr marL="317500" algn="ctr">
                            <a:lnSpc>
                              <a:spcPts val="2480"/>
                            </a:lnSpc>
                          </a:pPr>
                          <a:r>
                            <a:rPr sz="1600" b="1" dirty="0">
                              <a:latin typeface="+mj-lt"/>
                            </a:rPr>
                            <a:t>Cycles?</a:t>
                          </a:r>
                        </a:p>
                      </a:txBody>
                      <a:tcPr marL="0" marR="0" marT="0" marB="0" anchor="ctr"/>
                    </a:tc>
                    <a:tc>
                      <a:txBody>
                        <a:bodyPr/>
                        <a:lstStyle/>
                        <a:p>
                          <a:pPr marL="317500" algn="ctr">
                            <a:lnSpc>
                              <a:spcPts val="2480"/>
                            </a:lnSpc>
                          </a:pPr>
                          <a:r>
                            <a:rPr sz="1600" b="1" dirty="0">
                              <a:latin typeface="+mj-lt"/>
                            </a:rPr>
                            <a:t>Action costs</a:t>
                          </a:r>
                        </a:p>
                      </a:txBody>
                      <a:tcPr marL="0" marR="0" marT="0" marB="0" anchor="ctr"/>
                    </a:tc>
                    <a:tc>
                      <a:txBody>
                        <a:bodyPr/>
                        <a:lstStyle/>
                        <a:p>
                          <a:pPr marL="317500" algn="ctr">
                            <a:lnSpc>
                              <a:spcPts val="2480"/>
                            </a:lnSpc>
                          </a:pPr>
                          <a:r>
                            <a:rPr sz="1600" b="1" dirty="0">
                              <a:latin typeface="+mj-lt"/>
                            </a:rPr>
                            <a:t>Time/space</a:t>
                          </a:r>
                        </a:p>
                      </a:txBody>
                      <a:tcPr marL="0" marR="0" marT="0" marB="0" anchor="ctr"/>
                    </a:tc>
                    <a:extLst>
                      <a:ext uri="{0D108BD9-81ED-4DB2-BD59-A6C34878D82A}">
                        <a16:rowId xmlns:a16="http://schemas.microsoft.com/office/drawing/2014/main" val="10000"/>
                      </a:ext>
                    </a:extLst>
                  </a:tr>
                  <a:tr h="653041">
                    <a:tc>
                      <a:txBody>
                        <a:bodyPr/>
                        <a:lstStyle/>
                        <a:p>
                          <a:pPr marL="31750" algn="ctr">
                            <a:lnSpc>
                              <a:spcPct val="100000"/>
                            </a:lnSpc>
                            <a:spcBef>
                              <a:spcPts val="960"/>
                            </a:spcBef>
                          </a:pPr>
                          <a:r>
                            <a:rPr sz="1600" dirty="0">
                              <a:latin typeface="+mj-lt"/>
                            </a:rPr>
                            <a:t>DP</a:t>
                          </a:r>
                        </a:p>
                      </a:txBody>
                      <a:tcPr marL="0" marR="0" marT="121920" marB="0" anchor="ctr"/>
                    </a:tc>
                    <a:tc>
                      <a:txBody>
                        <a:bodyPr/>
                        <a:lstStyle/>
                        <a:p>
                          <a:pPr marL="317500" algn="ctr">
                            <a:lnSpc>
                              <a:spcPct val="100000"/>
                            </a:lnSpc>
                            <a:spcBef>
                              <a:spcPts val="960"/>
                            </a:spcBef>
                          </a:pPr>
                          <a:r>
                            <a:rPr sz="1600" dirty="0">
                              <a:latin typeface="+mj-lt"/>
                            </a:rPr>
                            <a:t>no</a:t>
                          </a:r>
                        </a:p>
                      </a:txBody>
                      <a:tcPr marL="0" marR="0" marT="121920" marB="0" anchor="ctr"/>
                    </a:tc>
                    <a:tc>
                      <a:txBody>
                        <a:bodyPr/>
                        <a:lstStyle/>
                        <a:p>
                          <a:pPr marL="318770" algn="ctr">
                            <a:lnSpc>
                              <a:spcPct val="100000"/>
                            </a:lnSpc>
                            <a:spcBef>
                              <a:spcPts val="960"/>
                            </a:spcBef>
                          </a:pPr>
                          <a:r>
                            <a:rPr sz="1600" dirty="0">
                              <a:latin typeface="+mj-lt"/>
                            </a:rPr>
                            <a:t>any</a:t>
                          </a:r>
                          <a:endParaRPr sz="1600">
                            <a:latin typeface="+mj-lt"/>
                          </a:endParaRPr>
                        </a:p>
                      </a:txBody>
                      <a:tcPr marL="0" marR="0" marT="121920" marB="0" anchor="ctr"/>
                    </a:tc>
                    <a:tc>
                      <a:txBody>
                        <a:bodyPr/>
                        <a:lstStyle/>
                        <a:p>
                          <a:pPr marL="318135" algn="ctr">
                            <a:lnSpc>
                              <a:spcPct val="100000"/>
                            </a:lnSpc>
                            <a:spcBef>
                              <a:spcPts val="960"/>
                            </a:spcBef>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smtClean="0">
                                    <a:latin typeface="Cambria Math" panose="02040503050406030204" pitchFamily="18" charset="0"/>
                                  </a:rPr>
                                  <m:t>𝑁</m:t>
                                </m:r>
                                <m:r>
                                  <a:rPr lang="en-US" sz="1600" i="1" dirty="0" smtClean="0">
                                    <a:latin typeface="Cambria Math" panose="02040503050406030204" pitchFamily="18" charset="0"/>
                                  </a:rPr>
                                  <m:t> )</m:t>
                                </m:r>
                              </m:oMath>
                            </m:oMathPara>
                          </a14:m>
                          <a:endParaRPr sz="1600" dirty="0">
                            <a:latin typeface="+mj-lt"/>
                          </a:endParaRPr>
                        </a:p>
                      </a:txBody>
                      <a:tcPr marL="0" marR="0" marT="121920" marB="0" anchor="ctr"/>
                    </a:tc>
                    <a:extLst>
                      <a:ext uri="{0D108BD9-81ED-4DB2-BD59-A6C34878D82A}">
                        <a16:rowId xmlns:a16="http://schemas.microsoft.com/office/drawing/2014/main" val="10001"/>
                      </a:ext>
                    </a:extLst>
                  </a:tr>
                  <a:tr h="688744">
                    <a:tc>
                      <a:txBody>
                        <a:bodyPr/>
                        <a:lstStyle/>
                        <a:p>
                          <a:pPr marL="31750" algn="ctr">
                            <a:lnSpc>
                              <a:spcPct val="100000"/>
                            </a:lnSpc>
                            <a:spcBef>
                              <a:spcPts val="980"/>
                            </a:spcBef>
                          </a:pPr>
                          <a:r>
                            <a:rPr sz="1600" dirty="0">
                              <a:latin typeface="+mj-lt"/>
                            </a:rPr>
                            <a:t>UCS</a:t>
                          </a:r>
                          <a:endParaRPr sz="1600">
                            <a:latin typeface="+mj-lt"/>
                          </a:endParaRPr>
                        </a:p>
                      </a:txBody>
                      <a:tcPr marL="0" marR="0" marT="124460" marB="0" anchor="ctr"/>
                    </a:tc>
                    <a:tc>
                      <a:txBody>
                        <a:bodyPr/>
                        <a:lstStyle/>
                        <a:p>
                          <a:pPr marL="318135" algn="ctr">
                            <a:lnSpc>
                              <a:spcPct val="100000"/>
                            </a:lnSpc>
                            <a:spcBef>
                              <a:spcPts val="980"/>
                            </a:spcBef>
                          </a:pPr>
                          <a:r>
                            <a:rPr sz="1600" dirty="0">
                              <a:latin typeface="+mj-lt"/>
                            </a:rPr>
                            <a:t>yes</a:t>
                          </a:r>
                        </a:p>
                      </a:txBody>
                      <a:tcPr marL="0" marR="0" marT="124460" marB="0" anchor="ctr"/>
                    </a:tc>
                    <a:tc>
                      <a:txBody>
                        <a:bodyPr/>
                        <a:lstStyle/>
                        <a:p>
                          <a:pPr marL="318770" algn="ctr">
                            <a:lnSpc>
                              <a:spcPct val="100000"/>
                            </a:lnSpc>
                            <a:spcBef>
                              <a:spcPts val="980"/>
                            </a:spcBef>
                          </a:pPr>
                          <a:r>
                            <a:rPr sz="1600" dirty="0">
                              <a:latin typeface="+mj-lt"/>
                            </a:rPr>
                            <a:t>≥ 0</a:t>
                          </a:r>
                        </a:p>
                      </a:txBody>
                      <a:tcPr marL="0" marR="0" marT="124460" marB="0" anchor="ctr"/>
                    </a:tc>
                    <a:tc>
                      <a:txBody>
                        <a:bodyPr/>
                        <a:lstStyle/>
                        <a:p>
                          <a:pPr marL="318135" algn="ctr">
                            <a:lnSpc>
                              <a:spcPct val="100000"/>
                            </a:lnSpc>
                            <a:spcBef>
                              <a:spcPts val="980"/>
                            </a:spcBef>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m:t>
                                </m:r>
                                <m:r>
                                  <m:rPr>
                                    <m:sty m:val="p"/>
                                  </m:rPr>
                                  <a:rPr lang="en-US" sz="1600" i="1" dirty="0" smtClean="0">
                                    <a:latin typeface="Cambria Math" panose="02040503050406030204" pitchFamily="18" charset="0"/>
                                  </a:rPr>
                                  <m:t>log</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sz="1600" dirty="0">
                            <a:latin typeface="+mj-lt"/>
                          </a:endParaRPr>
                        </a:p>
                      </a:txBody>
                      <a:tcPr marL="0" marR="0" marT="124460" marB="0" anchor="ctr"/>
                    </a:tc>
                    <a:extLst>
                      <a:ext uri="{0D108BD9-81ED-4DB2-BD59-A6C34878D82A}">
                        <a16:rowId xmlns:a16="http://schemas.microsoft.com/office/drawing/2014/main" val="10002"/>
                      </a:ext>
                    </a:extLst>
                  </a:tr>
                </a:tbl>
              </a:graphicData>
            </a:graphic>
          </p:graphicFrame>
        </mc:Choice>
        <mc:Fallback xmlns="">
          <p:graphicFrame>
            <p:nvGraphicFramePr>
              <p:cNvPr id="8" name="object 4">
                <a:extLst>
                  <a:ext uri="{FF2B5EF4-FFF2-40B4-BE49-F238E27FC236}">
                    <a16:creationId xmlns:a16="http://schemas.microsoft.com/office/drawing/2014/main" id="{110D8371-3A59-DC57-E614-62345904AEFE}"/>
                  </a:ext>
                </a:extLst>
              </p:cNvPr>
              <p:cNvGraphicFramePr>
                <a:graphicFrameLocks noGrp="1"/>
              </p:cNvGraphicFramePr>
              <p:nvPr>
                <p:extLst>
                  <p:ext uri="{D42A27DB-BD31-4B8C-83A1-F6EECF244321}">
                    <p14:modId xmlns:p14="http://schemas.microsoft.com/office/powerpoint/2010/main" val="1766774456"/>
                  </p:ext>
                </p:extLst>
              </p:nvPr>
            </p:nvGraphicFramePr>
            <p:xfrm>
              <a:off x="1242646" y="1498111"/>
              <a:ext cx="5961074" cy="1824683"/>
            </p:xfrm>
            <a:graphic>
              <a:graphicData uri="http://schemas.openxmlformats.org/drawingml/2006/table">
                <a:tbl>
                  <a:tblPr firstRow="1" bandRow="1">
                    <a:tableStyleId>{A76A0B11-58ED-41CD-900F-ABCC5BD48B6E}</a:tableStyleId>
                  </a:tblPr>
                  <a:tblGrid>
                    <a:gridCol w="1330659">
                      <a:extLst>
                        <a:ext uri="{9D8B030D-6E8A-4147-A177-3AD203B41FA5}">
                          <a16:colId xmlns:a16="http://schemas.microsoft.com/office/drawing/2014/main" val="20000"/>
                        </a:ext>
                      </a:extLst>
                    </a:gridCol>
                    <a:gridCol w="1275002">
                      <a:extLst>
                        <a:ext uri="{9D8B030D-6E8A-4147-A177-3AD203B41FA5}">
                          <a16:colId xmlns:a16="http://schemas.microsoft.com/office/drawing/2014/main" val="20001"/>
                        </a:ext>
                      </a:extLst>
                    </a:gridCol>
                    <a:gridCol w="1809603">
                      <a:extLst>
                        <a:ext uri="{9D8B030D-6E8A-4147-A177-3AD203B41FA5}">
                          <a16:colId xmlns:a16="http://schemas.microsoft.com/office/drawing/2014/main" val="20002"/>
                        </a:ext>
                      </a:extLst>
                    </a:gridCol>
                    <a:gridCol w="1545810">
                      <a:extLst>
                        <a:ext uri="{9D8B030D-6E8A-4147-A177-3AD203B41FA5}">
                          <a16:colId xmlns:a16="http://schemas.microsoft.com/office/drawing/2014/main" val="20003"/>
                        </a:ext>
                      </a:extLst>
                    </a:gridCol>
                  </a:tblGrid>
                  <a:tr h="482898">
                    <a:tc>
                      <a:txBody>
                        <a:bodyPr/>
                        <a:lstStyle/>
                        <a:p>
                          <a:pPr marL="31750" algn="ctr">
                            <a:lnSpc>
                              <a:spcPts val="2480"/>
                            </a:lnSpc>
                          </a:pPr>
                          <a:r>
                            <a:rPr sz="1600" b="1" dirty="0">
                              <a:latin typeface="+mj-lt"/>
                            </a:rPr>
                            <a:t>Algorithm</a:t>
                          </a:r>
                        </a:p>
                      </a:txBody>
                      <a:tcPr marL="0" marR="0" marT="0" marB="0" anchor="ctr"/>
                    </a:tc>
                    <a:tc>
                      <a:txBody>
                        <a:bodyPr/>
                        <a:lstStyle/>
                        <a:p>
                          <a:pPr marL="317500" algn="ctr">
                            <a:lnSpc>
                              <a:spcPts val="2480"/>
                            </a:lnSpc>
                          </a:pPr>
                          <a:r>
                            <a:rPr sz="1600" b="1" dirty="0">
                              <a:latin typeface="+mj-lt"/>
                            </a:rPr>
                            <a:t>Cycles?</a:t>
                          </a:r>
                        </a:p>
                      </a:txBody>
                      <a:tcPr marL="0" marR="0" marT="0" marB="0" anchor="ctr"/>
                    </a:tc>
                    <a:tc>
                      <a:txBody>
                        <a:bodyPr/>
                        <a:lstStyle/>
                        <a:p>
                          <a:pPr marL="317500" algn="ctr">
                            <a:lnSpc>
                              <a:spcPts val="2480"/>
                            </a:lnSpc>
                          </a:pPr>
                          <a:r>
                            <a:rPr sz="1600" b="1" dirty="0">
                              <a:latin typeface="+mj-lt"/>
                            </a:rPr>
                            <a:t>Action costs</a:t>
                          </a:r>
                        </a:p>
                      </a:txBody>
                      <a:tcPr marL="0" marR="0" marT="0" marB="0" anchor="ctr"/>
                    </a:tc>
                    <a:tc>
                      <a:txBody>
                        <a:bodyPr/>
                        <a:lstStyle/>
                        <a:p>
                          <a:pPr marL="317500" algn="ctr">
                            <a:lnSpc>
                              <a:spcPts val="2480"/>
                            </a:lnSpc>
                          </a:pPr>
                          <a:r>
                            <a:rPr sz="1600" b="1" dirty="0">
                              <a:latin typeface="+mj-lt"/>
                            </a:rPr>
                            <a:t>Time/space</a:t>
                          </a:r>
                        </a:p>
                      </a:txBody>
                      <a:tcPr marL="0" marR="0" marT="0" marB="0" anchor="ctr"/>
                    </a:tc>
                    <a:extLst>
                      <a:ext uri="{0D108BD9-81ED-4DB2-BD59-A6C34878D82A}">
                        <a16:rowId xmlns:a16="http://schemas.microsoft.com/office/drawing/2014/main" val="10000"/>
                      </a:ext>
                    </a:extLst>
                  </a:tr>
                  <a:tr h="653041">
                    <a:tc>
                      <a:txBody>
                        <a:bodyPr/>
                        <a:lstStyle/>
                        <a:p>
                          <a:pPr marL="31750" algn="ctr">
                            <a:lnSpc>
                              <a:spcPct val="100000"/>
                            </a:lnSpc>
                            <a:spcBef>
                              <a:spcPts val="960"/>
                            </a:spcBef>
                          </a:pPr>
                          <a:r>
                            <a:rPr sz="1600" dirty="0">
                              <a:latin typeface="+mj-lt"/>
                            </a:rPr>
                            <a:t>DP</a:t>
                          </a:r>
                        </a:p>
                      </a:txBody>
                      <a:tcPr marL="0" marR="0" marT="121920" marB="0" anchor="ctr"/>
                    </a:tc>
                    <a:tc>
                      <a:txBody>
                        <a:bodyPr/>
                        <a:lstStyle/>
                        <a:p>
                          <a:pPr marL="317500" algn="ctr">
                            <a:lnSpc>
                              <a:spcPct val="100000"/>
                            </a:lnSpc>
                            <a:spcBef>
                              <a:spcPts val="960"/>
                            </a:spcBef>
                          </a:pPr>
                          <a:r>
                            <a:rPr sz="1600" dirty="0">
                              <a:latin typeface="+mj-lt"/>
                            </a:rPr>
                            <a:t>no</a:t>
                          </a:r>
                        </a:p>
                      </a:txBody>
                      <a:tcPr marL="0" marR="0" marT="121920" marB="0" anchor="ctr"/>
                    </a:tc>
                    <a:tc>
                      <a:txBody>
                        <a:bodyPr/>
                        <a:lstStyle/>
                        <a:p>
                          <a:pPr marL="318770" algn="ctr">
                            <a:lnSpc>
                              <a:spcPct val="100000"/>
                            </a:lnSpc>
                            <a:spcBef>
                              <a:spcPts val="960"/>
                            </a:spcBef>
                          </a:pPr>
                          <a:r>
                            <a:rPr sz="1600" dirty="0">
                              <a:latin typeface="+mj-lt"/>
                            </a:rPr>
                            <a:t>any</a:t>
                          </a:r>
                          <a:endParaRPr sz="1600">
                            <a:latin typeface="+mj-lt"/>
                          </a:endParaRPr>
                        </a:p>
                      </a:txBody>
                      <a:tcPr marL="0" marR="0" marT="121920" marB="0" anchor="ctr"/>
                    </a:tc>
                    <a:tc>
                      <a:txBody>
                        <a:bodyPr/>
                        <a:lstStyle/>
                        <a:p>
                          <a:endParaRPr lang="en-US"/>
                        </a:p>
                      </a:txBody>
                      <a:tcPr marL="0" marR="0" marT="121920" marB="0" anchor="ctr">
                        <a:blipFill>
                          <a:blip r:embed="rId4"/>
                          <a:stretch>
                            <a:fillRect l="-285433" t="-75701" r="-787" b="-107477"/>
                          </a:stretch>
                        </a:blipFill>
                      </a:tcPr>
                    </a:tc>
                    <a:extLst>
                      <a:ext uri="{0D108BD9-81ED-4DB2-BD59-A6C34878D82A}">
                        <a16:rowId xmlns:a16="http://schemas.microsoft.com/office/drawing/2014/main" val="10001"/>
                      </a:ext>
                    </a:extLst>
                  </a:tr>
                  <a:tr h="688744">
                    <a:tc>
                      <a:txBody>
                        <a:bodyPr/>
                        <a:lstStyle/>
                        <a:p>
                          <a:pPr marL="31750" algn="ctr">
                            <a:lnSpc>
                              <a:spcPct val="100000"/>
                            </a:lnSpc>
                            <a:spcBef>
                              <a:spcPts val="980"/>
                            </a:spcBef>
                          </a:pPr>
                          <a:r>
                            <a:rPr sz="1600" dirty="0">
                              <a:latin typeface="+mj-lt"/>
                            </a:rPr>
                            <a:t>UCS</a:t>
                          </a:r>
                          <a:endParaRPr sz="1600">
                            <a:latin typeface="+mj-lt"/>
                          </a:endParaRPr>
                        </a:p>
                      </a:txBody>
                      <a:tcPr marL="0" marR="0" marT="124460" marB="0" anchor="ctr"/>
                    </a:tc>
                    <a:tc>
                      <a:txBody>
                        <a:bodyPr/>
                        <a:lstStyle/>
                        <a:p>
                          <a:pPr marL="318135" algn="ctr">
                            <a:lnSpc>
                              <a:spcPct val="100000"/>
                            </a:lnSpc>
                            <a:spcBef>
                              <a:spcPts val="980"/>
                            </a:spcBef>
                          </a:pPr>
                          <a:r>
                            <a:rPr sz="1600" dirty="0">
                              <a:latin typeface="+mj-lt"/>
                            </a:rPr>
                            <a:t>yes</a:t>
                          </a:r>
                        </a:p>
                      </a:txBody>
                      <a:tcPr marL="0" marR="0" marT="124460" marB="0" anchor="ctr"/>
                    </a:tc>
                    <a:tc>
                      <a:txBody>
                        <a:bodyPr/>
                        <a:lstStyle/>
                        <a:p>
                          <a:pPr marL="318770" algn="ctr">
                            <a:lnSpc>
                              <a:spcPct val="100000"/>
                            </a:lnSpc>
                            <a:spcBef>
                              <a:spcPts val="980"/>
                            </a:spcBef>
                          </a:pPr>
                          <a:r>
                            <a:rPr sz="1600" dirty="0">
                              <a:latin typeface="+mj-lt"/>
                            </a:rPr>
                            <a:t>≥ 0</a:t>
                          </a:r>
                        </a:p>
                      </a:txBody>
                      <a:tcPr marL="0" marR="0" marT="124460" marB="0" anchor="ctr"/>
                    </a:tc>
                    <a:tc>
                      <a:txBody>
                        <a:bodyPr/>
                        <a:lstStyle/>
                        <a:p>
                          <a:endParaRPr lang="en-US"/>
                        </a:p>
                      </a:txBody>
                      <a:tcPr marL="0" marR="0" marT="124460" marB="0" anchor="ctr">
                        <a:blipFill>
                          <a:blip r:embed="rId4"/>
                          <a:stretch>
                            <a:fillRect l="-285433" t="-164912" r="-787" b="-877"/>
                          </a:stretch>
                        </a:blipFill>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6BB8FED-198B-D800-1666-26B5850D1024}"/>
                  </a:ext>
                </a:extLst>
              </p:cNvPr>
              <p:cNvSpPr txBox="1"/>
              <p:nvPr/>
            </p:nvSpPr>
            <p:spPr>
              <a:xfrm>
                <a:off x="349249" y="3432338"/>
                <a:ext cx="8642352" cy="1136208"/>
              </a:xfrm>
              <a:prstGeom prst="rect">
                <a:avLst/>
              </a:prstGeom>
              <a:noFill/>
            </p:spPr>
            <p:txBody>
              <a:bodyPr wrap="square" rtlCol="0">
                <a:spAutoFit/>
              </a:bodyPr>
              <a:lstStyle/>
              <a:p>
                <a:pPr marL="12700" marR="6985">
                  <a:lnSpc>
                    <a:spcPct val="101600"/>
                  </a:lnSpc>
                  <a:spcBef>
                    <a:spcPts val="90"/>
                  </a:spcBef>
                </a:pPr>
                <a:r>
                  <a:rPr lang="en-US" sz="1600" b="1" dirty="0"/>
                  <a:t>Note</a:t>
                </a:r>
                <a:r>
                  <a:rPr lang="en-US" dirty="0"/>
                  <a:t>: </a:t>
                </a:r>
              </a:p>
              <a:p>
                <a:pPr marL="298450" marR="6985" indent="-285750">
                  <a:lnSpc>
                    <a:spcPct val="101600"/>
                  </a:lnSpc>
                  <a:spcBef>
                    <a:spcPts val="90"/>
                  </a:spcBef>
                  <a:buFont typeface="Arial" panose="020B0604020202020204" pitchFamily="34" charset="0"/>
                  <a:buChar char="•"/>
                </a:pPr>
                <a:r>
                  <a:rPr lang="en-US" sz="1600" dirty="0"/>
                  <a:t>UCS potentially explores fewer states, but requires more overhead  to maintain the priority queue</a:t>
                </a:r>
              </a:p>
              <a:p>
                <a:pPr marL="298450" indent="-285750">
                  <a:lnSpc>
                    <a:spcPct val="100000"/>
                  </a:lnSpc>
                  <a:buFont typeface="Arial" panose="020B0604020202020204" pitchFamily="34" charset="0"/>
                  <a:buChar char="•"/>
                  <a:tabLst>
                    <a:tab pos="921385" algn="l"/>
                  </a:tabLst>
                </a:pPr>
                <a:r>
                  <a:rPr lang="en-US" sz="1600" dirty="0"/>
                  <a:t>Assume number of actions per state is constant (independent of </a:t>
                </a:r>
                <a14:m>
                  <m:oMath xmlns:m="http://schemas.openxmlformats.org/officeDocument/2006/math">
                    <m:r>
                      <a:rPr lang="en-US" sz="1600" i="1" dirty="0" smtClean="0">
                        <a:latin typeface="Cambria Math" panose="02040503050406030204" pitchFamily="18" charset="0"/>
                      </a:rPr>
                      <m:t>𝑛</m:t>
                    </m:r>
                  </m:oMath>
                </a14:m>
                <a:r>
                  <a:rPr lang="en-US" sz="1600" dirty="0"/>
                  <a:t> and </a:t>
                </a:r>
                <a14:m>
                  <m:oMath xmlns:m="http://schemas.openxmlformats.org/officeDocument/2006/math">
                    <m:r>
                      <a:rPr lang="en-US" sz="1600" i="1" dirty="0" smtClean="0">
                        <a:latin typeface="Cambria Math" panose="02040503050406030204" pitchFamily="18" charset="0"/>
                      </a:rPr>
                      <m:t>𝑁</m:t>
                    </m:r>
                  </m:oMath>
                </a14:m>
                <a:r>
                  <a:rPr lang="en-US" sz="1600" dirty="0"/>
                  <a:t> )</a:t>
                </a:r>
              </a:p>
            </p:txBody>
          </p:sp>
        </mc:Choice>
        <mc:Fallback xmlns="">
          <p:sp>
            <p:nvSpPr>
              <p:cNvPr id="9" name="TextBox 8">
                <a:extLst>
                  <a:ext uri="{FF2B5EF4-FFF2-40B4-BE49-F238E27FC236}">
                    <a16:creationId xmlns:a16="http://schemas.microsoft.com/office/drawing/2014/main" id="{96BB8FED-198B-D800-1666-26B5850D1024}"/>
                  </a:ext>
                </a:extLst>
              </p:cNvPr>
              <p:cNvSpPr txBox="1">
                <a:spLocks noRot="1" noChangeAspect="1" noMove="1" noResize="1" noEditPoints="1" noAdjustHandles="1" noChangeArrowheads="1" noChangeShapeType="1" noTextEdit="1"/>
              </p:cNvSpPr>
              <p:nvPr/>
            </p:nvSpPr>
            <p:spPr>
              <a:xfrm>
                <a:off x="349249" y="3432338"/>
                <a:ext cx="8642352" cy="1136208"/>
              </a:xfrm>
              <a:prstGeom prst="rect">
                <a:avLst/>
              </a:prstGeom>
              <a:blipFill>
                <a:blip r:embed="rId5"/>
                <a:stretch>
                  <a:fillRect l="-212" t="-3763" b="-5914"/>
                </a:stretch>
              </a:blipFill>
            </p:spPr>
            <p:txBody>
              <a:bodyPr/>
              <a:lstStyle/>
              <a:p>
                <a:r>
                  <a:rPr lang="en-US">
                    <a:noFill/>
                  </a:rPr>
                  <a:t> </a:t>
                </a:r>
              </a:p>
            </p:txBody>
          </p:sp>
        </mc:Fallback>
      </mc:AlternateContent>
    </p:spTree>
    <p:extLst>
      <p:ext uri="{BB962C8B-B14F-4D97-AF65-F5344CB8AC3E}">
        <p14:creationId xmlns:p14="http://schemas.microsoft.com/office/powerpoint/2010/main" val="40480741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22B015-6B07-20CC-8BEF-47D5C38F6E66}"/>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1E7F2389-01EA-5AFC-0E67-E233659A926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73</a:t>
            </a:fld>
            <a:endParaRPr lang="en"/>
          </a:p>
        </p:txBody>
      </p:sp>
      <p:sp>
        <p:nvSpPr>
          <p:cNvPr id="6" name="Title 1">
            <a:extLst>
              <a:ext uri="{FF2B5EF4-FFF2-40B4-BE49-F238E27FC236}">
                <a16:creationId xmlns:a16="http://schemas.microsoft.com/office/drawing/2014/main" id="{31BADE03-0DD8-BB80-E221-0BB80AC2EF56}"/>
              </a:ext>
            </a:extLst>
          </p:cNvPr>
          <p:cNvSpPr txBox="1">
            <a:spLocks/>
          </p:cNvSpPr>
          <p:nvPr/>
        </p:nvSpPr>
        <p:spPr>
          <a:xfrm>
            <a:off x="349250" y="376237"/>
            <a:ext cx="5055088" cy="615156"/>
          </a:xfrm>
          <a:prstGeom prst="rect">
            <a:avLst/>
          </a:prstGeom>
        </p:spPr>
        <p:txBody>
          <a:bodyPr/>
          <a:lstStyle>
            <a:lvl1pPr algn="l" defTabSz="685800" rtl="0" eaLnBrk="1" latinLnBrk="0" hangingPunct="1">
              <a:lnSpc>
                <a:spcPct val="90000"/>
              </a:lnSpc>
              <a:spcBef>
                <a:spcPct val="0"/>
              </a:spcBef>
              <a:buNone/>
              <a:defRPr sz="2400" b="1" kern="1200">
                <a:solidFill>
                  <a:schemeClr val="tx1"/>
                </a:solidFill>
                <a:latin typeface="+mj-lt"/>
                <a:ea typeface="+mj-ea"/>
                <a:cs typeface="+mj-cs"/>
              </a:defRPr>
            </a:lvl1pPr>
          </a:lstStyle>
          <a:p>
            <a:r>
              <a:rPr lang="en-US" dirty="0"/>
              <a:t>Summary</a:t>
            </a:r>
          </a:p>
        </p:txBody>
      </p:sp>
      <p:sp>
        <p:nvSpPr>
          <p:cNvPr id="4" name="TextBox 3">
            <a:extLst>
              <a:ext uri="{FF2B5EF4-FFF2-40B4-BE49-F238E27FC236}">
                <a16:creationId xmlns:a16="http://schemas.microsoft.com/office/drawing/2014/main" id="{1C89A1FA-DA0B-D552-E7C2-6295B27C66F8}"/>
              </a:ext>
            </a:extLst>
          </p:cNvPr>
          <p:cNvSpPr txBox="1"/>
          <p:nvPr/>
        </p:nvSpPr>
        <p:spPr>
          <a:xfrm>
            <a:off x="290634" y="948897"/>
            <a:ext cx="8166101" cy="2300951"/>
          </a:xfrm>
          <a:prstGeom prst="rect">
            <a:avLst/>
          </a:prstGeom>
          <a:noFill/>
        </p:spPr>
        <p:txBody>
          <a:bodyPr wrap="square" rtlCol="0">
            <a:spAutoFit/>
          </a:bodyPr>
          <a:lstStyle/>
          <a:p>
            <a:pPr marL="437515" marR="156845" indent="-285750" algn="just">
              <a:lnSpc>
                <a:spcPct val="150000"/>
              </a:lnSpc>
              <a:spcBef>
                <a:spcPts val="90"/>
              </a:spcBef>
              <a:buFont typeface="Arial" panose="020B0604020202020204" pitchFamily="34" charset="0"/>
              <a:buChar char="•"/>
              <a:tabLst>
                <a:tab pos="360045" algn="l"/>
              </a:tabLst>
            </a:pPr>
            <a:r>
              <a:rPr lang="en-US" sz="1600" b="1" dirty="0"/>
              <a:t>Tree search</a:t>
            </a:r>
            <a:r>
              <a:rPr lang="en-US" sz="1600" dirty="0"/>
              <a:t>: memory efficient, suitable for huge state spaces but exponential worst-case running time</a:t>
            </a:r>
          </a:p>
          <a:p>
            <a:pPr marL="437515" marR="156845" indent="-285750" algn="just">
              <a:lnSpc>
                <a:spcPct val="150000"/>
              </a:lnSpc>
              <a:spcBef>
                <a:spcPts val="90"/>
              </a:spcBef>
              <a:buFont typeface="Arial" panose="020B0604020202020204" pitchFamily="34" charset="0"/>
              <a:buChar char="•"/>
              <a:tabLst>
                <a:tab pos="360045" algn="l"/>
              </a:tabLst>
            </a:pPr>
            <a:r>
              <a:rPr lang="en-US" sz="1600" b="1" dirty="0"/>
              <a:t>State</a:t>
            </a:r>
            <a:r>
              <a:rPr lang="en-US" sz="1600" dirty="0"/>
              <a:t>: summary of past actions sufficient to choose future actions  optimally</a:t>
            </a:r>
          </a:p>
          <a:p>
            <a:pPr marL="437515" marR="156845" indent="-285750" algn="just">
              <a:lnSpc>
                <a:spcPct val="150000"/>
              </a:lnSpc>
              <a:spcBef>
                <a:spcPts val="90"/>
              </a:spcBef>
              <a:buFont typeface="Arial" panose="020B0604020202020204" pitchFamily="34" charset="0"/>
              <a:buChar char="•"/>
              <a:tabLst>
                <a:tab pos="360045" algn="l"/>
              </a:tabLst>
            </a:pPr>
            <a:r>
              <a:rPr lang="en-US" sz="1600" b="1" dirty="0"/>
              <a:t>Graph search</a:t>
            </a:r>
            <a:r>
              <a:rPr lang="en-US" sz="1600" dirty="0"/>
              <a:t>: dynamic programming and uniform cost search construct optimal paths (exponential savings!)</a:t>
            </a:r>
          </a:p>
          <a:p>
            <a:pPr marL="437515" marR="156845" indent="-285750" algn="just">
              <a:lnSpc>
                <a:spcPct val="150000"/>
              </a:lnSpc>
              <a:spcBef>
                <a:spcPts val="90"/>
              </a:spcBef>
              <a:buFont typeface="Arial" panose="020B0604020202020204" pitchFamily="34" charset="0"/>
              <a:buChar char="•"/>
              <a:tabLst>
                <a:tab pos="360045" algn="l"/>
              </a:tabLst>
            </a:pPr>
            <a:r>
              <a:rPr lang="en-US" sz="1600" b="1" dirty="0"/>
              <a:t>Next time</a:t>
            </a:r>
            <a:r>
              <a:rPr lang="en-US" sz="1600" dirty="0"/>
              <a:t>: learning action costs, searching faster with A*</a:t>
            </a:r>
          </a:p>
        </p:txBody>
      </p:sp>
    </p:spTree>
    <p:extLst>
      <p:ext uri="{BB962C8B-B14F-4D97-AF65-F5344CB8AC3E}">
        <p14:creationId xmlns:p14="http://schemas.microsoft.com/office/powerpoint/2010/main" val="697803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301A18-812C-8A7E-F313-FC145EB1F0CA}"/>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CE556BA6-67CA-8C04-5550-74745D9E9C8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
        <p:nvSpPr>
          <p:cNvPr id="8" name="TextBox 7">
            <a:extLst>
              <a:ext uri="{FF2B5EF4-FFF2-40B4-BE49-F238E27FC236}">
                <a16:creationId xmlns:a16="http://schemas.microsoft.com/office/drawing/2014/main" id="{3310C5A3-5708-3AD4-6B92-362A41A62B4B}"/>
              </a:ext>
            </a:extLst>
          </p:cNvPr>
          <p:cNvSpPr txBox="1"/>
          <p:nvPr/>
        </p:nvSpPr>
        <p:spPr>
          <a:xfrm>
            <a:off x="374650" y="692119"/>
            <a:ext cx="6426200" cy="659155"/>
          </a:xfrm>
          <a:prstGeom prst="rect">
            <a:avLst/>
          </a:prstGeom>
          <a:noFill/>
        </p:spPr>
        <p:txBody>
          <a:bodyPr wrap="square">
            <a:spAutoFit/>
          </a:bodyPr>
          <a:lstStyle/>
          <a:p>
            <a:pPr marL="11429">
              <a:spcBef>
                <a:spcPts val="126"/>
              </a:spcBef>
              <a:tabLst>
                <a:tab pos="3624128" algn="l"/>
              </a:tabLst>
            </a:pPr>
            <a:r>
              <a:rPr lang="en-US" dirty="0"/>
              <a:t>Objective: shortest? fastest? most scenic?</a:t>
            </a:r>
          </a:p>
          <a:p>
            <a:pPr marL="11429">
              <a:spcBef>
                <a:spcPts val="126"/>
              </a:spcBef>
              <a:tabLst>
                <a:tab pos="3624128" algn="l"/>
              </a:tabLst>
            </a:pPr>
            <a:r>
              <a:rPr lang="en-US" dirty="0"/>
              <a:t>Actions: go straight, turn left, turn right</a:t>
            </a:r>
          </a:p>
        </p:txBody>
      </p:sp>
      <p:pic>
        <p:nvPicPr>
          <p:cNvPr id="12" name="Picture 11">
            <a:extLst>
              <a:ext uri="{FF2B5EF4-FFF2-40B4-BE49-F238E27FC236}">
                <a16:creationId xmlns:a16="http://schemas.microsoft.com/office/drawing/2014/main" id="{DE0C6EA0-D64D-ADB8-4D9A-14E50AEAB83A}"/>
              </a:ext>
            </a:extLst>
          </p:cNvPr>
          <p:cNvPicPr>
            <a:picLocks noChangeAspect="1"/>
          </p:cNvPicPr>
          <p:nvPr/>
        </p:nvPicPr>
        <p:blipFill>
          <a:blip r:embed="rId2"/>
          <a:stretch>
            <a:fillRect/>
          </a:stretch>
        </p:blipFill>
        <p:spPr>
          <a:xfrm>
            <a:off x="1863057" y="1378235"/>
            <a:ext cx="5417886" cy="3389028"/>
          </a:xfrm>
          <a:prstGeom prst="rect">
            <a:avLst/>
          </a:prstGeom>
        </p:spPr>
      </p:pic>
      <p:sp>
        <p:nvSpPr>
          <p:cNvPr id="13" name="Title 1">
            <a:extLst>
              <a:ext uri="{FF2B5EF4-FFF2-40B4-BE49-F238E27FC236}">
                <a16:creationId xmlns:a16="http://schemas.microsoft.com/office/drawing/2014/main" id="{C4AEB827-4DAF-81DD-DECC-22AD05CEE460}"/>
              </a:ext>
            </a:extLst>
          </p:cNvPr>
          <p:cNvSpPr txBox="1">
            <a:spLocks/>
          </p:cNvSpPr>
          <p:nvPr/>
        </p:nvSpPr>
        <p:spPr>
          <a:xfrm>
            <a:off x="349250" y="330199"/>
            <a:ext cx="7886700" cy="615156"/>
          </a:xfrm>
          <a:prstGeom prst="rect">
            <a:avLst/>
          </a:prstGeom>
        </p:spPr>
        <p:txBody>
          <a:bodyPr/>
          <a:lstStyle>
            <a:lvl1pPr algn="l" defTabSz="685800" rtl="0" eaLnBrk="1" latinLnBrk="0" hangingPunct="1">
              <a:lnSpc>
                <a:spcPct val="90000"/>
              </a:lnSpc>
              <a:spcBef>
                <a:spcPct val="0"/>
              </a:spcBef>
              <a:buNone/>
              <a:defRPr sz="2400" b="1" kern="1200">
                <a:solidFill>
                  <a:schemeClr val="tx1"/>
                </a:solidFill>
                <a:latin typeface="+mj-lt"/>
                <a:ea typeface="+mj-ea"/>
                <a:cs typeface="+mj-cs"/>
              </a:defRPr>
            </a:lvl1pPr>
          </a:lstStyle>
          <a:p>
            <a:r>
              <a:rPr lang="en-US" dirty="0"/>
              <a:t>Route finding</a:t>
            </a:r>
          </a:p>
        </p:txBody>
      </p:sp>
    </p:spTree>
    <p:extLst>
      <p:ext uri="{BB962C8B-B14F-4D97-AF65-F5344CB8AC3E}">
        <p14:creationId xmlns:p14="http://schemas.microsoft.com/office/powerpoint/2010/main" val="4282681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CA3DCA-22F6-8B52-4F6C-34517B5FF0AB}"/>
              </a:ext>
            </a:extLst>
          </p:cNvPr>
          <p:cNvSpPr>
            <a:spLocks noGrp="1"/>
          </p:cNvSpPr>
          <p:nvPr>
            <p:ph type="dt" sz="half" idx="10"/>
          </p:nvPr>
        </p:nvSpPr>
        <p:spPr/>
        <p:txBody>
          <a:bodyPr/>
          <a:lstStyle/>
          <a:p>
            <a:r>
              <a:rPr lang="en-GB"/>
              <a:t>CS371-AI</a:t>
            </a:r>
          </a:p>
        </p:txBody>
      </p:sp>
      <p:sp>
        <p:nvSpPr>
          <p:cNvPr id="3" name="Slide Number Placeholder 2">
            <a:extLst>
              <a:ext uri="{FF2B5EF4-FFF2-40B4-BE49-F238E27FC236}">
                <a16:creationId xmlns:a16="http://schemas.microsoft.com/office/drawing/2014/main" id="{3AD26A1F-D1B1-2B11-CECB-C7447C00826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
        <p:nvSpPr>
          <p:cNvPr id="5" name="TextBox 4">
            <a:extLst>
              <a:ext uri="{FF2B5EF4-FFF2-40B4-BE49-F238E27FC236}">
                <a16:creationId xmlns:a16="http://schemas.microsoft.com/office/drawing/2014/main" id="{DFD8DDAD-4CFB-19ED-60D0-A24C30E9078A}"/>
              </a:ext>
            </a:extLst>
          </p:cNvPr>
          <p:cNvSpPr txBox="1"/>
          <p:nvPr/>
        </p:nvSpPr>
        <p:spPr>
          <a:xfrm>
            <a:off x="349250" y="941560"/>
            <a:ext cx="8166100" cy="2739340"/>
          </a:xfrm>
          <a:prstGeom prst="rect">
            <a:avLst/>
          </a:prstGeom>
          <a:noFill/>
        </p:spPr>
        <p:txBody>
          <a:bodyPr wrap="square">
            <a:spAutoFit/>
          </a:bodyPr>
          <a:lstStyle/>
          <a:p>
            <a:pPr marL="296608" marR="4572" indent="-285750" algn="just">
              <a:lnSpc>
                <a:spcPct val="102000"/>
              </a:lnSpc>
              <a:spcBef>
                <a:spcPts val="81"/>
              </a:spcBef>
              <a:buFont typeface="Arial" panose="020B0604020202020204" pitchFamily="34" charset="0"/>
              <a:buChar char="•"/>
              <a:tabLst>
                <a:tab pos="197721" algn="l"/>
              </a:tabLst>
            </a:pPr>
            <a:r>
              <a:rPr lang="en-US" dirty="0"/>
              <a:t>Route finding is perhaps the most canonical example of a search problem. We are given as input </a:t>
            </a:r>
          </a:p>
          <a:p>
            <a:pPr marL="753808" marR="4572" lvl="1" indent="-285750" algn="just">
              <a:lnSpc>
                <a:spcPct val="102000"/>
              </a:lnSpc>
              <a:spcBef>
                <a:spcPts val="81"/>
              </a:spcBef>
              <a:buFont typeface="Courier New" panose="02070309020205020404" pitchFamily="49" charset="0"/>
              <a:buChar char="o"/>
              <a:tabLst>
                <a:tab pos="197721" algn="l"/>
              </a:tabLst>
            </a:pPr>
            <a:r>
              <a:rPr lang="en-US" dirty="0"/>
              <a:t>map</a:t>
            </a:r>
          </a:p>
          <a:p>
            <a:pPr marL="753808" marR="4572" lvl="1" indent="-285750" algn="just">
              <a:lnSpc>
                <a:spcPct val="102000"/>
              </a:lnSpc>
              <a:spcBef>
                <a:spcPts val="81"/>
              </a:spcBef>
              <a:buFont typeface="Courier New" panose="02070309020205020404" pitchFamily="49" charset="0"/>
              <a:buChar char="o"/>
              <a:tabLst>
                <a:tab pos="197721" algn="l"/>
              </a:tabLst>
            </a:pPr>
            <a:r>
              <a:rPr lang="en-US" dirty="0"/>
              <a:t>source point </a:t>
            </a:r>
          </a:p>
          <a:p>
            <a:pPr marL="753808" marR="4572" lvl="1" indent="-285750" algn="just">
              <a:lnSpc>
                <a:spcPct val="102000"/>
              </a:lnSpc>
              <a:spcBef>
                <a:spcPts val="81"/>
              </a:spcBef>
              <a:buFont typeface="Courier New" panose="02070309020205020404" pitchFamily="49" charset="0"/>
              <a:buChar char="o"/>
              <a:tabLst>
                <a:tab pos="197721" algn="l"/>
              </a:tabLst>
            </a:pPr>
            <a:r>
              <a:rPr lang="en-US" dirty="0"/>
              <a:t>destination point. </a:t>
            </a:r>
          </a:p>
          <a:p>
            <a:pPr marL="753808" marR="4572" lvl="1" indent="-285750" algn="just">
              <a:lnSpc>
                <a:spcPct val="102000"/>
              </a:lnSpc>
              <a:spcBef>
                <a:spcPts val="81"/>
              </a:spcBef>
              <a:buFont typeface="Courier New" panose="02070309020205020404" pitchFamily="49" charset="0"/>
              <a:buChar char="o"/>
              <a:tabLst>
                <a:tab pos="197721" algn="l"/>
              </a:tabLst>
            </a:pPr>
            <a:r>
              <a:rPr lang="en-US" dirty="0"/>
              <a:t>Goal: output a sequence of actions (e.g., go straight, turn left, or turn right) that will take us from the source to the destination.</a:t>
            </a:r>
          </a:p>
          <a:p>
            <a:pPr marL="297179" indent="-285750" algn="just">
              <a:spcBef>
                <a:spcPts val="621"/>
              </a:spcBef>
              <a:buFont typeface="Arial" panose="020B0604020202020204" pitchFamily="34" charset="0"/>
              <a:buChar char="•"/>
              <a:tabLst>
                <a:tab pos="198863" algn="l"/>
              </a:tabLst>
            </a:pPr>
            <a:r>
              <a:rPr lang="en-US" dirty="0"/>
              <a:t>We might evaluate action sequences based on an objective (distance, time, or pleasantness).</a:t>
            </a:r>
          </a:p>
        </p:txBody>
      </p:sp>
      <p:sp>
        <p:nvSpPr>
          <p:cNvPr id="6" name="Title 1">
            <a:extLst>
              <a:ext uri="{FF2B5EF4-FFF2-40B4-BE49-F238E27FC236}">
                <a16:creationId xmlns:a16="http://schemas.microsoft.com/office/drawing/2014/main" id="{1C8BF588-071E-3EEA-DE0D-B1F69F8FE751}"/>
              </a:ext>
            </a:extLst>
          </p:cNvPr>
          <p:cNvSpPr txBox="1">
            <a:spLocks/>
          </p:cNvSpPr>
          <p:nvPr/>
        </p:nvSpPr>
        <p:spPr>
          <a:xfrm>
            <a:off x="349250" y="279399"/>
            <a:ext cx="7886700" cy="615156"/>
          </a:xfrm>
          <a:prstGeom prst="rect">
            <a:avLst/>
          </a:prstGeom>
        </p:spPr>
        <p:txBody>
          <a:bodyPr/>
          <a:lstStyle>
            <a:lvl1pPr algn="l" defTabSz="685800" rtl="0" eaLnBrk="1" latinLnBrk="0" hangingPunct="1">
              <a:lnSpc>
                <a:spcPct val="90000"/>
              </a:lnSpc>
              <a:spcBef>
                <a:spcPct val="0"/>
              </a:spcBef>
              <a:buNone/>
              <a:defRPr sz="2400" b="1" kern="1200">
                <a:solidFill>
                  <a:schemeClr val="tx1"/>
                </a:solidFill>
                <a:latin typeface="+mj-lt"/>
                <a:ea typeface="+mj-ea"/>
                <a:cs typeface="+mj-cs"/>
              </a:defRPr>
            </a:lvl1pPr>
          </a:lstStyle>
          <a:p>
            <a:r>
              <a:rPr lang="en-US" dirty="0"/>
              <a:t>Route finding</a:t>
            </a:r>
          </a:p>
        </p:txBody>
      </p:sp>
    </p:spTree>
    <p:extLst>
      <p:ext uri="{BB962C8B-B14F-4D97-AF65-F5344CB8AC3E}">
        <p14:creationId xmlns:p14="http://schemas.microsoft.com/office/powerpoint/2010/main" val="235668285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8256</TotalTime>
  <Words>6160</Words>
  <Application>Microsoft Office PowerPoint</Application>
  <PresentationFormat>On-screen Show (16:9)</PresentationFormat>
  <Paragraphs>561</Paragraphs>
  <Slides>73</Slides>
  <Notes>29</Notes>
  <HiddenSlides>2</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73</vt:i4>
      </vt:variant>
    </vt:vector>
  </HeadingPairs>
  <TitlesOfParts>
    <vt:vector size="88" baseType="lpstr">
      <vt:lpstr>verdana</vt:lpstr>
      <vt:lpstr>Times New Roman</vt:lpstr>
      <vt:lpstr>Cambria Math</vt:lpstr>
      <vt:lpstr>Meiryo UI</vt:lpstr>
      <vt:lpstr>Tahoma</vt:lpstr>
      <vt:lpstr>Calibri</vt:lpstr>
      <vt:lpstr>Arial</vt:lpstr>
      <vt:lpstr>SimSun</vt:lpstr>
      <vt:lpstr>Trebuchet MS</vt:lpstr>
      <vt:lpstr>SimSun-ExtB</vt:lpstr>
      <vt:lpstr>Segoe UI</vt:lpstr>
      <vt:lpstr>Cascadia Code</vt:lpstr>
      <vt:lpstr>Lucida Sans Unicode</vt:lpstr>
      <vt:lpstr>Courier New</vt:lpstr>
      <vt:lpstr>Office Theme</vt:lpstr>
      <vt:lpstr>CS 371 Artificial Intelligence</vt:lpstr>
      <vt:lpstr>PowerPoint Presentation</vt:lpstr>
      <vt:lpstr>Search (I)</vt:lpstr>
      <vt:lpstr>PowerPoint Presentation</vt:lpstr>
      <vt:lpstr>How to Solve?</vt:lpstr>
      <vt:lpstr>PowerPoint Presentation</vt:lpstr>
      <vt:lpstr>Course 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261  Data Structures and Algorithms</dc:title>
  <dc:creator>Samyan Wahla</dc:creator>
  <cp:lastModifiedBy>Dr. Muhammad Aslam</cp:lastModifiedBy>
  <cp:revision>138</cp:revision>
  <dcterms:modified xsi:type="dcterms:W3CDTF">2023-09-25T19:19:27Z</dcterms:modified>
</cp:coreProperties>
</file>